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12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64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7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6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63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74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59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73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4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EA74-83BC-42A8-88CD-67981B5530D8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BF81-413D-45D5-A6F8-BF196E29F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95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7864" y="521208"/>
            <a:ext cx="10006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Фазовые портреты электрических колебаний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657077"/>
            <a:ext cx="3774440" cy="32100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46" y="1657076"/>
            <a:ext cx="6224108" cy="30266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6800" y="5588000"/>
            <a:ext cx="26513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Батарин Егор, Б01-903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4280" y="0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Генератор Ван-дер-Поля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82" y="586166"/>
            <a:ext cx="4556995" cy="428047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242560" y="81821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 – </a:t>
            </a:r>
            <a:r>
              <a:rPr lang="ru-RU" dirty="0" smtClean="0"/>
              <a:t>ЭДС батарейки</a:t>
            </a:r>
          </a:p>
          <a:p>
            <a:endParaRPr lang="ru-RU" dirty="0" smtClean="0"/>
          </a:p>
          <a:p>
            <a:r>
              <a:rPr lang="en-US" dirty="0" smtClean="0"/>
              <a:t>R – </a:t>
            </a:r>
            <a:r>
              <a:rPr lang="ru-RU" dirty="0" smtClean="0"/>
              <a:t>ламповый триод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 – </a:t>
            </a:r>
            <a:r>
              <a:rPr lang="ru-RU" dirty="0" smtClean="0"/>
              <a:t>колебание напряжения на конденсаторе </a:t>
            </a:r>
          </a:p>
          <a:p>
            <a:endParaRPr lang="en-US" dirty="0" smtClean="0"/>
          </a:p>
          <a:p>
            <a:r>
              <a:rPr lang="en-US" dirty="0" smtClean="0"/>
              <a:t>B – </a:t>
            </a:r>
            <a:r>
              <a:rPr lang="ru-RU" dirty="0" smtClean="0"/>
              <a:t>взаимная индукция + зависимость анодного тока от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сеточного напряжения 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86900"/>
              </p:ext>
            </p:extLst>
          </p:nvPr>
        </p:nvGraphicFramePr>
        <p:xfrm>
          <a:off x="7627619" y="2829204"/>
          <a:ext cx="2660195" cy="77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1650960" imgH="482400" progId="Equation.DSMT4">
                  <p:embed/>
                </p:oleObj>
              </mc:Choice>
              <mc:Fallback>
                <p:oleObj name="Equation" r:id="rId4" imgW="1650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7619" y="2829204"/>
                        <a:ext cx="2660195" cy="777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00374"/>
              </p:ext>
            </p:extLst>
          </p:nvPr>
        </p:nvGraphicFramePr>
        <p:xfrm>
          <a:off x="5242560" y="3502235"/>
          <a:ext cx="5248815" cy="92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3759120" imgH="660240" progId="Equation.DSMT4">
                  <p:embed/>
                </p:oleObj>
              </mc:Choice>
              <mc:Fallback>
                <p:oleObj name="Equation" r:id="rId6" imgW="37591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2560" y="3502235"/>
                        <a:ext cx="5248815" cy="922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8754" y="4647909"/>
            <a:ext cx="5623246" cy="193975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182" y="4737654"/>
            <a:ext cx="6225658" cy="19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6200" y="0"/>
            <a:ext cx="10515600" cy="5289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Уравнение Ван-дер-Поля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332167"/>
              </p:ext>
            </p:extLst>
          </p:nvPr>
        </p:nvGraphicFramePr>
        <p:xfrm>
          <a:off x="1205229" y="881379"/>
          <a:ext cx="9290139" cy="5265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3898800" imgH="2209680" progId="Equation.DSMT4">
                  <p:embed/>
                </p:oleObj>
              </mc:Choice>
              <mc:Fallback>
                <p:oleObj name="Equation" r:id="rId3" imgW="3898800" imgH="220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5229" y="881379"/>
                        <a:ext cx="9290139" cy="5265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4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11284"/>
              </p:ext>
            </p:extLst>
          </p:nvPr>
        </p:nvGraphicFramePr>
        <p:xfrm>
          <a:off x="281305" y="763587"/>
          <a:ext cx="11484156" cy="494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4863960" imgH="2095200" progId="Equation.DSMT4">
                  <p:embed/>
                </p:oleObj>
              </mc:Choice>
              <mc:Fallback>
                <p:oleObj name="Equation" r:id="rId3" imgW="4863960" imgH="2095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305" y="763587"/>
                        <a:ext cx="11484156" cy="4946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8440" y="-274955"/>
            <a:ext cx="10515600" cy="1325563"/>
          </a:xfrm>
        </p:spPr>
        <p:txBody>
          <a:bodyPr/>
          <a:lstStyle/>
          <a:p>
            <a:r>
              <a:rPr lang="ru-RU" dirty="0" smtClean="0"/>
              <a:t>Фазовый портрет автоколебаний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6" y="1050608"/>
            <a:ext cx="4071320" cy="516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35600" y="1361440"/>
            <a:ext cx="591312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Устойчивый предельный цикл – замкнутая кривая на фазовой плоскости, к которой неограниченно приближаются прочие фазовые траектории.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84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2040" y="-264795"/>
            <a:ext cx="10515600" cy="1325563"/>
          </a:xfrm>
        </p:spPr>
        <p:txBody>
          <a:bodyPr/>
          <a:lstStyle/>
          <a:p>
            <a:r>
              <a:rPr lang="ru-RU" dirty="0" smtClean="0"/>
              <a:t>Понятие «автоколебания» (1928)</a:t>
            </a:r>
            <a:endParaRPr lang="ru-RU" dirty="0"/>
          </a:p>
        </p:txBody>
      </p:sp>
      <p:pic>
        <p:nvPicPr>
          <p:cNvPr id="9218" name="Picture 2" descr="А.А. Андронов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4" y="815181"/>
            <a:ext cx="3187065" cy="323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494" y="4103688"/>
            <a:ext cx="9130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Александр Александрович </a:t>
            </a:r>
          </a:p>
          <a:p>
            <a:r>
              <a:rPr lang="ru-RU" dirty="0" smtClean="0"/>
              <a:t>Андронов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26560" y="1310571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Определение А.А. </a:t>
            </a:r>
            <a:r>
              <a:rPr lang="ru-RU" sz="2800" smtClean="0"/>
              <a:t>Андронова</a:t>
            </a:r>
            <a:r>
              <a:rPr lang="ru-RU" sz="2800" dirty="0" smtClean="0"/>
              <a:t>: «Автоколебания – такие колебания, которым на фазовом пространстве соответствуют математически устойчивые предельные циклы Пуанкаре»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97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2360" y="-224155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Используемая литература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6720" y="1351280"/>
            <a:ext cx="11562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smtClean="0"/>
              <a:t>Андронов</a:t>
            </a:r>
            <a:r>
              <a:rPr lang="ru-RU" sz="2400" dirty="0"/>
              <a:t> А </a:t>
            </a:r>
            <a:r>
              <a:rPr lang="ru-RU" sz="2400" dirty="0" err="1"/>
              <a:t>А</a:t>
            </a:r>
            <a:r>
              <a:rPr lang="ru-RU" sz="2400" dirty="0"/>
              <a:t> "Предельные циклы Пуанкаре и теория автоколебаний" </a:t>
            </a:r>
            <a:r>
              <a:rPr lang="ru-RU" sz="2400" i="1" dirty="0"/>
              <a:t>УФН</a:t>
            </a:r>
            <a:r>
              <a:rPr lang="ru-RU" sz="2400" dirty="0"/>
              <a:t> </a:t>
            </a:r>
            <a:r>
              <a:rPr lang="ru-RU" sz="2400" b="1" dirty="0"/>
              <a:t>93</a:t>
            </a:r>
            <a:r>
              <a:rPr lang="ru-RU" sz="2400" dirty="0"/>
              <a:t> 329–331 (1967</a:t>
            </a:r>
            <a:r>
              <a:rPr lang="ru-RU" sz="2400" dirty="0" smtClean="0"/>
              <a:t>)</a:t>
            </a:r>
          </a:p>
          <a:p>
            <a:pPr marL="342900" indent="-342900">
              <a:buAutoNum type="arabicParenR"/>
            </a:pPr>
            <a:endParaRPr lang="ru-RU" sz="2400" dirty="0" smtClean="0"/>
          </a:p>
          <a:p>
            <a:pPr marL="342900" indent="-342900">
              <a:buAutoNum type="arabicParenR"/>
            </a:pPr>
            <a:r>
              <a:rPr lang="ru-RU" sz="2400" dirty="0" smtClean="0"/>
              <a:t>Карлов Н.В., Кириченко Н.А. «Колебания, волны, структуры» 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FontTx/>
              <a:buAutoNum type="arabicParenR"/>
            </a:pPr>
            <a:r>
              <a:rPr lang="ru-RU" sz="2400" dirty="0" smtClean="0"/>
              <a:t>«Теория колебаний»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Андронов А.А., Витт А.А., Хайкин С.Э., 1959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ru-RU" sz="2400" dirty="0" smtClean="0"/>
              <a:t>Арнольд «Обыкновенные дифференциальные уравнения»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 smtClean="0"/>
              <a:t>Н.А. Кириченко «Электричество и магнетизм»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2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496792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Фазовое пространство</a:t>
            </a:r>
          </a:p>
          <a:p>
            <a:pPr marL="514350" indent="-514350">
              <a:buAutoNum type="arabicParenR"/>
            </a:pPr>
            <a:r>
              <a:rPr lang="ru-RU" dirty="0" smtClean="0"/>
              <a:t>Фазовый портрет свободных колебаний</a:t>
            </a:r>
          </a:p>
          <a:p>
            <a:pPr marL="514350" indent="-514350">
              <a:buAutoNum type="arabicParenR"/>
            </a:pPr>
            <a:r>
              <a:rPr lang="ru-RU" dirty="0" smtClean="0"/>
              <a:t>Фазовый портрет затухающих колебаний</a:t>
            </a:r>
          </a:p>
          <a:p>
            <a:pPr marL="514350" indent="-514350">
              <a:buAutoNum type="arabicParenR"/>
            </a:pPr>
            <a:r>
              <a:rPr lang="ru-RU" dirty="0" smtClean="0"/>
              <a:t>Автоколебания Ван-дер-Поля, их связь с предельными циклами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2280" y="101600"/>
            <a:ext cx="10515600" cy="573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Фазовое пространство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559415"/>
              </p:ext>
            </p:extLst>
          </p:nvPr>
        </p:nvGraphicFramePr>
        <p:xfrm>
          <a:off x="330200" y="1117600"/>
          <a:ext cx="11847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5689440" imgH="507960" progId="Equation.DSMT4">
                  <p:embed/>
                </p:oleObj>
              </mc:Choice>
              <mc:Fallback>
                <p:oleObj name="Equation" r:id="rId3" imgW="56894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" y="1117600"/>
                        <a:ext cx="11847513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0200" y="2230228"/>
            <a:ext cx="1208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Динамическая система – система, эволюция которой определяется детерминированной функцией</a:t>
            </a:r>
            <a:r>
              <a:rPr lang="ru-RU" dirty="0" smtClean="0"/>
              <a:t>.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894440"/>
              </p:ext>
            </p:extLst>
          </p:nvPr>
        </p:nvGraphicFramePr>
        <p:xfrm>
          <a:off x="330200" y="3045267"/>
          <a:ext cx="9839960" cy="68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5" imgW="4940280" imgH="330120" progId="Equation.DSMT4">
                  <p:embed/>
                </p:oleObj>
              </mc:Choice>
              <mc:Fallback>
                <p:oleObj name="Equation" r:id="rId5" imgW="4940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200" y="3045267"/>
                        <a:ext cx="9839960" cy="682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0200" y="4145914"/>
            <a:ext cx="11485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Совокупность всех (непересекающихся) фазовых траекторий, отвечающих различным начальным значениям образуют фазовый портрет системы.</a:t>
            </a:r>
          </a:p>
          <a:p>
            <a:endParaRPr lang="ru-RU" sz="2400" dirty="0"/>
          </a:p>
          <a:p>
            <a:r>
              <a:rPr lang="ru-RU" sz="2400" dirty="0" smtClean="0"/>
              <a:t>Фазовая плоскость – двумерное фазовое пространство.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95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" y="426085"/>
            <a:ext cx="12557760" cy="52895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Свободные колебания</a:t>
            </a:r>
            <a:r>
              <a:rPr lang="en-US" dirty="0" smtClean="0"/>
              <a:t>,</a:t>
            </a:r>
            <a:r>
              <a:rPr lang="ru-RU" dirty="0" smtClean="0"/>
              <a:t> уравнения фазовых траекторий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95820"/>
              </p:ext>
            </p:extLst>
          </p:nvPr>
        </p:nvGraphicFramePr>
        <p:xfrm>
          <a:off x="373379" y="1607184"/>
          <a:ext cx="11380357" cy="382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5511600" imgH="1854000" progId="Equation.DSMT4">
                  <p:embed/>
                </p:oleObj>
              </mc:Choice>
              <mc:Fallback>
                <p:oleObj name="Equation" r:id="rId3" imgW="551160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79" y="1607184"/>
                        <a:ext cx="11380357" cy="382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63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60" y="182245"/>
            <a:ext cx="10515600" cy="701675"/>
          </a:xfrm>
        </p:spPr>
        <p:txBody>
          <a:bodyPr/>
          <a:lstStyle/>
          <a:p>
            <a:r>
              <a:rPr lang="ru-RU" dirty="0" smtClean="0"/>
              <a:t>Фазовый портрет свободных колебаний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53" y="1097171"/>
            <a:ext cx="8547707" cy="51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520" y="0"/>
            <a:ext cx="1355852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Затухающие колебания, уравнения фазовых траекторий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550129"/>
              </p:ext>
            </p:extLst>
          </p:nvPr>
        </p:nvGraphicFramePr>
        <p:xfrm>
          <a:off x="477520" y="1599564"/>
          <a:ext cx="11547716" cy="3896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5117760" imgH="1726920" progId="Equation.DSMT4">
                  <p:embed/>
                </p:oleObj>
              </mc:Choice>
              <mc:Fallback>
                <p:oleObj name="Equation" r:id="rId3" imgW="5117760" imgH="172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520" y="1599564"/>
                        <a:ext cx="11547716" cy="3896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5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461345" y="247134"/>
            <a:ext cx="103547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/>
              <a:t>Фазовые портреты затухающих колебаний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267587"/>
            <a:ext cx="107823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6520" y="192405"/>
            <a:ext cx="10515600" cy="5695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Автоколебательные системы</a:t>
            </a:r>
            <a:endParaRPr lang="ru-RU" dirty="0"/>
          </a:p>
        </p:txBody>
      </p:sp>
      <p:pic>
        <p:nvPicPr>
          <p:cNvPr id="4098" name="Picture 2" descr="https://upload.wikimedia.org/wikipedia/commons/thumb/8/8e/Self_excited_oscillation.svg/1920px-Self_excited_oscill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1" y="1432560"/>
            <a:ext cx="10446480" cy="398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3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4440" y="0"/>
            <a:ext cx="10515600" cy="1325563"/>
          </a:xfrm>
        </p:spPr>
        <p:txBody>
          <a:bodyPr/>
          <a:lstStyle/>
          <a:p>
            <a:r>
              <a:rPr lang="ru-RU" dirty="0" err="1" smtClean="0"/>
              <a:t>Электрозвонок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7" y="1011872"/>
            <a:ext cx="7270433" cy="524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2080" y="1093152"/>
            <a:ext cx="4074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– </a:t>
            </a:r>
            <a:r>
              <a:rPr lang="ru-RU" dirty="0" smtClean="0"/>
              <a:t>батарея</a:t>
            </a:r>
          </a:p>
          <a:p>
            <a:endParaRPr lang="ru-RU" dirty="0"/>
          </a:p>
          <a:p>
            <a:r>
              <a:rPr lang="en-US" dirty="0" smtClean="0"/>
              <a:t>R – </a:t>
            </a:r>
            <a:r>
              <a:rPr lang="ru-RU" dirty="0" smtClean="0"/>
              <a:t>прерыватель </a:t>
            </a:r>
            <a:r>
              <a:rPr lang="en-US" dirty="0" smtClean="0"/>
              <a:t>T</a:t>
            </a:r>
          </a:p>
          <a:p>
            <a:endParaRPr lang="en-US" dirty="0"/>
          </a:p>
          <a:p>
            <a:r>
              <a:rPr lang="en-US" dirty="0" smtClean="0"/>
              <a:t>V – </a:t>
            </a:r>
            <a:r>
              <a:rPr lang="ru-RU" dirty="0" smtClean="0"/>
              <a:t>якорь </a:t>
            </a:r>
            <a:r>
              <a:rPr lang="en-US" dirty="0" smtClean="0"/>
              <a:t>A</a:t>
            </a:r>
          </a:p>
          <a:p>
            <a:endParaRPr lang="en-US" dirty="0"/>
          </a:p>
          <a:p>
            <a:r>
              <a:rPr lang="en-US" dirty="0" smtClean="0"/>
              <a:t>B – </a:t>
            </a:r>
            <a:r>
              <a:rPr lang="ru-RU" dirty="0" smtClean="0"/>
              <a:t>магнитное + гравитационное поле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189</Words>
  <Application>Microsoft Office PowerPoint</Application>
  <PresentationFormat>Широкоэкранный</PresentationFormat>
  <Paragraphs>52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Тема Office</vt:lpstr>
      <vt:lpstr>Equation</vt:lpstr>
      <vt:lpstr>Презентация PowerPoint</vt:lpstr>
      <vt:lpstr>Содержание</vt:lpstr>
      <vt:lpstr>Фазовое пространство</vt:lpstr>
      <vt:lpstr>Свободные колебания, уравнения фазовых траекторий</vt:lpstr>
      <vt:lpstr>Фазовый портрет свободных колебаний</vt:lpstr>
      <vt:lpstr>Затухающие колебания, уравнения фазовых траекторий</vt:lpstr>
      <vt:lpstr>Презентация PowerPoint</vt:lpstr>
      <vt:lpstr>Автоколебательные системы</vt:lpstr>
      <vt:lpstr>Электрозвонок </vt:lpstr>
      <vt:lpstr>Генератор Ван-дер-Поля</vt:lpstr>
      <vt:lpstr>Уравнение Ван-дер-Поля</vt:lpstr>
      <vt:lpstr>Презентация PowerPoint</vt:lpstr>
      <vt:lpstr>Фазовый портрет автоколебаний</vt:lpstr>
      <vt:lpstr>Понятие «автоколебания» (1928)</vt:lpstr>
      <vt:lpstr>Используемая 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Батарин</dc:creator>
  <cp:lastModifiedBy>Егор Батарин</cp:lastModifiedBy>
  <cp:revision>27</cp:revision>
  <dcterms:created xsi:type="dcterms:W3CDTF">2020-12-25T06:51:07Z</dcterms:created>
  <dcterms:modified xsi:type="dcterms:W3CDTF">2020-12-25T11:58:23Z</dcterms:modified>
</cp:coreProperties>
</file>