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73" r:id="rId3"/>
    <p:sldId id="274" r:id="rId4"/>
    <p:sldId id="275" r:id="rId5"/>
    <p:sldId id="276" r:id="rId6"/>
    <p:sldId id="280" r:id="rId7"/>
    <p:sldId id="281" r:id="rId8"/>
    <p:sldId id="282" r:id="rId9"/>
    <p:sldId id="283" r:id="rId10"/>
    <p:sldId id="284" r:id="rId11"/>
    <p:sldId id="285" r:id="rId12"/>
    <p:sldId id="277" r:id="rId13"/>
    <p:sldId id="279" r:id="rId14"/>
    <p:sldId id="278" r:id="rId15"/>
    <p:sldId id="286" r:id="rId16"/>
  </p:sldIdLst>
  <p:sldSz cx="9144000" cy="5143500" type="screen16x9"/>
  <p:notesSz cx="6858000" cy="9144000"/>
  <p:embeddedFontLst>
    <p:embeddedFont>
      <p:font typeface="Alata" panose="020B0604020202020204" charset="0"/>
      <p:regular r:id="rId18"/>
    </p:embeddedFont>
    <p:embeddedFont>
      <p:font typeface="Anton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ef931fea1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2ef931fea1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f931fea1c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2ef931fea1c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2293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18693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958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ata"/>
              <a:buNone/>
              <a:defRPr sz="2800"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4106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3814650" y="1349025"/>
            <a:ext cx="4657800" cy="281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ton"/>
              <a:buNone/>
              <a:defRPr sz="2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ton"/>
              <a:buChar char="●"/>
              <a:defRPr sz="1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Char char="○"/>
              <a:defRPr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■"/>
              <a:defRPr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●"/>
              <a:defRPr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○"/>
              <a:defRPr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■"/>
              <a:defRPr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●"/>
              <a:defRPr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○"/>
              <a:defRPr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■"/>
              <a:defRPr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8F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/>
        </p:nvSpPr>
        <p:spPr>
          <a:xfrm>
            <a:off x="1889559" y="1088659"/>
            <a:ext cx="5364900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 smtClean="0">
                <a:solidFill>
                  <a:srgbClr val="191515"/>
                </a:solidFill>
                <a:latin typeface="Times New Roman" panose="02020603050405020304" pitchFamily="18" charset="0"/>
                <a:ea typeface="Anton"/>
                <a:cs typeface="Times New Roman" panose="02020603050405020304" pitchFamily="18" charset="0"/>
                <a:sym typeface="Anton"/>
              </a:rPr>
              <a:t>Курсовой проект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Google Shape;53;p11"/>
          <p:cNvSpPr txBox="1"/>
          <p:nvPr/>
        </p:nvSpPr>
        <p:spPr>
          <a:xfrm>
            <a:off x="535131" y="3884317"/>
            <a:ext cx="2021961" cy="81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0" i="0" u="none" strike="noStrike" cap="none" dirty="0" smtClean="0">
                <a:solidFill>
                  <a:srgbClr val="191515"/>
                </a:solidFill>
                <a:latin typeface="Times New Roman" panose="02020603050405020304" pitchFamily="18" charset="0"/>
                <a:ea typeface="Alata"/>
                <a:cs typeface="Times New Roman" panose="02020603050405020304" pitchFamily="18" charset="0"/>
                <a:sym typeface="Alata"/>
              </a:rPr>
              <a:t>Выполнили</a:t>
            </a:r>
            <a:r>
              <a:rPr lang="en-US" sz="1000" b="0" i="0" u="none" strike="noStrike" cap="none" dirty="0" smtClean="0">
                <a:solidFill>
                  <a:srgbClr val="191515"/>
                </a:solidFill>
                <a:latin typeface="Times New Roman" panose="02020603050405020304" pitchFamily="18" charset="0"/>
                <a:ea typeface="Alata"/>
                <a:cs typeface="Times New Roman" panose="02020603050405020304" pitchFamily="18" charset="0"/>
                <a:sym typeface="Alata"/>
              </a:rPr>
              <a:t>:</a:t>
            </a:r>
          </a:p>
          <a:p>
            <a:pPr marL="0" marR="0" lvl="1" indent="0" algn="l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rgbClr val="19151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lata"/>
              </a:rPr>
              <a:t>Студенты группы 22-ПИЭ-1</a:t>
            </a:r>
          </a:p>
          <a:p>
            <a:pPr marL="0" marR="0" lvl="1" indent="0" algn="l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rgbClr val="19151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lata"/>
              </a:rPr>
              <a:t>Цыганок Егор Александрович</a:t>
            </a:r>
            <a:r>
              <a:rPr lang="en-US" sz="1000" dirty="0" smtClean="0">
                <a:solidFill>
                  <a:srgbClr val="19151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lata"/>
              </a:rPr>
              <a:t>,</a:t>
            </a:r>
          </a:p>
          <a:p>
            <a:pPr marL="0" marR="0" lvl="1" indent="0" algn="l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rgbClr val="19151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lata"/>
              </a:rPr>
              <a:t>Блинов Денис Дмитриевич</a:t>
            </a:r>
            <a:r>
              <a:rPr lang="en-US" sz="1000" dirty="0" smtClean="0">
                <a:solidFill>
                  <a:srgbClr val="19151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lata"/>
              </a:rPr>
              <a:t>,</a:t>
            </a:r>
          </a:p>
          <a:p>
            <a:pPr marL="0" marR="0" lvl="1" indent="0" algn="l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rgbClr val="19151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lata"/>
              </a:rPr>
              <a:t>Усенко Антон Андреевич</a:t>
            </a:r>
            <a:endParaRPr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Google Shape;55;p11"/>
          <p:cNvCxnSpPr/>
          <p:nvPr/>
        </p:nvCxnSpPr>
        <p:spPr>
          <a:xfrm>
            <a:off x="8135185" y="4699925"/>
            <a:ext cx="494465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stealth" w="med" len="med"/>
          </a:ln>
        </p:spPr>
      </p:cxnSp>
      <p:sp>
        <p:nvSpPr>
          <p:cNvPr id="7" name="Google Shape;53;p11"/>
          <p:cNvSpPr txBox="1"/>
          <p:nvPr/>
        </p:nvSpPr>
        <p:spPr>
          <a:xfrm>
            <a:off x="7122039" y="4047438"/>
            <a:ext cx="2021961" cy="489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0" i="0" u="none" strike="noStrike" cap="none" dirty="0" smtClean="0">
                <a:solidFill>
                  <a:srgbClr val="191515"/>
                </a:solidFill>
                <a:latin typeface="Times New Roman" panose="02020603050405020304" pitchFamily="18" charset="0"/>
                <a:ea typeface="Alata"/>
                <a:cs typeface="Times New Roman" panose="02020603050405020304" pitchFamily="18" charset="0"/>
                <a:sym typeface="Alata"/>
              </a:rPr>
              <a:t>Проверил</a:t>
            </a:r>
            <a:r>
              <a:rPr lang="en-US" sz="1000" b="0" i="0" u="none" strike="noStrike" cap="none" dirty="0" smtClean="0">
                <a:solidFill>
                  <a:srgbClr val="191515"/>
                </a:solidFill>
                <a:latin typeface="Times New Roman" panose="02020603050405020304" pitchFamily="18" charset="0"/>
                <a:ea typeface="Alata"/>
                <a:cs typeface="Times New Roman" panose="02020603050405020304" pitchFamily="18" charset="0"/>
                <a:sym typeface="Alata"/>
              </a:rPr>
              <a:t>:</a:t>
            </a:r>
          </a:p>
          <a:p>
            <a:pPr marL="0" marR="0" lvl="1" indent="0" algn="l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rgbClr val="19151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lata"/>
              </a:rPr>
              <a:t>Заведующий кафедры ИТ</a:t>
            </a:r>
          </a:p>
          <a:p>
            <a:pPr marL="0" marR="0" lvl="1" indent="0" algn="l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dirty="0" smtClean="0">
                <a:solidFill>
                  <a:srgbClr val="19151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lata"/>
              </a:rPr>
              <a:t>Копырин Андрей Сергеевич</a:t>
            </a:r>
            <a:endParaRPr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0250" y="450150"/>
            <a:ext cx="7982200" cy="561232"/>
          </a:xfrm>
        </p:spPr>
        <p:txBody>
          <a:bodyPr>
            <a:normAutofit fontScale="90000"/>
          </a:bodyPr>
          <a:lstStyle/>
          <a:p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– Проводки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Текст 6"/>
          <p:cNvSpPr txBox="1">
            <a:spLocks/>
          </p:cNvSpPr>
          <p:nvPr/>
        </p:nvSpPr>
        <p:spPr>
          <a:xfrm>
            <a:off x="490250" y="1349025"/>
            <a:ext cx="3042659" cy="28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ton"/>
              <a:buChar char="●"/>
              <a:defRPr sz="1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Char char="○"/>
              <a:defRPr sz="1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■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●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○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■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●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○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■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139700" indent="0" algn="just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регистре бухгалтерии Проводка содержатся записи из документов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 которым следует отнести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25450" indent="-285750"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Заказы</a:t>
            </a:r>
          </a:p>
          <a:p>
            <a:pPr marL="425450" indent="-285750"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Приходная накладная</a:t>
            </a:r>
          </a:p>
          <a:p>
            <a:pPr marL="425450" indent="-285750"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Расходная накладная</a:t>
            </a:r>
          </a:p>
          <a:p>
            <a:pPr marL="425450" indent="-285750"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Начисление зарплаты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0" b="42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69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0250" y="450150"/>
            <a:ext cx="7982200" cy="561232"/>
          </a:xfrm>
        </p:spPr>
        <p:txBody>
          <a:bodyPr>
            <a:normAutofit fontScale="90000"/>
          </a:bodyPr>
          <a:lstStyle/>
          <a:p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– ОСВ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Текст 6"/>
          <p:cNvSpPr txBox="1">
            <a:spLocks/>
          </p:cNvSpPr>
          <p:nvPr/>
        </p:nvSpPr>
        <p:spPr>
          <a:xfrm>
            <a:off x="490250" y="1349025"/>
            <a:ext cx="3042659" cy="28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ton"/>
              <a:buChar char="●"/>
              <a:defRPr sz="1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Char char="○"/>
              <a:defRPr sz="1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■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●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○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■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●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○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■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139700" indent="0" algn="just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Оборотно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-сальдовая ведомость» позволяет отобразить остатки по многим счетам на начало и конец выбранного периода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just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just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этот отчет позволяет отследить все обороты за период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что позволяет отобразить данные в наглядном формате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" r="20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441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Периодические расчеты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64100" y="2782866"/>
            <a:ext cx="3999900" cy="1477991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Планы видов расчета и регистры расчета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начисления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начисления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4832400" y="1304875"/>
            <a:ext cx="3999900" cy="1477991"/>
          </a:xfrm>
        </p:spPr>
        <p:txBody>
          <a:bodyPr/>
          <a:lstStyle/>
          <a:p>
            <a:pPr marL="13970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 о найме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 об увольнении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прогулов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Начисление зарплаты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464100" y="1304875"/>
            <a:ext cx="3999900" cy="147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Char char="●"/>
              <a:defRPr sz="1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ton"/>
              <a:buChar char="○"/>
              <a:defRPr sz="12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■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●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○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■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●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○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■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139700" indent="0">
              <a:buFont typeface="Anton"/>
              <a:buNone/>
            </a:pP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Справочники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работы – сведения о графике</a:t>
            </a:r>
          </a:p>
          <a:p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Сотрудники – сведения о сотрудниках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Должности – сведения о должностях</a:t>
            </a:r>
          </a:p>
          <a:p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 – сведения о категориях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Текст 5"/>
          <p:cNvSpPr txBox="1">
            <a:spLocks/>
          </p:cNvSpPr>
          <p:nvPr/>
        </p:nvSpPr>
        <p:spPr>
          <a:xfrm>
            <a:off x="4832400" y="2782866"/>
            <a:ext cx="3999900" cy="147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Char char="●"/>
              <a:defRPr sz="1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ton"/>
              <a:buChar char="○"/>
              <a:defRPr sz="12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■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●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○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■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●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○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■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139700" indent="0">
              <a:buFont typeface="Anton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Регистры сведений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сотрудниках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Премии сотрудников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работы</a:t>
            </a:r>
          </a:p>
        </p:txBody>
      </p:sp>
    </p:spTree>
    <p:extLst>
      <p:ext uri="{BB962C8B-B14F-4D97-AF65-F5344CB8AC3E}">
        <p14:creationId xmlns:p14="http://schemas.microsoft.com/office/powerpoint/2010/main" val="3903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0250" y="450150"/>
            <a:ext cx="7982200" cy="561232"/>
          </a:xfrm>
        </p:spPr>
        <p:txBody>
          <a:bodyPr>
            <a:normAutofit fontScale="90000"/>
          </a:bodyPr>
          <a:lstStyle/>
          <a:p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– Регистрация прогулов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Текст 6"/>
          <p:cNvSpPr txBox="1">
            <a:spLocks/>
          </p:cNvSpPr>
          <p:nvPr/>
        </p:nvSpPr>
        <p:spPr>
          <a:xfrm>
            <a:off x="490250" y="1349025"/>
            <a:ext cx="3042659" cy="28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ton"/>
              <a:buChar char="●"/>
              <a:defRPr sz="1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Char char="○"/>
              <a:defRPr sz="1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■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●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○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■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●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○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■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139700" indent="0" algn="just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отсутствия сотрудника на работе без уважительной причины следует зафиксировать прогул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помощи «Регистрации прогулов».</a:t>
            </a:r>
          </a:p>
          <a:p>
            <a:pPr marL="139700" indent="0" algn="just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just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проведения этого документа информация о прогуле сотрудника добавляется в созданный регистр – «Основные начисления»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3" name="Рисунок 22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" b="19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208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0250" y="450150"/>
            <a:ext cx="7982200" cy="561232"/>
          </a:xfrm>
        </p:spPr>
        <p:txBody>
          <a:bodyPr>
            <a:normAutofit fontScale="90000"/>
          </a:bodyPr>
          <a:lstStyle/>
          <a:p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– Начисление зарплаты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Текст 6"/>
          <p:cNvSpPr txBox="1">
            <a:spLocks/>
          </p:cNvSpPr>
          <p:nvPr/>
        </p:nvSpPr>
        <p:spPr>
          <a:xfrm>
            <a:off x="490250" y="1349025"/>
            <a:ext cx="3042659" cy="28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ton"/>
              <a:buChar char="●"/>
              <a:defRPr sz="1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Char char="○"/>
              <a:defRPr sz="1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■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●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○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■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●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○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■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139700" indent="0" algn="just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месяц всем сотрудникам компании необходимо начислять заработную плату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которая состоит из двух видов начислений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just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just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проведении документа данные обо всех начислениях добавляются в следующие регистры расчета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25450" indent="-285750"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начисления</a:t>
            </a:r>
          </a:p>
          <a:p>
            <a:pPr marL="425450" indent="-285750"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начисления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" r="9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477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Благодарим за внимание!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25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/>
        </p:nvSpPr>
        <p:spPr>
          <a:xfrm>
            <a:off x="598193" y="1797038"/>
            <a:ext cx="428820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u="none" strike="noStrike" cap="none" dirty="0" smtClean="0">
                <a:solidFill>
                  <a:srgbClr val="191515"/>
                </a:solidFill>
                <a:latin typeface="Times New Roman" panose="02020603050405020304" pitchFamily="18" charset="0"/>
                <a:ea typeface="Alata"/>
                <a:cs typeface="Times New Roman" panose="02020603050405020304" pitchFamily="18" charset="0"/>
                <a:sym typeface="Alata"/>
              </a:rPr>
              <a:t>Компания «СтроТехИнжиниринг» </a:t>
            </a:r>
            <a:r>
              <a:rPr lang="ru-RU" dirty="0" smtClean="0">
                <a:solidFill>
                  <a:srgbClr val="191515"/>
                </a:solidFill>
                <a:latin typeface="Times New Roman" panose="02020603050405020304" pitchFamily="18" charset="0"/>
                <a:ea typeface="Alata"/>
                <a:cs typeface="Times New Roman" panose="02020603050405020304" pitchFamily="18" charset="0"/>
                <a:sym typeface="Alata"/>
              </a:rPr>
              <a:t>специализируется на</a:t>
            </a:r>
            <a:r>
              <a:rPr lang="ru-RU" b="0" i="0" u="none" strike="noStrike" cap="none" dirty="0" smtClean="0">
                <a:solidFill>
                  <a:srgbClr val="191515"/>
                </a:solidFill>
                <a:latin typeface="Times New Roman" panose="02020603050405020304" pitchFamily="18" charset="0"/>
                <a:ea typeface="Alata"/>
                <a:cs typeface="Times New Roman" panose="02020603050405020304" pitchFamily="18" charset="0"/>
                <a:sym typeface="Alata"/>
              </a:rPr>
              <a:t> оптовой торговле строительной техникой и запчастями</a:t>
            </a:r>
            <a:r>
              <a:rPr lang="en-US" dirty="0" smtClean="0">
                <a:solidFill>
                  <a:srgbClr val="191515"/>
                </a:solidFill>
                <a:latin typeface="Times New Roman" panose="02020603050405020304" pitchFamily="18" charset="0"/>
                <a:ea typeface="Alata"/>
                <a:cs typeface="Times New Roman" panose="02020603050405020304" pitchFamily="18" charset="0"/>
                <a:sym typeface="Alata"/>
              </a:rPr>
              <a:t>,</a:t>
            </a:r>
            <a:r>
              <a:rPr lang="ru-RU" dirty="0" smtClean="0">
                <a:solidFill>
                  <a:srgbClr val="191515"/>
                </a:solidFill>
                <a:latin typeface="Times New Roman" panose="02020603050405020304" pitchFamily="18" charset="0"/>
                <a:ea typeface="Alata"/>
                <a:cs typeface="Times New Roman" panose="02020603050405020304" pitchFamily="18" charset="0"/>
                <a:sym typeface="Alata"/>
              </a:rPr>
              <a:t> а также предоставляет перечень различных услуг по обслуживанию и ремонту техники</a:t>
            </a:r>
            <a:r>
              <a:rPr lang="en-US" dirty="0" smtClean="0">
                <a:solidFill>
                  <a:srgbClr val="191515"/>
                </a:solidFill>
                <a:latin typeface="Times New Roman" panose="02020603050405020304" pitchFamily="18" charset="0"/>
                <a:ea typeface="Alata"/>
                <a:cs typeface="Times New Roman" panose="02020603050405020304" pitchFamily="18" charset="0"/>
                <a:sym typeface="Alata"/>
              </a:rPr>
              <a:t>,</a:t>
            </a:r>
            <a:r>
              <a:rPr lang="ru-RU" dirty="0" smtClean="0">
                <a:solidFill>
                  <a:srgbClr val="191515"/>
                </a:solidFill>
                <a:latin typeface="Times New Roman" panose="02020603050405020304" pitchFamily="18" charset="0"/>
                <a:ea typeface="Alata"/>
                <a:cs typeface="Times New Roman" panose="02020603050405020304" pitchFamily="18" charset="0"/>
                <a:sym typeface="Alata"/>
              </a:rPr>
              <a:t> гарантируя высокое качество работ и индивидуальный подход к клиентам</a:t>
            </a:r>
            <a:r>
              <a:rPr lang="en-US" dirty="0" smtClean="0">
                <a:solidFill>
                  <a:srgbClr val="191515"/>
                </a:solidFill>
                <a:latin typeface="Times New Roman" panose="02020603050405020304" pitchFamily="18" charset="0"/>
                <a:ea typeface="Alata"/>
                <a:cs typeface="Times New Roman" panose="02020603050405020304" pitchFamily="18" charset="0"/>
                <a:sym typeface="Alata"/>
              </a:rPr>
              <a:t>.</a:t>
            </a:r>
          </a:p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191515"/>
              </a:solidFill>
              <a:latin typeface="Times New Roman" panose="02020603050405020304" pitchFamily="18" charset="0"/>
              <a:ea typeface="Alata"/>
              <a:cs typeface="Times New Roman" panose="02020603050405020304" pitchFamily="18" charset="0"/>
              <a:sym typeface="Alata"/>
            </a:endParaRPr>
          </a:p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191515"/>
                </a:solidFill>
                <a:latin typeface="Times New Roman" panose="02020603050405020304" pitchFamily="18" charset="0"/>
                <a:ea typeface="Alata"/>
                <a:cs typeface="Times New Roman" panose="02020603050405020304" pitchFamily="18" charset="0"/>
                <a:sym typeface="Alata"/>
              </a:rPr>
              <a:t>Для оптимизации бизнес-процессов компании нужно разработать систему</a:t>
            </a:r>
            <a:r>
              <a:rPr lang="en-US" dirty="0" smtClean="0">
                <a:solidFill>
                  <a:srgbClr val="191515"/>
                </a:solidFill>
                <a:latin typeface="Times New Roman" panose="02020603050405020304" pitchFamily="18" charset="0"/>
                <a:ea typeface="Alata"/>
                <a:cs typeface="Times New Roman" panose="02020603050405020304" pitchFamily="18" charset="0"/>
                <a:sym typeface="Alata"/>
              </a:rPr>
              <a:t>,</a:t>
            </a:r>
            <a:r>
              <a:rPr lang="ru-RU" dirty="0" smtClean="0">
                <a:solidFill>
                  <a:srgbClr val="191515"/>
                </a:solidFill>
                <a:latin typeface="Times New Roman" panose="02020603050405020304" pitchFamily="18" charset="0"/>
                <a:ea typeface="Alata"/>
                <a:cs typeface="Times New Roman" panose="02020603050405020304" pitchFamily="18" charset="0"/>
                <a:sym typeface="Alata"/>
              </a:rPr>
              <a:t> которая позволит обеспечить точный учет техники и запчастей</a:t>
            </a:r>
            <a:r>
              <a:rPr lang="en-US" dirty="0" smtClean="0">
                <a:solidFill>
                  <a:srgbClr val="191515"/>
                </a:solidFill>
                <a:latin typeface="Times New Roman" panose="02020603050405020304" pitchFamily="18" charset="0"/>
                <a:ea typeface="Alata"/>
                <a:cs typeface="Times New Roman" panose="02020603050405020304" pitchFamily="18" charset="0"/>
                <a:sym typeface="Alata"/>
              </a:rPr>
              <a:t>,</a:t>
            </a:r>
            <a:r>
              <a:rPr lang="ru-RU" dirty="0" smtClean="0">
                <a:solidFill>
                  <a:srgbClr val="191515"/>
                </a:solidFill>
                <a:latin typeface="Times New Roman" panose="02020603050405020304" pitchFamily="18" charset="0"/>
                <a:ea typeface="Alata"/>
                <a:cs typeface="Times New Roman" panose="02020603050405020304" pitchFamily="18" charset="0"/>
                <a:sym typeface="Alata"/>
              </a:rPr>
              <a:t> автоматизировать процессы распределения задач по ремонтам и расчет заработной платы с учетом квалификации и опыта</a:t>
            </a:r>
            <a:r>
              <a:rPr lang="en-US" dirty="0" smtClean="0">
                <a:solidFill>
                  <a:srgbClr val="191515"/>
                </a:solidFill>
                <a:latin typeface="Times New Roman" panose="02020603050405020304" pitchFamily="18" charset="0"/>
                <a:ea typeface="Alata"/>
                <a:cs typeface="Times New Roman" panose="02020603050405020304" pitchFamily="18" charset="0"/>
                <a:sym typeface="Alata"/>
              </a:rPr>
              <a:t>.</a:t>
            </a:r>
            <a:endParaRPr lang="ru-RU" dirty="0" smtClean="0">
              <a:solidFill>
                <a:srgbClr val="191515"/>
              </a:solidFill>
              <a:latin typeface="Times New Roman" panose="02020603050405020304" pitchFamily="18" charset="0"/>
              <a:ea typeface="Alata"/>
              <a:cs typeface="Times New Roman" panose="02020603050405020304" pitchFamily="18" charset="0"/>
              <a:sym typeface="Alata"/>
            </a:endParaRPr>
          </a:p>
        </p:txBody>
      </p:sp>
      <p:sp>
        <p:nvSpPr>
          <p:cNvPr id="62" name="Google Shape;62;p12"/>
          <p:cNvSpPr txBox="1"/>
          <p:nvPr/>
        </p:nvSpPr>
        <p:spPr>
          <a:xfrm>
            <a:off x="598193" y="317007"/>
            <a:ext cx="4288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200" b="0" i="0" u="none" strike="noStrike" cap="none" dirty="0" smtClean="0">
                <a:solidFill>
                  <a:srgbClr val="191515"/>
                </a:solidFill>
                <a:latin typeface="Times New Roman" panose="02020603050405020304" pitchFamily="18" charset="0"/>
                <a:ea typeface="Anton"/>
                <a:cs typeface="Times New Roman" panose="02020603050405020304" pitchFamily="18" charset="0"/>
                <a:sym typeface="Anton"/>
              </a:rPr>
              <a:t>Введение</a:t>
            </a:r>
            <a:endParaRPr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574" y="317007"/>
            <a:ext cx="3848986" cy="384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6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бизнес-процессов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 имеет ряд ключевых особенностей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 которым следует отнести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техники ведется по категориям – тяжелая техника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лёгкая техника и запчасти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емонтные работы выполняются с учетом срочности и сложности заказа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нженеры компании имеют различные квалификационные уровни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Рассматриваемой организации особенно необходимо уменьшить количество ошибок при учёте товаров, сократить задержки в ремонте из-за отсутствия необходимой информации о срочности и сложности заказа, а также учитывать квалификацию инженеров при распределении задач.</a:t>
            </a:r>
          </a:p>
        </p:txBody>
      </p:sp>
    </p:spTree>
    <p:extLst>
      <p:ext uri="{BB962C8B-B14F-4D97-AF65-F5344CB8AC3E}">
        <p14:creationId xmlns:p14="http://schemas.microsoft.com/office/powerpoint/2010/main" val="42790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90250" y="450149"/>
            <a:ext cx="7982200" cy="630505"/>
          </a:xfrm>
        </p:spPr>
        <p:txBody>
          <a:bodyPr>
            <a:normAutofit/>
          </a:bodyPr>
          <a:lstStyle/>
          <a:p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обязанностей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4" b="7454"/>
          <a:stretch>
            <a:fillRect/>
          </a:stretch>
        </p:blipFill>
        <p:spPr>
          <a:xfrm>
            <a:off x="5160925" y="1142999"/>
            <a:ext cx="3311525" cy="2817813"/>
          </a:xfrm>
        </p:spPr>
      </p:pic>
      <p:sp>
        <p:nvSpPr>
          <p:cNvPr id="7" name="Текст 6"/>
          <p:cNvSpPr>
            <a:spLocks noGrp="1"/>
          </p:cNvSpPr>
          <p:nvPr>
            <p:ph type="body" idx="4294967295"/>
          </p:nvPr>
        </p:nvSpPr>
        <p:spPr>
          <a:xfrm>
            <a:off x="490249" y="1349025"/>
            <a:ext cx="4067895" cy="2818500"/>
          </a:xfrm>
        </p:spPr>
        <p:txBody>
          <a:bodyPr>
            <a:normAutofit/>
          </a:bodyPr>
          <a:lstStyle/>
          <a:p>
            <a:pPr marL="139700" indent="0" algn="just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равномерного распределения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обязанностей, разработка новой конфигурации была разделена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основных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подсистемы: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оперативный учет, бухгалтерский учет и периодические расчеты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9700" indent="0" algn="just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just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платформы для разработки системы было выбрано программное обеспечение «1С»,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оно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 высокой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гибкостью и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широкими возможностями для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автоматизации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6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85302" y="325460"/>
            <a:ext cx="7192095" cy="582014"/>
          </a:xfrm>
        </p:spPr>
        <p:txBody>
          <a:bodyPr>
            <a:noAutofit/>
          </a:bodyPr>
          <a:lstStyle/>
          <a:p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схема конфигурации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02" y="907474"/>
            <a:ext cx="7192095" cy="402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7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Оперативный учет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64100" y="2782866"/>
            <a:ext cx="3999900" cy="1477991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Регистры накопления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Номенклатура остатки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4832400" y="1304875"/>
            <a:ext cx="3999900" cy="1477991"/>
          </a:xfrm>
        </p:spPr>
        <p:txBody>
          <a:bodyPr/>
          <a:lstStyle/>
          <a:p>
            <a:pPr marL="13970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Приходная накладная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Расходная накладная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464100" y="1304875"/>
            <a:ext cx="3999900" cy="147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Char char="●"/>
              <a:defRPr sz="1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ton"/>
              <a:buChar char="○"/>
              <a:defRPr sz="12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■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●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○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■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●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○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■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139700" indent="0">
              <a:buFont typeface="Anton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Справочники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Номенклатура – сведения о всех товарах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Контрагенты – сведения о контрагентах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техники – сведения о технике</a:t>
            </a:r>
          </a:p>
        </p:txBody>
      </p:sp>
      <p:sp>
        <p:nvSpPr>
          <p:cNvPr id="9" name="Текст 5"/>
          <p:cNvSpPr txBox="1">
            <a:spLocks/>
          </p:cNvSpPr>
          <p:nvPr/>
        </p:nvSpPr>
        <p:spPr>
          <a:xfrm>
            <a:off x="4832400" y="2782866"/>
            <a:ext cx="3999900" cy="147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Char char="●"/>
              <a:defRPr sz="1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ton"/>
              <a:buChar char="○"/>
              <a:defRPr sz="12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■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●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○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■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●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○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■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139700" indent="0">
              <a:buFont typeface="Anton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Отчеты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Остатки техники и запчастей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срочных задач</a:t>
            </a:r>
          </a:p>
        </p:txBody>
      </p:sp>
    </p:spTree>
    <p:extLst>
      <p:ext uri="{BB962C8B-B14F-4D97-AF65-F5344CB8AC3E}">
        <p14:creationId xmlns:p14="http://schemas.microsoft.com/office/powerpoint/2010/main" val="322811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0250" y="450150"/>
            <a:ext cx="7982200" cy="561232"/>
          </a:xfrm>
        </p:spPr>
        <p:txBody>
          <a:bodyPr>
            <a:normAutofit fontScale="90000"/>
          </a:bodyPr>
          <a:lstStyle/>
          <a:p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– Приходная накладная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Текст 6"/>
          <p:cNvSpPr txBox="1">
            <a:spLocks/>
          </p:cNvSpPr>
          <p:nvPr/>
        </p:nvSpPr>
        <p:spPr>
          <a:xfrm>
            <a:off x="490250" y="1349025"/>
            <a:ext cx="3042659" cy="28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ton"/>
              <a:buChar char="●"/>
              <a:defRPr sz="1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Char char="○"/>
              <a:defRPr sz="1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■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●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○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■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●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○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■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139700" indent="0" algn="just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документе приходная накладная записывается поступление товаров на текущий баланс предприятия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включая цену и счет учета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just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just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проведения этого документа информация добавляется в регистр накопления Номенклатура Остатки и регистр бухгалтерии Проводка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Рисунок 10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" r="5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53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0250" y="450150"/>
            <a:ext cx="7982200" cy="561232"/>
          </a:xfrm>
        </p:spPr>
        <p:txBody>
          <a:bodyPr>
            <a:normAutofit fontScale="90000"/>
          </a:bodyPr>
          <a:lstStyle/>
          <a:p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 – Заказы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Текст 6"/>
          <p:cNvSpPr txBox="1">
            <a:spLocks/>
          </p:cNvSpPr>
          <p:nvPr/>
        </p:nvSpPr>
        <p:spPr>
          <a:xfrm>
            <a:off x="490250" y="1349025"/>
            <a:ext cx="3042659" cy="28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nton"/>
              <a:buChar char="●"/>
              <a:defRPr sz="1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Char char="○"/>
              <a:defRPr sz="1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■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●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○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■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●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○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ata"/>
              <a:buChar char="■"/>
              <a:defRPr sz="14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139700" indent="0" algn="just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документе Заказы формируются заявки на продажу или ремонт различной строительной техники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документе содержатся сведения как о товарах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так и об услугах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just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just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проведения данного документа сведения добавляются в регистр накопления «Заказы»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основании документа «Заказы» формируется Расходная накладная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r="4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237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Бухгалтерский учет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2"/>
          </p:nvPr>
        </p:nvSpPr>
        <p:spPr>
          <a:xfrm>
            <a:off x="4832400" y="1304875"/>
            <a:ext cx="3999900" cy="1477991"/>
          </a:xfrm>
        </p:spPr>
        <p:txBody>
          <a:bodyPr/>
          <a:lstStyle/>
          <a:p>
            <a:pPr marL="13970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счетов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Бухгалтерский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Текст 4"/>
          <p:cNvSpPr txBox="1">
            <a:spLocks/>
          </p:cNvSpPr>
          <p:nvPr/>
        </p:nvSpPr>
        <p:spPr>
          <a:xfrm>
            <a:off x="464100" y="1304875"/>
            <a:ext cx="3999900" cy="147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Char char="●"/>
              <a:defRPr sz="1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ton"/>
              <a:buChar char="○"/>
              <a:defRPr sz="12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■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●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○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■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●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○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■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139700" indent="0">
              <a:buFont typeface="Anton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 бухгалтерии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Проводка</a:t>
            </a:r>
          </a:p>
        </p:txBody>
      </p:sp>
      <p:sp>
        <p:nvSpPr>
          <p:cNvPr id="9" name="Текст 5"/>
          <p:cNvSpPr txBox="1">
            <a:spLocks/>
          </p:cNvSpPr>
          <p:nvPr/>
        </p:nvSpPr>
        <p:spPr>
          <a:xfrm>
            <a:off x="2572050" y="2782866"/>
            <a:ext cx="3999900" cy="147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ton"/>
              <a:buChar char="●"/>
              <a:defRPr sz="14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nton"/>
              <a:buChar char="○"/>
              <a:defRPr sz="12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■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●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○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■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●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○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lata"/>
              <a:buChar char="■"/>
              <a:defRPr sz="1200" b="0" i="0" u="none" strike="noStrike" cap="none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139700" indent="0">
              <a:buFont typeface="Anton"/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Отчеты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Остатки техники и запчастей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срочных задач</a:t>
            </a:r>
          </a:p>
        </p:txBody>
      </p:sp>
    </p:spTree>
    <p:extLst>
      <p:ext uri="{BB962C8B-B14F-4D97-AF65-F5344CB8AC3E}">
        <p14:creationId xmlns:p14="http://schemas.microsoft.com/office/powerpoint/2010/main" val="271888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EAE8F3"/>
      </a:lt1>
      <a:dk2>
        <a:srgbClr val="191515"/>
      </a:dk2>
      <a:lt2>
        <a:srgbClr val="EAE8F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577</Words>
  <Application>Microsoft Office PowerPoint</Application>
  <PresentationFormat>Экран (16:9)</PresentationFormat>
  <Paragraphs>96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Alata</vt:lpstr>
      <vt:lpstr>Arial</vt:lpstr>
      <vt:lpstr>Anton</vt:lpstr>
      <vt:lpstr>Times New Roman</vt:lpstr>
      <vt:lpstr>Simple Light</vt:lpstr>
      <vt:lpstr>Презентация PowerPoint</vt:lpstr>
      <vt:lpstr>Презентация PowerPoint</vt:lpstr>
      <vt:lpstr>Особенности бизнес-процессов</vt:lpstr>
      <vt:lpstr>Распределение обязанностей</vt:lpstr>
      <vt:lpstr>Логическая схема конфигурации</vt:lpstr>
      <vt:lpstr>Оперативный учет</vt:lpstr>
      <vt:lpstr>Пользовательский интерфейс – Приходная накладная</vt:lpstr>
      <vt:lpstr>Пользовательский интерфейс – Заказы</vt:lpstr>
      <vt:lpstr>Бухгалтерский учет</vt:lpstr>
      <vt:lpstr>Пользовательский интерфейс – Проводки</vt:lpstr>
      <vt:lpstr>Пользовательский интерфейс – ОСВ</vt:lpstr>
      <vt:lpstr>Периодические расчеты</vt:lpstr>
      <vt:lpstr>Пользовательский интерфейс – Регистрация прогулов</vt:lpstr>
      <vt:lpstr>Пользовательский интерфейс – Начисление зарплаты</vt:lpstr>
      <vt:lpstr>Благодарим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</dc:creator>
  <cp:lastModifiedBy>Егор</cp:lastModifiedBy>
  <cp:revision>57</cp:revision>
  <dcterms:modified xsi:type="dcterms:W3CDTF">2025-06-04T15:04:57Z</dcterms:modified>
</cp:coreProperties>
</file>