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4"/>
  </p:notesMasterIdLst>
  <p:sldIdLst>
    <p:sldId id="257" r:id="rId2"/>
    <p:sldId id="258" r:id="rId3"/>
    <p:sldId id="272" r:id="rId4"/>
    <p:sldId id="271" r:id="rId5"/>
    <p:sldId id="270" r:id="rId6"/>
    <p:sldId id="262" r:id="rId7"/>
    <p:sldId id="264" r:id="rId8"/>
    <p:sldId id="265" r:id="rId9"/>
    <p:sldId id="269" r:id="rId10"/>
    <p:sldId id="266" r:id="rId11"/>
    <p:sldId id="273" r:id="rId12"/>
    <p:sldId id="259" r:id="rId13"/>
  </p:sldIdLst>
  <p:sldSz cx="9144000" cy="6858000" type="screen4x3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21" autoAdjust="0"/>
    <p:restoredTop sz="90323" autoAdjust="0"/>
  </p:normalViewPr>
  <p:slideViewPr>
    <p:cSldViewPr>
      <p:cViewPr varScale="1">
        <p:scale>
          <a:sx n="101" d="100"/>
          <a:sy n="101" d="100"/>
        </p:scale>
        <p:origin x="186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00" cy="360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29E8D9-7347-4C0C-8047-424EAB7102DE}" type="datetimeFigureOut">
              <a:rPr lang="ru-RU" smtClean="0"/>
              <a:t>10.11.2019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5B8E94-3400-4168-BF5D-D7F48FE5C8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7854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5B8E94-3400-4168-BF5D-D7F48FE5C887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99100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5B8E94-3400-4168-BF5D-D7F48FE5C887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7001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5B8E94-3400-4168-BF5D-D7F48FE5C887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25924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11/10/2019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097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11/10/2019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685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11/10/2019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065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11/10/2019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578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11/10/2019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39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11/10/2019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146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11/10/2019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531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11/10/2019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563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11/10/2019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412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11/10/2019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665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11/10/2019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914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F463A-BC7C-46EE-9F1E-7F377CCA4891}" type="datetimeFigureOut">
              <a:rPr lang="en-US" smtClean="0"/>
              <a:pPr/>
              <a:t>11/10/2019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81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0" y="2349000"/>
            <a:ext cx="9144000" cy="900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ru-RU" altLang="ru-RU" sz="2400" dirty="0" smtClean="0">
                <a:latin typeface="Times New Roman" pitchFamily="16" charset="0"/>
                <a:ea typeface="+mj-ea"/>
                <a:cs typeface="Times New Roman" pitchFamily="16" charset="0"/>
              </a:rPr>
              <a:t>Отчет по производственной практике</a:t>
            </a:r>
            <a:r>
              <a:rPr kumimoji="0" lang="ru-RU" altLang="ru-RU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6" charset="0"/>
                <a:ea typeface="+mj-ea"/>
                <a:cs typeface="Times New Roman" pitchFamily="16" charset="0"/>
              </a:rPr>
              <a:t/>
            </a:r>
            <a:br>
              <a:rPr kumimoji="0" lang="ru-RU" altLang="ru-RU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6" charset="0"/>
                <a:ea typeface="+mj-ea"/>
                <a:cs typeface="Times New Roman" pitchFamily="16" charset="0"/>
              </a:rPr>
            </a:br>
            <a:r>
              <a:rPr lang="ru-RU" altLang="ru-RU" sz="2400" dirty="0">
                <a:latin typeface="Times New Roman" pitchFamily="16" charset="0"/>
                <a:ea typeface="+mj-ea"/>
                <a:cs typeface="Times New Roman" pitchFamily="16" charset="0"/>
              </a:rPr>
              <a:t>ПМ.01 Участие в проектировании сетевой инфраструктуры</a:t>
            </a:r>
            <a:endParaRPr lang="ru-RU" sz="2400" dirty="0">
              <a:solidFill>
                <a:srgbClr val="FF0000"/>
              </a:solidFill>
            </a:endParaRPr>
          </a:p>
        </p:txBody>
      </p:sp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2" cstate="print"/>
          <a:srcRect r="70526"/>
          <a:stretch>
            <a:fillRect/>
          </a:stretch>
        </p:blipFill>
        <p:spPr bwMode="auto">
          <a:xfrm>
            <a:off x="491552" y="304800"/>
            <a:ext cx="1109555" cy="120956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4" name="Прямоугольник 3"/>
          <p:cNvSpPr/>
          <p:nvPr/>
        </p:nvSpPr>
        <p:spPr>
          <a:xfrm>
            <a:off x="1720273" y="314036"/>
            <a:ext cx="7391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ru-RU" altLang="ru-RU" dirty="0" smtClean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Министерство образования Красноярского края </a:t>
            </a:r>
          </a:p>
          <a:p>
            <a:pPr algn="ctr" eaLnBrk="1" hangingPunct="1"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ru-RU" altLang="ru-RU" dirty="0" smtClean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краевое государственное бюджетное профессиональное образовательное учреждение</a:t>
            </a:r>
          </a:p>
          <a:p>
            <a:pPr algn="ctr" eaLnBrk="1" hangingPunct="1"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ru-RU" altLang="ru-RU" b="1" dirty="0" smtClean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«Красноярский колледж радиоэлектроники и информационных </a:t>
            </a:r>
            <a:endParaRPr lang="ru-RU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4953000" y="4724400"/>
            <a:ext cx="4191000" cy="1181096"/>
          </a:xfrm>
          <a:prstGeom prst="rect">
            <a:avLst/>
          </a:prstGeom>
        </p:spPr>
        <p:txBody>
          <a:bodyPr vert="horz" lIns="90000" tIns="45000" rIns="90000" bIns="45000" rtlCol="0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93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/>
            </a:pPr>
            <a:r>
              <a:rPr kumimoji="0" lang="en-US" altLang="ru-RU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6" charset="0"/>
                <a:ea typeface="+mn-ea"/>
                <a:cs typeface="Times New Roman" pitchFamily="16" charset="0"/>
              </a:rPr>
              <a:t>Выполнил</a:t>
            </a:r>
            <a:r>
              <a:rPr kumimoji="0" lang="en-US" altLang="ru-RU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6" charset="0"/>
                <a:ea typeface="+mn-ea"/>
                <a:cs typeface="Times New Roman" pitchFamily="16" charset="0"/>
              </a:rPr>
              <a:t>:</a:t>
            </a:r>
            <a:r>
              <a:rPr kumimoji="0" lang="ru-RU" altLang="ru-RU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6" charset="0"/>
                <a:ea typeface="+mn-ea"/>
                <a:cs typeface="Times New Roman" pitchFamily="16" charset="0"/>
              </a:rPr>
              <a:t> </a:t>
            </a:r>
            <a:r>
              <a:rPr lang="ru-RU" altLang="ru-RU" dirty="0" smtClean="0">
                <a:latin typeface="Times New Roman" pitchFamily="16" charset="0"/>
                <a:cs typeface="Times New Roman" pitchFamily="16" charset="0"/>
              </a:rPr>
              <a:t>Аверяскин Е. В </a:t>
            </a:r>
          </a:p>
          <a:p>
            <a:pPr marL="0" marR="0" lvl="0" indent="0" algn="r" defTabSz="914400" rtl="0" eaLnBrk="1" fontAlgn="auto" latinLnBrk="0" hangingPunct="1">
              <a:lnSpc>
                <a:spcPct val="93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/>
            </a:pPr>
            <a:r>
              <a:rPr kumimoji="0" lang="en-US" altLang="ru-RU" sz="18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Times New Roman" pitchFamily="16" charset="0"/>
                <a:ea typeface="+mn-ea"/>
                <a:cs typeface="Times New Roman" pitchFamily="16" charset="0"/>
              </a:rPr>
              <a:t>Группа</a:t>
            </a:r>
            <a:r>
              <a:rPr kumimoji="0" lang="en-US" altLang="ru-RU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6" charset="0"/>
                <a:ea typeface="+mn-ea"/>
                <a:cs typeface="Times New Roman" pitchFamily="16" charset="0"/>
              </a:rPr>
              <a:t>: 9КС</a:t>
            </a:r>
            <a:r>
              <a:rPr kumimoji="0" lang="ru-RU" altLang="ru-RU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6" charset="0"/>
                <a:ea typeface="+mn-ea"/>
                <a:cs typeface="Times New Roman" pitchFamily="16" charset="0"/>
              </a:rPr>
              <a:t>1.17</a:t>
            </a:r>
            <a:endParaRPr kumimoji="0" lang="en-US" altLang="ru-RU" sz="18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Times New Roman" pitchFamily="16" charset="0"/>
              <a:ea typeface="+mn-ea"/>
              <a:cs typeface="Times New Roman" pitchFamily="16" charset="0"/>
            </a:endParaRPr>
          </a:p>
          <a:p>
            <a:pPr marL="0" marR="0" lvl="0" indent="0" algn="r" defTabSz="914400" rtl="0" eaLnBrk="1" fontAlgn="auto" latinLnBrk="0" hangingPunct="1">
              <a:lnSpc>
                <a:spcPct val="93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/>
            </a:pPr>
            <a:r>
              <a:rPr kumimoji="0" lang="en-US" altLang="ru-RU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6" charset="0"/>
                <a:ea typeface="+mn-ea"/>
                <a:cs typeface="Times New Roman" pitchFamily="16" charset="0"/>
              </a:rPr>
              <a:t>Руководитель</a:t>
            </a:r>
            <a:r>
              <a:rPr kumimoji="0" lang="en-US" altLang="ru-RU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6" charset="0"/>
                <a:ea typeface="+mn-ea"/>
                <a:cs typeface="Times New Roman" pitchFamily="16" charset="0"/>
              </a:rPr>
              <a:t>:</a:t>
            </a:r>
            <a:r>
              <a:rPr kumimoji="0" lang="ru-RU" altLang="ru-RU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6" charset="0"/>
                <a:ea typeface="+mn-ea"/>
                <a:cs typeface="Times New Roman" pitchFamily="16" charset="0"/>
              </a:rPr>
              <a:t> Харитонова</a:t>
            </a:r>
            <a:r>
              <a:rPr kumimoji="0" lang="ru-RU" altLang="ru-RU" sz="1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6" charset="0"/>
                <a:ea typeface="+mn-ea"/>
                <a:cs typeface="Times New Roman" pitchFamily="16" charset="0"/>
              </a:rPr>
              <a:t> Е.В.</a:t>
            </a:r>
            <a:endParaRPr kumimoji="0" lang="en-US" altLang="ru-RU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6" charset="0"/>
              <a:ea typeface="+mn-ea"/>
              <a:cs typeface="Times New Roman" pitchFamily="16" charset="0"/>
            </a:endParaRPr>
          </a:p>
          <a:p>
            <a:pPr marL="0" marR="0" lvl="0" indent="0" algn="r" defTabSz="914400" rtl="0" eaLnBrk="1" fontAlgn="auto" latinLnBrk="0" hangingPunct="1">
              <a:lnSpc>
                <a:spcPct val="93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/>
            </a:pPr>
            <a:endParaRPr kumimoji="0" lang="en-US" altLang="ru-RU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6" charset="0"/>
              <a:ea typeface="+mn-ea"/>
              <a:cs typeface="Times New Roman" pitchFamily="1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0" y="39338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AutoShape 2" descr="https://sun9-65.userapi.com/c852020/v852020131/1cb874/rfokoi5vW90.jpg"/>
          <p:cNvSpPr>
            <a:spLocks noChangeAspect="1" noChangeArrowheads="1"/>
          </p:cNvSpPr>
          <p:nvPr/>
        </p:nvSpPr>
        <p:spPr bwMode="auto">
          <a:xfrm>
            <a:off x="177053" y="922338"/>
            <a:ext cx="476973" cy="230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766" y="1915152"/>
            <a:ext cx="8490468" cy="3760347"/>
          </a:xfrm>
          <a:prstGeom prst="rect">
            <a:avLst/>
          </a:prstGeom>
        </p:spPr>
      </p:pic>
      <p:sp>
        <p:nvSpPr>
          <p:cNvPr id="9" name="Заголовок 1"/>
          <p:cNvSpPr txBox="1">
            <a:spLocks/>
          </p:cNvSpPr>
          <p:nvPr/>
        </p:nvSpPr>
        <p:spPr>
          <a:xfrm>
            <a:off x="252000" y="353613"/>
            <a:ext cx="7162800" cy="52482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ru-RU" sz="2000" b="1" dirty="0">
                <a:latin typeface="Times New Roman" panose="02020603050405020304" pitchFamily="18" charset="0"/>
                <a:ea typeface="Calibri" pitchFamily="34" charset="0"/>
                <a:cs typeface="Times New Roman" pitchFamily="18" charset="0"/>
              </a:rPr>
              <a:t>Общая схема подключения устройств сети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828" y="887561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Была спроектирована сеть в программе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Cisco Packet Tracer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6488668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altLang="ru-RU" dirty="0">
                <a:latin typeface="Times New Roman" pitchFamily="16" charset="0"/>
                <a:cs typeface="Times New Roman" pitchFamily="16" charset="0"/>
              </a:rPr>
              <a:t>Аверяскин Е. В. </a:t>
            </a:r>
            <a:r>
              <a:rPr lang="ru-RU" altLang="ru-RU" dirty="0" smtClean="0">
                <a:latin typeface="Times New Roman" pitchFamily="16" charset="0"/>
                <a:cs typeface="Times New Roman" pitchFamily="16" charset="0"/>
              </a:rPr>
              <a:t>						</a:t>
            </a:r>
            <a:r>
              <a:rPr lang="ru-RU" altLang="ru-RU" dirty="0" smtClean="0">
                <a:latin typeface="Times New Roman" pitchFamily="16" charset="0"/>
                <a:cs typeface="Times New Roman" pitchFamily="16" charset="0"/>
              </a:rPr>
              <a:t>		        </a:t>
            </a:r>
            <a:r>
              <a:rPr lang="ru-RU" altLang="ru-RU" dirty="0" smtClean="0">
                <a:solidFill>
                  <a:srgbClr val="000000"/>
                </a:solidFill>
                <a:latin typeface="Times New Roman" pitchFamily="16" charset="0"/>
              </a:rPr>
              <a:t>10</a:t>
            </a:r>
            <a:r>
              <a:rPr lang="ru-RU" altLang="ru-RU" dirty="0" smtClean="0">
                <a:solidFill>
                  <a:srgbClr val="000000"/>
                </a:solidFill>
                <a:latin typeface="Times New Roman" pitchFamily="16" charset="0"/>
              </a:rPr>
              <a:t>                </a:t>
            </a:r>
            <a:endParaRPr lang="ru-RU" altLang="ru-RU" dirty="0" smtClean="0">
              <a:solidFill>
                <a:srgbClr val="000000"/>
              </a:solidFill>
              <a:latin typeface="Times New Roman" pitchFamily="1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252000" y="353613"/>
            <a:ext cx="7162800" cy="52482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ru-RU" sz="2000" b="1" dirty="0" smtClean="0">
                <a:latin typeface="Times New Roman" panose="02020603050405020304" pitchFamily="18" charset="0"/>
                <a:ea typeface="Calibri" pitchFamily="34" charset="0"/>
                <a:cs typeface="Times New Roman" pitchFamily="18" charset="0"/>
              </a:rPr>
              <a:t>Программное обеспечение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828" y="887561"/>
            <a:ext cx="9144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Для работы за компьютерами необходимо специализированное программное обеспечение. Было установлено следующее ПО: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Антивирусная программа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Kaspersky Endpoint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Security;</a:t>
            </a:r>
          </a:p>
          <a:p>
            <a:pPr marL="285750" lvl="0" indent="-2857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Сетевой Агент для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ПК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дополнение к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Handy Backup Server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285750" lvl="0" indent="-2857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Microsoft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Office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2019 для дома и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бизнеса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6488668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altLang="ru-RU" dirty="0">
                <a:latin typeface="Times New Roman" pitchFamily="16" charset="0"/>
                <a:cs typeface="Times New Roman" pitchFamily="16" charset="0"/>
              </a:rPr>
              <a:t>Аверяскин Е. В. </a:t>
            </a:r>
            <a:r>
              <a:rPr lang="ru-RU" altLang="ru-RU" dirty="0" smtClean="0">
                <a:latin typeface="Times New Roman" pitchFamily="16" charset="0"/>
                <a:cs typeface="Times New Roman" pitchFamily="16" charset="0"/>
              </a:rPr>
              <a:t>						</a:t>
            </a:r>
            <a:r>
              <a:rPr lang="ru-RU" altLang="ru-RU" dirty="0" smtClean="0">
                <a:latin typeface="Times New Roman" pitchFamily="16" charset="0"/>
                <a:cs typeface="Times New Roman" pitchFamily="16" charset="0"/>
              </a:rPr>
              <a:t>		        </a:t>
            </a:r>
            <a:r>
              <a:rPr lang="ru-RU" altLang="ru-RU" dirty="0" smtClean="0">
                <a:solidFill>
                  <a:srgbClr val="000000"/>
                </a:solidFill>
                <a:latin typeface="Times New Roman" pitchFamily="16" charset="0"/>
              </a:rPr>
              <a:t>1</a:t>
            </a:r>
            <a:r>
              <a:rPr lang="en-US" altLang="ru-RU" dirty="0" smtClean="0">
                <a:solidFill>
                  <a:srgbClr val="000000"/>
                </a:solidFill>
                <a:latin typeface="Times New Roman" pitchFamily="16" charset="0"/>
              </a:rPr>
              <a:t>1</a:t>
            </a:r>
            <a:r>
              <a:rPr lang="ru-RU" altLang="ru-RU" dirty="0" smtClean="0">
                <a:solidFill>
                  <a:srgbClr val="000000"/>
                </a:solidFill>
                <a:latin typeface="Times New Roman" pitchFamily="16" charset="0"/>
              </a:rPr>
              <a:t>                </a:t>
            </a:r>
            <a:endParaRPr lang="ru-RU" altLang="ru-RU" dirty="0" smtClean="0">
              <a:solidFill>
                <a:srgbClr val="000000"/>
              </a:solidFill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1221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549000"/>
            <a:ext cx="91440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</a:tabLst>
            </a:pPr>
            <a:r>
              <a:rPr lang="ru-RU" altLang="ru-RU" sz="2000" b="1" dirty="0" smtClean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ЗАКЛЮЧЕНИЕ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</a:tabLst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пояснительной записке к производственной практике были выполнены поставленные цели и задачи, основная цель практики – разработка сети разработка сети для организации ООО ИК «СИБИНТЕК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решена и продемонстрирована с подробным описанием всех действий для ее достижения.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</a:tabLst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ЛВС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содержит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пять рабочих групп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 общим количеством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компьютеров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29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шт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., протяженность кабельной линии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2135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метров,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количество коммутаторов –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</a:tabLst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Производственная практика содержит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расчет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адресации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сети,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рассчитанный на максимальное количество рабочих станций и расчет длины кабельной системы в соответствии с поставленными задачами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Были рассчитаны затраты на организацию локальной вычислительной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сети.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Затраты на организацию сети, составили 395953,64 руб. 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 которых: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затраты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программное обеспечение составляют: 34424‬ руб.;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затраты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оборудование составляют: 68480 руб.;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затраты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монтажные услуги, составили: 293049,64 руб.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304800" y="1321757"/>
            <a:ext cx="8610600" cy="3499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ru-RU" altLang="ru-RU" dirty="0" smtClean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 </a:t>
            </a:r>
            <a:endParaRPr lang="ru-RU" altLang="ru-RU" dirty="0">
              <a:solidFill>
                <a:srgbClr val="000000"/>
              </a:solidFill>
              <a:latin typeface="Times New Roman" pitchFamily="16" charset="0"/>
              <a:cs typeface="Times New Roman" pitchFamily="16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0" y="6488668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altLang="ru-RU" dirty="0">
                <a:latin typeface="Times New Roman" pitchFamily="16" charset="0"/>
                <a:cs typeface="Times New Roman" pitchFamily="16" charset="0"/>
              </a:rPr>
              <a:t>Аверяскин Е. В. </a:t>
            </a:r>
            <a:r>
              <a:rPr lang="ru-RU" altLang="ru-RU" dirty="0" smtClean="0">
                <a:latin typeface="Times New Roman" pitchFamily="16" charset="0"/>
                <a:cs typeface="Times New Roman" pitchFamily="16" charset="0"/>
              </a:rPr>
              <a:t>						</a:t>
            </a:r>
            <a:r>
              <a:rPr lang="ru-RU" altLang="ru-RU" dirty="0" smtClean="0">
                <a:latin typeface="Times New Roman" pitchFamily="16" charset="0"/>
                <a:cs typeface="Times New Roman" pitchFamily="16" charset="0"/>
              </a:rPr>
              <a:t>		        </a:t>
            </a:r>
            <a:r>
              <a:rPr lang="ru-RU" altLang="ru-RU" dirty="0" smtClean="0">
                <a:solidFill>
                  <a:srgbClr val="000000"/>
                </a:solidFill>
                <a:latin typeface="Times New Roman" pitchFamily="16" charset="0"/>
              </a:rPr>
              <a:t>12</a:t>
            </a:r>
            <a:r>
              <a:rPr lang="ru-RU" altLang="ru-RU" dirty="0" smtClean="0">
                <a:solidFill>
                  <a:srgbClr val="000000"/>
                </a:solidFill>
                <a:latin typeface="Times New Roman" pitchFamily="16" charset="0"/>
              </a:rPr>
              <a:t>                </a:t>
            </a:r>
            <a:endParaRPr lang="ru-RU" altLang="ru-RU" dirty="0" smtClean="0">
              <a:solidFill>
                <a:srgbClr val="000000"/>
              </a:solidFill>
              <a:latin typeface="Times New Roman" pitchFamily="1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6488668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altLang="ru-RU" dirty="0">
                <a:latin typeface="Times New Roman" pitchFamily="16" charset="0"/>
                <a:cs typeface="Times New Roman" pitchFamily="16" charset="0"/>
              </a:rPr>
              <a:t>Аверяскин Е. В. </a:t>
            </a:r>
            <a:r>
              <a:rPr lang="ru-RU" altLang="ru-RU" dirty="0" smtClean="0">
                <a:latin typeface="Times New Roman" pitchFamily="16" charset="0"/>
                <a:cs typeface="Times New Roman" pitchFamily="16" charset="0"/>
              </a:rPr>
              <a:t>						</a:t>
            </a:r>
            <a:r>
              <a:rPr lang="ru-RU" altLang="ru-RU" dirty="0" smtClean="0">
                <a:latin typeface="Times New Roman" pitchFamily="16" charset="0"/>
                <a:cs typeface="Times New Roman" pitchFamily="16" charset="0"/>
              </a:rPr>
              <a:t>		          </a:t>
            </a:r>
            <a:r>
              <a:rPr lang="ru-RU" altLang="ru-RU" dirty="0" smtClean="0">
                <a:solidFill>
                  <a:srgbClr val="000000"/>
                </a:solidFill>
                <a:latin typeface="Times New Roman" pitchFamily="16" charset="0"/>
              </a:rPr>
              <a:t>2                 </a:t>
            </a:r>
            <a:endParaRPr lang="ru-RU" altLang="ru-RU" dirty="0" smtClean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0" y="457200"/>
            <a:ext cx="9144000" cy="5943600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 задачи:</a:t>
            </a:r>
          </a:p>
          <a:p>
            <a:pPr lvl="0">
              <a:spcBef>
                <a:spcPct val="0"/>
              </a:spcBef>
              <a:defRPr/>
            </a:pPr>
            <a:r>
              <a:rPr lang="ru-RU" altLang="ru-RU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Цель </a:t>
            </a:r>
            <a:r>
              <a:rPr lang="ru-RU" altLang="ru-RU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производственной практики </a:t>
            </a:r>
            <a:r>
              <a:rPr lang="en-GB" altLang="ru-RU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ru-RU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altLang="ru-RU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разработка сети для организации ООО ИК «СИБИНТЕК</a:t>
            </a:r>
            <a:r>
              <a:rPr lang="ru-RU" altLang="ru-RU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».</a:t>
            </a:r>
          </a:p>
          <a:p>
            <a:pPr lvl="0">
              <a:spcBef>
                <a:spcPct val="0"/>
              </a:spcBef>
              <a:defRPr/>
            </a:pPr>
            <a:r>
              <a:rPr lang="ru-RU" altLang="ru-RU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Требования заказчика:</a:t>
            </a:r>
            <a:endParaRPr lang="ru-RU" altLang="ru-RU" sz="2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Необходимо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проложить новые кабели от помещения аппаратной во всех кабинеты, кроме туалета и столовой. </a:t>
            </a:r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После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прокладки кабелей нужно перенести активное сетевое оборудование из коммутационного шкафа в кабинете 10-02 в Узел Связи (аппаратную), с целью выполнения СН 512-78, ГОСТ 51513-99 и техники пожарной безопасности. Маршрутизатор, коммутаторы, сервера, ИБП и пассивное оборудование необходимо установить в имеющийся телекоммуникационный шкаф высотой 42U. </a:t>
            </a:r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Необходимо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оборудовать два новых рабочих места в помещение 10-08 (оборудование имеется). Одно рабочее место содержит: ПК, SIP-телефон, ИБП, ИР и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патч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-корды. </a:t>
            </a:r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Проектируемые технические решения по созданию ЛВС полностью должны соответствовать действующим нормам и правилам техники безопасности, пожаробезопасности и взрывобезопасности, а также охраны окружающей среды при эксплуатации зданий и сооружений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13875" y="878433"/>
            <a:ext cx="9144000" cy="59436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6488668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altLang="ru-RU" dirty="0">
                <a:latin typeface="Times New Roman" pitchFamily="16" charset="0"/>
                <a:cs typeface="Times New Roman" pitchFamily="16" charset="0"/>
              </a:rPr>
              <a:t>Аверяскин Е. В. </a:t>
            </a:r>
            <a:r>
              <a:rPr lang="ru-RU" altLang="ru-RU" dirty="0" smtClean="0">
                <a:latin typeface="Times New Roman" pitchFamily="16" charset="0"/>
                <a:cs typeface="Times New Roman" pitchFamily="16" charset="0"/>
              </a:rPr>
              <a:t>						</a:t>
            </a:r>
            <a:r>
              <a:rPr lang="ru-RU" altLang="ru-RU" dirty="0" smtClean="0">
                <a:latin typeface="Times New Roman" pitchFamily="16" charset="0"/>
                <a:cs typeface="Times New Roman" pitchFamily="16" charset="0"/>
              </a:rPr>
              <a:t>		          </a:t>
            </a:r>
            <a:r>
              <a:rPr lang="ru-RU" altLang="ru-RU" dirty="0">
                <a:solidFill>
                  <a:srgbClr val="000000"/>
                </a:solidFill>
                <a:latin typeface="Times New Roman" pitchFamily="16" charset="0"/>
              </a:rPr>
              <a:t>3</a:t>
            </a:r>
            <a:r>
              <a:rPr lang="ru-RU" altLang="ru-RU" dirty="0" smtClean="0">
                <a:solidFill>
                  <a:srgbClr val="000000"/>
                </a:solidFill>
                <a:latin typeface="Times New Roman" pitchFamily="16" charset="0"/>
              </a:rPr>
              <a:t>                 </a:t>
            </a:r>
            <a:endParaRPr lang="ru-RU" altLang="ru-RU" dirty="0" smtClean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252000" y="353613"/>
            <a:ext cx="7162800" cy="52482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ru-RU" altLang="ru-RU" sz="20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Описание организации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909000"/>
            <a:ext cx="9144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Филиал «Макрорегион Восточная Сибирь» ООО ИК «СИБИНТЕК» создан в январе 2016 г. и является крупнейшим поставщиком ИТ-услуг Восточной Сибири, включая Красноярский край, Алтайский край, Якутию, Иркутскую, Томскую и Кемеровскую области.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Деятельность филиала направлена на предоставление полного комплекса сервисных услуг в области промышленной автоматизации, метрологии, ИТ-инфраструктуры и информационных систем, а также оказание услуг связи и проектирования и строительства объектов промышленной автоматизации, ИТ-инфраструктуры и связи. 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439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252000" y="353613"/>
            <a:ext cx="7162800" cy="52482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ru-RU" altLang="ru-RU" sz="20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План </a:t>
            </a:r>
            <a:r>
              <a:rPr lang="ru-RU" altLang="ru-RU" sz="20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помещения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89000"/>
            <a:ext cx="9144000" cy="391371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909000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ru-RU" altLang="ru-RU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План помещения был спроектирован в программе </a:t>
            </a:r>
            <a:r>
              <a:rPr lang="ru-RU" altLang="ru-RU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Компас-3</a:t>
            </a:r>
            <a:r>
              <a:rPr lang="en-US" altLang="ru-RU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 v.18</a:t>
            </a:r>
            <a:r>
              <a:rPr lang="en-US" altLang="ru-RU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altLang="ru-RU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Имеется 8 кабинетов, в которых установлены компьютеры. Также отмечено расположение аппаратной комнаты.</a:t>
            </a:r>
            <a:endParaRPr lang="ru-RU" altLang="ru-RU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0" y="6488668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altLang="ru-RU" dirty="0">
                <a:latin typeface="Times New Roman" pitchFamily="16" charset="0"/>
                <a:cs typeface="Times New Roman" pitchFamily="16" charset="0"/>
              </a:rPr>
              <a:t>Аверяскин Е. В. </a:t>
            </a:r>
            <a:r>
              <a:rPr lang="ru-RU" altLang="ru-RU" dirty="0" smtClean="0">
                <a:latin typeface="Times New Roman" pitchFamily="16" charset="0"/>
                <a:cs typeface="Times New Roman" pitchFamily="16" charset="0"/>
              </a:rPr>
              <a:t>						</a:t>
            </a:r>
            <a:r>
              <a:rPr lang="ru-RU" altLang="ru-RU" dirty="0" smtClean="0">
                <a:latin typeface="Times New Roman" pitchFamily="16" charset="0"/>
                <a:cs typeface="Times New Roman" pitchFamily="16" charset="0"/>
              </a:rPr>
              <a:t>		          4</a:t>
            </a:r>
            <a:r>
              <a:rPr lang="ru-RU" altLang="ru-RU" dirty="0" smtClean="0">
                <a:solidFill>
                  <a:srgbClr val="000000"/>
                </a:solidFill>
                <a:latin typeface="Times New Roman" pitchFamily="16" charset="0"/>
              </a:rPr>
              <a:t>                 </a:t>
            </a:r>
            <a:endParaRPr lang="ru-RU" altLang="ru-RU" dirty="0" smtClean="0">
              <a:solidFill>
                <a:srgbClr val="000000"/>
              </a:solidFill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7867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0" y="2352675"/>
            <a:ext cx="9144000" cy="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222222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    </a:t>
            </a:r>
            <a:endParaRPr kumimoji="0" lang="ru-RU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685800" y="5139898"/>
            <a:ext cx="7467600" cy="405199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12696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10345"/>
            <a:ext cx="9144000" cy="3824135"/>
          </a:xfrm>
          <a:prstGeom prst="rect">
            <a:avLst/>
          </a:prstGeom>
        </p:spPr>
      </p:pic>
      <p:sp>
        <p:nvSpPr>
          <p:cNvPr id="9" name="Заголовок 1"/>
          <p:cNvSpPr txBox="1">
            <a:spLocks/>
          </p:cNvSpPr>
          <p:nvPr/>
        </p:nvSpPr>
        <p:spPr>
          <a:xfrm>
            <a:off x="252000" y="353613"/>
            <a:ext cx="7162800" cy="52482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ru-RU" altLang="ru-RU" sz="2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План помещения с расстановкой информационных розеток</a:t>
            </a:r>
            <a:endParaRPr lang="ru-RU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0" y="90900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ru-RU" altLang="ru-RU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После, на плане было отмечено расположение оборудования и кабельной системы.</a:t>
            </a:r>
            <a:endParaRPr lang="ru-RU" altLang="ru-RU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ru-RU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0" y="6488668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altLang="ru-RU" dirty="0">
                <a:latin typeface="Times New Roman" pitchFamily="16" charset="0"/>
                <a:cs typeface="Times New Roman" pitchFamily="16" charset="0"/>
              </a:rPr>
              <a:t>Аверяскин Е. В. </a:t>
            </a:r>
            <a:r>
              <a:rPr lang="ru-RU" altLang="ru-RU" dirty="0" smtClean="0">
                <a:latin typeface="Times New Roman" pitchFamily="16" charset="0"/>
                <a:cs typeface="Times New Roman" pitchFamily="16" charset="0"/>
              </a:rPr>
              <a:t>						</a:t>
            </a:r>
            <a:r>
              <a:rPr lang="ru-RU" altLang="ru-RU" dirty="0" smtClean="0">
                <a:latin typeface="Times New Roman" pitchFamily="16" charset="0"/>
                <a:cs typeface="Times New Roman" pitchFamily="16" charset="0"/>
              </a:rPr>
              <a:t>		          5</a:t>
            </a:r>
            <a:r>
              <a:rPr lang="ru-RU" altLang="ru-RU" dirty="0" smtClean="0">
                <a:solidFill>
                  <a:srgbClr val="000000"/>
                </a:solidFill>
                <a:latin typeface="Times New Roman" pitchFamily="16" charset="0"/>
              </a:rPr>
              <a:t>                 </a:t>
            </a:r>
            <a:endParaRPr lang="ru-RU" altLang="ru-RU" dirty="0" smtClean="0">
              <a:solidFill>
                <a:srgbClr val="000000"/>
              </a:solidFill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2542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539750" y="18764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1535" y="3424814"/>
            <a:ext cx="20929" cy="8372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1535" y="3424814"/>
            <a:ext cx="20929" cy="837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52000" y="3570696"/>
            <a:ext cx="35350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SIP-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телефон: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Yealink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SIP-T23G</a:t>
            </a:r>
          </a:p>
          <a:p>
            <a:pPr lvl="0">
              <a:spcBef>
                <a:spcPct val="0"/>
              </a:spcBef>
              <a:defRPr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Поддержка технологии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Power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Ethernet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,2хRJ45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Ethernet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-порта 10/100/1000Мбит/с;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18" name="TextBox 17"/>
          <p:cNvSpPr txBox="1"/>
          <p:nvPr/>
        </p:nvSpPr>
        <p:spPr>
          <a:xfrm>
            <a:off x="5292000" y="3553806"/>
            <a:ext cx="40953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ИБП: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APC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Back-UPS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BE700G-RS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405 Вт, защита телефона, модема (RJ-11), защита сети (RJ-45)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03" b="1488"/>
          <a:stretch>
            <a:fillRect/>
          </a:stretch>
        </p:blipFill>
        <p:spPr bwMode="auto">
          <a:xfrm>
            <a:off x="611999" y="1490626"/>
            <a:ext cx="2233613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4204404" y="1806007"/>
            <a:ext cx="41205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ru-RU" altLang="ru-RU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Рабочая станция: </a:t>
            </a:r>
            <a:r>
              <a:rPr lang="en-US" altLang="ru-RU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HP </a:t>
            </a:r>
            <a:r>
              <a:rPr lang="en-US" altLang="ru-RU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HP</a:t>
            </a:r>
            <a:r>
              <a:rPr lang="en-US" altLang="ru-RU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24-f0020ur</a:t>
            </a:r>
          </a:p>
          <a:p>
            <a:pPr lvl="0">
              <a:spcBef>
                <a:spcPct val="0"/>
              </a:spcBef>
              <a:defRPr/>
            </a:pPr>
            <a:r>
              <a:rPr lang="ru-RU" altLang="ru-RU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Процессор </a:t>
            </a:r>
            <a:r>
              <a:rPr lang="en-US" altLang="ru-RU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Core i5 8500T (6 </a:t>
            </a:r>
            <a:r>
              <a:rPr lang="ru-RU" altLang="ru-RU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ядер@2100 МГц), ОЗУ </a:t>
            </a:r>
            <a:r>
              <a:rPr lang="en-US" altLang="ru-RU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DDR4 8 </a:t>
            </a:r>
            <a:r>
              <a:rPr lang="ru-RU" altLang="ru-RU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Гб, </a:t>
            </a:r>
            <a:r>
              <a:rPr lang="en-US" altLang="ru-RU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SDD 256 </a:t>
            </a:r>
            <a:r>
              <a:rPr lang="ru-RU" altLang="ru-RU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Тб ,ОС </a:t>
            </a:r>
            <a:r>
              <a:rPr lang="en-US" altLang="ru-RU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Windows 10 Pro</a:t>
            </a:r>
            <a:endParaRPr lang="ru-RU" altLang="ru-RU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0">
              <a:spcBef>
                <a:spcPct val="0"/>
              </a:spcBef>
              <a:defRPr/>
            </a:pPr>
            <a:endParaRPr lang="ru-RU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9" name="Picture 5" descr="Картинки по запросу &quot;Yealink SIP-T23G&quot;&quot;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06"/>
          <a:stretch>
            <a:fillRect/>
          </a:stretch>
        </p:blipFill>
        <p:spPr bwMode="auto">
          <a:xfrm>
            <a:off x="948807" y="4718628"/>
            <a:ext cx="2303462" cy="170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 descr="Image result for ИБП APC Back-UPS ES BE700G-R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96" t="21388" r="7199" b="20996"/>
          <a:stretch>
            <a:fillRect/>
          </a:stretch>
        </p:blipFill>
        <p:spPr bwMode="auto">
          <a:xfrm>
            <a:off x="6012000" y="4754135"/>
            <a:ext cx="2222500" cy="148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Заголовок 1"/>
          <p:cNvSpPr txBox="1">
            <a:spLocks/>
          </p:cNvSpPr>
          <p:nvPr/>
        </p:nvSpPr>
        <p:spPr>
          <a:xfrm>
            <a:off x="252000" y="353613"/>
            <a:ext cx="7162800" cy="52482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Коммутационное </a:t>
            </a:r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оборудование </a:t>
            </a:r>
            <a:endParaRPr lang="ru-RU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0" y="90900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ru-RU" altLang="ru-RU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После проектирования плана, </a:t>
            </a:r>
            <a:r>
              <a:rPr lang="ru-RU" altLang="ru-RU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было </a:t>
            </a:r>
            <a:r>
              <a:rPr lang="ru-RU" altLang="ru-RU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проанализировано существующее оборудование организации.</a:t>
            </a:r>
            <a:endParaRPr lang="ru-RU" dirty="0"/>
          </a:p>
        </p:txBody>
      </p:sp>
      <p:sp>
        <p:nvSpPr>
          <p:cNvPr id="29" name="Прямоугольник 28"/>
          <p:cNvSpPr/>
          <p:nvPr/>
        </p:nvSpPr>
        <p:spPr>
          <a:xfrm>
            <a:off x="0" y="6488668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altLang="ru-RU" dirty="0">
                <a:latin typeface="Times New Roman" pitchFamily="16" charset="0"/>
                <a:cs typeface="Times New Roman" pitchFamily="16" charset="0"/>
              </a:rPr>
              <a:t>Аверяскин Е. В. </a:t>
            </a:r>
            <a:r>
              <a:rPr lang="ru-RU" altLang="ru-RU" dirty="0" smtClean="0">
                <a:latin typeface="Times New Roman" pitchFamily="16" charset="0"/>
                <a:cs typeface="Times New Roman" pitchFamily="16" charset="0"/>
              </a:rPr>
              <a:t>						</a:t>
            </a:r>
            <a:r>
              <a:rPr lang="ru-RU" altLang="ru-RU" dirty="0" smtClean="0">
                <a:latin typeface="Times New Roman" pitchFamily="16" charset="0"/>
                <a:cs typeface="Times New Roman" pitchFamily="16" charset="0"/>
              </a:rPr>
              <a:t>		          </a:t>
            </a:r>
            <a:r>
              <a:rPr lang="ru-RU" altLang="ru-RU" dirty="0">
                <a:solidFill>
                  <a:srgbClr val="000000"/>
                </a:solidFill>
                <a:latin typeface="Times New Roman" pitchFamily="16" charset="0"/>
              </a:rPr>
              <a:t>6</a:t>
            </a:r>
            <a:r>
              <a:rPr lang="ru-RU" altLang="ru-RU" dirty="0" smtClean="0">
                <a:solidFill>
                  <a:srgbClr val="000000"/>
                </a:solidFill>
                <a:latin typeface="Times New Roman" pitchFamily="16" charset="0"/>
              </a:rPr>
              <a:t>                 </a:t>
            </a:r>
            <a:endParaRPr lang="ru-RU" altLang="ru-RU" dirty="0" smtClean="0">
              <a:solidFill>
                <a:srgbClr val="000000"/>
              </a:solidFill>
              <a:latin typeface="Times New Roman" pitchFamily="1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Рисунок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6849" y="3356344"/>
            <a:ext cx="20929" cy="8372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6849" y="3356344"/>
            <a:ext cx="20929" cy="8372"/>
          </a:xfrm>
          <a:prstGeom prst="rect">
            <a:avLst/>
          </a:prstGeom>
        </p:spPr>
      </p:pic>
      <p:pic>
        <p:nvPicPr>
          <p:cNvPr id="17" name="Рисунок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668" y="2420370"/>
            <a:ext cx="4228727" cy="928399"/>
          </a:xfrm>
          <a:prstGeom prst="rect">
            <a:avLst/>
          </a:prstGeom>
        </p:spPr>
      </p:pic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9" t="38750" r="4494" b="38759"/>
          <a:stretch>
            <a:fillRect/>
          </a:stretch>
        </p:blipFill>
        <p:spPr bwMode="auto">
          <a:xfrm>
            <a:off x="396295" y="5348504"/>
            <a:ext cx="3771019" cy="717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470389" y="3652609"/>
            <a:ext cx="41205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Коммутатор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Cisco Catalyst WS-C3560E-24PD-S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spcBef>
                <a:spcPct val="0"/>
              </a:spcBef>
              <a:defRPr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Layer3, 24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порта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Ethernet 10/100/1000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Мбит/сек,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>
            <a:off x="4779511" y="3652609"/>
            <a:ext cx="40749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Коммутатор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Cisco 2960X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spcBef>
                <a:spcPct val="0"/>
              </a:spcBef>
              <a:defRPr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 уровень, 24 x GE RJ-45, 2 x SFP,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GB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pic>
        <p:nvPicPr>
          <p:cNvPr id="21" name="Picture 3" descr="Коммутатор CISCO Campus LAN WS-C2960X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11" t="29930" r="6990" b="25139"/>
          <a:stretch>
            <a:fillRect/>
          </a:stretch>
        </p:blipFill>
        <p:spPr bwMode="auto">
          <a:xfrm>
            <a:off x="4779511" y="5348504"/>
            <a:ext cx="3648841" cy="656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352981" y="1497040"/>
            <a:ext cx="40749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ru-RU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Маршрутизатор</a:t>
            </a:r>
            <a:r>
              <a:rPr lang="en-US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Cisco 2901.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0">
              <a:spcBef>
                <a:spcPct val="0"/>
              </a:spcBef>
              <a:defRPr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порта 10/100/1000 Мбит/сек, DHCP, VPN, NAT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024330" y="1497040"/>
            <a:ext cx="40749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Сервер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HPE ProLiant DL360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Gen10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spcBef>
                <a:spcPct val="0"/>
              </a:spcBef>
              <a:defRPr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Процессор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Intel Xeon 5118 (12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ядер@2,3 ГГц, ОЗУ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DDR4 32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Гб ,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HDD 4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Тб;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7" t="14322" r="2504" b="41727"/>
          <a:stretch>
            <a:fillRect/>
          </a:stretch>
        </p:blipFill>
        <p:spPr bwMode="auto">
          <a:xfrm>
            <a:off x="5024330" y="2800490"/>
            <a:ext cx="3714750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Заголовок 1"/>
          <p:cNvSpPr txBox="1">
            <a:spLocks/>
          </p:cNvSpPr>
          <p:nvPr/>
        </p:nvSpPr>
        <p:spPr>
          <a:xfrm>
            <a:off x="252000" y="353613"/>
            <a:ext cx="7162800" cy="52482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ru-RU" altLang="ru-RU" sz="2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Активное сетевое оборудование</a:t>
            </a:r>
            <a:endParaRPr lang="ru-RU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0" y="90900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lang="ru-RU" altLang="ru-RU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Также </a:t>
            </a:r>
            <a:r>
              <a:rPr lang="ru-RU" altLang="ru-RU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было </a:t>
            </a:r>
            <a:r>
              <a:rPr lang="ru-RU" altLang="ru-RU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проанализировано существующее активное сетевое оборудование организации.</a:t>
            </a:r>
            <a:endParaRPr lang="ru-RU" dirty="0"/>
          </a:p>
        </p:txBody>
      </p:sp>
      <p:sp>
        <p:nvSpPr>
          <p:cNvPr id="29" name="Прямоугольник 28"/>
          <p:cNvSpPr/>
          <p:nvPr/>
        </p:nvSpPr>
        <p:spPr>
          <a:xfrm>
            <a:off x="0" y="6488668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altLang="ru-RU" dirty="0">
                <a:latin typeface="Times New Roman" pitchFamily="16" charset="0"/>
                <a:cs typeface="Times New Roman" pitchFamily="16" charset="0"/>
              </a:rPr>
              <a:t>Аверяскин Е. В. </a:t>
            </a:r>
            <a:r>
              <a:rPr lang="ru-RU" altLang="ru-RU" dirty="0" smtClean="0">
                <a:latin typeface="Times New Roman" pitchFamily="16" charset="0"/>
                <a:cs typeface="Times New Roman" pitchFamily="16" charset="0"/>
              </a:rPr>
              <a:t>						</a:t>
            </a:r>
            <a:r>
              <a:rPr lang="ru-RU" altLang="ru-RU" dirty="0" smtClean="0">
                <a:latin typeface="Times New Roman" pitchFamily="16" charset="0"/>
                <a:cs typeface="Times New Roman" pitchFamily="16" charset="0"/>
              </a:rPr>
              <a:t>		          7</a:t>
            </a:r>
            <a:r>
              <a:rPr lang="ru-RU" altLang="ru-RU" dirty="0" smtClean="0">
                <a:solidFill>
                  <a:srgbClr val="000000"/>
                </a:solidFill>
                <a:latin typeface="Times New Roman" pitchFamily="16" charset="0"/>
              </a:rPr>
              <a:t>                 </a:t>
            </a:r>
            <a:endParaRPr lang="ru-RU" altLang="ru-RU" dirty="0" smtClean="0">
              <a:solidFill>
                <a:srgbClr val="000000"/>
              </a:solidFill>
              <a:latin typeface="Times New Roman" pitchFamily="1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3079804" y="1100131"/>
            <a:ext cx="4641478" cy="5977087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499905"/>
            <a:ext cx="2223418" cy="2410574"/>
          </a:xfrm>
          <a:prstGeom prst="rect">
            <a:avLst/>
          </a:prstGeom>
        </p:spPr>
      </p:pic>
      <p:sp>
        <p:nvSpPr>
          <p:cNvPr id="9" name="Заголовок 1"/>
          <p:cNvSpPr txBox="1">
            <a:spLocks/>
          </p:cNvSpPr>
          <p:nvPr/>
        </p:nvSpPr>
        <p:spPr>
          <a:xfrm>
            <a:off x="252000" y="353613"/>
            <a:ext cx="7162800" cy="52482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ru-RU" altLang="ru-RU" sz="2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План схема аппаратной комнаты</a:t>
            </a:r>
            <a:endParaRPr lang="ru-RU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0" y="90900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lang="ru-RU" altLang="ru-RU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Была спроектирована аппаратная комната. Она отвечает всем требованиям, предъявляемых данному помещению.</a:t>
            </a:r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0" y="6488668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altLang="ru-RU" dirty="0">
                <a:latin typeface="Times New Roman" pitchFamily="16" charset="0"/>
                <a:cs typeface="Times New Roman" pitchFamily="16" charset="0"/>
              </a:rPr>
              <a:t>Аверяскин Е. В. </a:t>
            </a:r>
            <a:r>
              <a:rPr lang="ru-RU" altLang="ru-RU" dirty="0" smtClean="0">
                <a:latin typeface="Times New Roman" pitchFamily="16" charset="0"/>
                <a:cs typeface="Times New Roman" pitchFamily="16" charset="0"/>
              </a:rPr>
              <a:t>						</a:t>
            </a:r>
            <a:r>
              <a:rPr lang="ru-RU" altLang="ru-RU" dirty="0" smtClean="0">
                <a:latin typeface="Times New Roman" pitchFamily="16" charset="0"/>
                <a:cs typeface="Times New Roman" pitchFamily="16" charset="0"/>
              </a:rPr>
              <a:t>		          </a:t>
            </a:r>
            <a:r>
              <a:rPr lang="ru-RU" altLang="ru-RU" dirty="0" smtClean="0">
                <a:solidFill>
                  <a:srgbClr val="000000"/>
                </a:solidFill>
                <a:latin typeface="Times New Roman" pitchFamily="16" charset="0"/>
              </a:rPr>
              <a:t>8                </a:t>
            </a:r>
            <a:endParaRPr lang="ru-RU" altLang="ru-RU" dirty="0" smtClean="0">
              <a:solidFill>
                <a:srgbClr val="000000"/>
              </a:solidFill>
              <a:latin typeface="Times New Roman" pitchFamily="1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>
            <a:spLocks noChangeArrowheads="1"/>
          </p:cNvSpPr>
          <p:nvPr/>
        </p:nvSpPr>
        <p:spPr bwMode="auto">
          <a:xfrm>
            <a:off x="228601" y="677462"/>
            <a:ext cx="8211146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Расчет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IP</a:t>
            </a: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 адресации </a:t>
            </a: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сети</a:t>
            </a:r>
            <a:endParaRPr kumimoji="0" lang="ru-RU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115" y="1502136"/>
            <a:ext cx="4392885" cy="1816607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0299" y="1629000"/>
            <a:ext cx="4283701" cy="1699432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0298" y="3529568"/>
            <a:ext cx="4127699" cy="1323971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9115" y="5075202"/>
            <a:ext cx="4392885" cy="1305107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2000" y="5075202"/>
            <a:ext cx="4053918" cy="1314633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8601" y="3538906"/>
            <a:ext cx="4343399" cy="1343212"/>
          </a:xfrm>
          <a:prstGeom prst="rect">
            <a:avLst/>
          </a:prstGeom>
        </p:spPr>
      </p:pic>
      <p:sp>
        <p:nvSpPr>
          <p:cNvPr id="13" name="Прямоугольник 12"/>
          <p:cNvSpPr/>
          <p:nvPr/>
        </p:nvSpPr>
        <p:spPr>
          <a:xfrm>
            <a:off x="0" y="6488668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altLang="ru-RU" dirty="0">
                <a:latin typeface="Times New Roman" pitchFamily="16" charset="0"/>
                <a:cs typeface="Times New Roman" pitchFamily="16" charset="0"/>
              </a:rPr>
              <a:t>Аверяскин Е. В. </a:t>
            </a:r>
            <a:r>
              <a:rPr lang="ru-RU" altLang="ru-RU" dirty="0" smtClean="0">
                <a:latin typeface="Times New Roman" pitchFamily="16" charset="0"/>
                <a:cs typeface="Times New Roman" pitchFamily="16" charset="0"/>
              </a:rPr>
              <a:t>						</a:t>
            </a:r>
            <a:r>
              <a:rPr lang="ru-RU" altLang="ru-RU" dirty="0" smtClean="0">
                <a:latin typeface="Times New Roman" pitchFamily="16" charset="0"/>
                <a:cs typeface="Times New Roman" pitchFamily="16" charset="0"/>
              </a:rPr>
              <a:t>		          </a:t>
            </a:r>
            <a:r>
              <a:rPr lang="ru-RU" altLang="ru-RU" dirty="0">
                <a:latin typeface="Times New Roman" pitchFamily="16" charset="0"/>
                <a:cs typeface="Times New Roman" pitchFamily="16" charset="0"/>
              </a:rPr>
              <a:t>9</a:t>
            </a:r>
            <a:r>
              <a:rPr lang="ru-RU" altLang="ru-RU" dirty="0" smtClean="0">
                <a:solidFill>
                  <a:srgbClr val="000000"/>
                </a:solidFill>
                <a:latin typeface="Times New Roman" pitchFamily="16" charset="0"/>
              </a:rPr>
              <a:t>                 </a:t>
            </a:r>
            <a:endParaRPr lang="ru-RU" altLang="ru-RU" dirty="0" smtClean="0">
              <a:solidFill>
                <a:srgbClr val="000000"/>
              </a:solidFill>
              <a:latin typeface="Times New Roman" pitchFamily="1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960</TotalTime>
  <Words>748</Words>
  <Application>Microsoft Office PowerPoint</Application>
  <PresentationFormat>Экран (4:3)</PresentationFormat>
  <Paragraphs>75</Paragraphs>
  <Slides>12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Arial</vt:lpstr>
      <vt:lpstr>Calibri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Кулинча Павел</dc:creator>
  <cp:lastModifiedBy>Egor</cp:lastModifiedBy>
  <cp:revision>66</cp:revision>
  <dcterms:created xsi:type="dcterms:W3CDTF">2017-06-17T04:03:58Z</dcterms:created>
  <dcterms:modified xsi:type="dcterms:W3CDTF">2019-11-10T17:05:56Z</dcterms:modified>
</cp:coreProperties>
</file>