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sldIdLst>
    <p:sldId id="256" r:id="rId2"/>
    <p:sldId id="270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67" r:id="rId15"/>
    <p:sldId id="269" r:id="rId1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53" autoAdjust="0"/>
    <p:restoredTop sz="94660"/>
  </p:normalViewPr>
  <p:slideViewPr>
    <p:cSldViewPr>
      <p:cViewPr varScale="1">
        <p:scale>
          <a:sx n="108" d="100"/>
          <a:sy n="108" d="100"/>
        </p:scale>
        <p:origin x="1662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775C0A-7E94-456C-AC24-AF6684458D34}" type="datetimeFigureOut">
              <a:rPr lang="ru-RU" smtClean="0"/>
              <a:pPr/>
              <a:t>20.06.2020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B3BAB3-8516-4C8E-82E6-DD2F2C550510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44BEC-3D9D-436D-9A3E-53B136BDF187}" type="datetime1">
              <a:rPr lang="ru-RU" smtClean="0"/>
              <a:pPr/>
              <a:t>20.06.2020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57B6E-AF0B-41D0-ACA3-5D120247C923}" type="datetime1">
              <a:rPr lang="ru-RU" smtClean="0"/>
              <a:pPr/>
              <a:t>20.06.2020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7EBFD-1960-4AE2-8367-C764189E23AB}" type="datetime1">
              <a:rPr lang="ru-RU" smtClean="0"/>
              <a:pPr/>
              <a:t>20.06.2020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124F7-7024-4241-AC62-1AE726E30E5A}" type="datetime1">
              <a:rPr lang="ru-RU" smtClean="0"/>
              <a:pPr/>
              <a:t>20.06.2020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EE19F-27D9-4FF7-B7F8-1522D93A6EF2}" type="datetime1">
              <a:rPr lang="ru-RU" smtClean="0"/>
              <a:pPr/>
              <a:t>20.06.2020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2184F-2530-4BD7-83D0-D853AA7FAB26}" type="datetime1">
              <a:rPr lang="ru-RU" smtClean="0"/>
              <a:pPr/>
              <a:t>20.06.2020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A6474-2589-48BC-AAEF-63B82269FF8F}" type="datetime1">
              <a:rPr lang="ru-RU" smtClean="0"/>
              <a:pPr/>
              <a:t>20.06.2020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09DD9-5B94-400A-8B6E-CCE3958F5F27}" type="datetime1">
              <a:rPr lang="ru-RU" smtClean="0"/>
              <a:pPr/>
              <a:t>20.06.2020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C31AB-0FB6-45D8-A885-A62703DE2A7F}" type="datetime1">
              <a:rPr lang="ru-RU" smtClean="0"/>
              <a:pPr/>
              <a:t>20.06.2020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F6C29-B1DD-4640-A2A1-B93DF582CEA8}" type="datetime1">
              <a:rPr lang="ru-RU" smtClean="0"/>
              <a:pPr/>
              <a:t>20.06.2020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96B18-C896-497F-B705-3A339C4A7423}" type="datetime1">
              <a:rPr lang="ru-RU" smtClean="0"/>
              <a:pPr/>
              <a:t>20.06.2020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C9A228-F0E9-44BF-9613-A3C7A7C94CD8}" type="datetime1">
              <a:rPr lang="ru-RU" smtClean="0"/>
              <a:pPr/>
              <a:t>20.06.2020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009443"/>
            <a:ext cx="7772400" cy="1470025"/>
          </a:xfrm>
        </p:spPr>
        <p:txBody>
          <a:bodyPr>
            <a:normAutofit/>
          </a:bodyPr>
          <a:lstStyle/>
          <a:p>
            <a:r>
              <a:rPr lang="ru-RU" b="1" dirty="0"/>
              <a:t>Учебная практика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51620" y="4397471"/>
            <a:ext cx="7776864" cy="1752600"/>
          </a:xfrm>
        </p:spPr>
        <p:txBody>
          <a:bodyPr>
            <a:normAutofit fontScale="92500"/>
          </a:bodyPr>
          <a:lstStyle/>
          <a:p>
            <a:pPr algn="r"/>
            <a:r>
              <a:rPr lang="ru-RU" sz="2800" dirty="0"/>
              <a:t>ФИО студента: Аверяскин Егор Владимирович</a:t>
            </a:r>
          </a:p>
          <a:p>
            <a:pPr algn="r"/>
            <a:r>
              <a:rPr lang="ru-RU" sz="2800" dirty="0"/>
              <a:t>Группа:9КС-1.17 </a:t>
            </a:r>
          </a:p>
          <a:p>
            <a:pPr algn="r"/>
            <a:r>
              <a:rPr lang="ru-RU" sz="2800" dirty="0"/>
              <a:t>Руководитель: Харитонова Екатерина Владимировна</a:t>
            </a:r>
          </a:p>
          <a:p>
            <a:pPr algn="r"/>
            <a:endParaRPr lang="ru-RU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latin typeface="+mj-lt"/>
                <a:cs typeface="Times New Roman" pitchFamily="18" charset="0"/>
              </a:rPr>
              <a:t>Министерство образования Красноярского края</a:t>
            </a:r>
            <a:r>
              <a:rPr lang="en-US" sz="1200" dirty="0">
                <a:latin typeface="+mj-lt"/>
                <a:cs typeface="Times New Roman" pitchFamily="18" charset="0"/>
              </a:rPr>
              <a:t> </a:t>
            </a:r>
          </a:p>
          <a:p>
            <a:pPr algn="ctr"/>
            <a:r>
              <a:rPr lang="ru-RU" sz="1200" dirty="0">
                <a:latin typeface="+mj-lt"/>
                <a:cs typeface="Times New Roman" pitchFamily="18" charset="0"/>
              </a:rPr>
              <a:t>краевое государственное бюджетное профессиональное образовательное учреждение</a:t>
            </a:r>
          </a:p>
          <a:p>
            <a:pPr algn="ctr"/>
            <a:r>
              <a:rPr lang="ru-RU" sz="1200" b="1" dirty="0">
                <a:latin typeface="+mj-lt"/>
                <a:cs typeface="Times New Roman" pitchFamily="18" charset="0"/>
              </a:rPr>
              <a:t>«Красноярский колледж радиоэлектроники и информационных технологий»</a:t>
            </a:r>
            <a:endParaRPr lang="ru-RU" sz="1200" dirty="0">
              <a:latin typeface="+mj-lt"/>
              <a:cs typeface="Times New Roman" pitchFamily="18" charset="0"/>
            </a:endParaRPr>
          </a:p>
        </p:txBody>
      </p:sp>
      <p:pic>
        <p:nvPicPr>
          <p:cNvPr id="3074" name="Picture 2" descr="http://www.kraskrit.ru/templates/gk_university/images/logo1.png"/>
          <p:cNvPicPr>
            <a:picLocks noChangeAspect="1" noChangeArrowheads="1"/>
          </p:cNvPicPr>
          <p:nvPr/>
        </p:nvPicPr>
        <p:blipFill>
          <a:blip r:embed="rId2" cstate="print"/>
          <a:srcRect r="70443" b="3078"/>
          <a:stretch>
            <a:fillRect/>
          </a:stretch>
        </p:blipFill>
        <p:spPr bwMode="auto">
          <a:xfrm>
            <a:off x="215516" y="0"/>
            <a:ext cx="936104" cy="913586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0" y="6516052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Красноярск, 2020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553200" y="6321881"/>
            <a:ext cx="2133600" cy="365125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10</a:t>
            </a:fld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>
                <a:latin typeface="Times New Roman" pitchFamily="18" charset="0"/>
                <a:cs typeface="Times New Roman" pitchFamily="18" charset="0"/>
              </a:rPr>
              <a:t>Учебная практика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6519446"/>
            <a:ext cx="8244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ФИО студента: Аверяскин Егор Владимирович 			группа: 9КС-1.17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3BED94-06F3-411E-A529-FCDECB5FAAF6}"/>
              </a:ext>
            </a:extLst>
          </p:cNvPr>
          <p:cNvSpPr txBox="1"/>
          <p:nvPr/>
        </p:nvSpPr>
        <p:spPr>
          <a:xfrm>
            <a:off x="5503455" y="5076951"/>
            <a:ext cx="27763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16 – Программа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NetEmul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3">
            <a:extLst>
              <a:ext uri="{FF2B5EF4-FFF2-40B4-BE49-F238E27FC236}">
                <a16:creationId xmlns:a16="http://schemas.microsoft.com/office/drawing/2014/main" id="{B756B018-C108-444F-9BAE-6A68BC09D3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998" y="1569661"/>
            <a:ext cx="4172701" cy="18593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>
            <a:extLst>
              <a:ext uri="{FF2B5EF4-FFF2-40B4-BE49-F238E27FC236}">
                <a16:creationId xmlns:a16="http://schemas.microsoft.com/office/drawing/2014/main" id="{C1ACFD6C-4A04-4B54-B632-40FCC831AB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569661"/>
            <a:ext cx="4207199" cy="3510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EF8C273-D847-4EE6-95C2-BE80B0250F14}"/>
              </a:ext>
            </a:extLst>
          </p:cNvPr>
          <p:cNvSpPr txBox="1"/>
          <p:nvPr/>
        </p:nvSpPr>
        <p:spPr>
          <a:xfrm>
            <a:off x="1651478" y="3331449"/>
            <a:ext cx="20847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15 – Схема сети</a:t>
            </a:r>
          </a:p>
        </p:txBody>
      </p:sp>
    </p:spTree>
    <p:extLst>
      <p:ext uri="{BB962C8B-B14F-4D97-AF65-F5344CB8AC3E}">
        <p14:creationId xmlns:p14="http://schemas.microsoft.com/office/powerpoint/2010/main" val="25577696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553200" y="6321881"/>
            <a:ext cx="2133600" cy="365125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11</a:t>
            </a:fld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>
                <a:latin typeface="Times New Roman" pitchFamily="18" charset="0"/>
                <a:cs typeface="Times New Roman" pitchFamily="18" charset="0"/>
              </a:rPr>
              <a:t>Учебная практика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6519446"/>
            <a:ext cx="8244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ФИО студента: Аверяскин Егор Владимирович 			группа: 9КС-1.17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E58D8EAE-0DB8-456A-A105-1475A11B2538}"/>
              </a:ext>
            </a:extLst>
          </p:cNvPr>
          <p:cNvSpPr/>
          <p:nvPr/>
        </p:nvSpPr>
        <p:spPr>
          <a:xfrm>
            <a:off x="7404" y="403109"/>
            <a:ext cx="9144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/>
            <a:r>
              <a:rPr lang="ru-RU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Microsoft</a:t>
            </a: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Visio</a:t>
            </a: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— векторный графический редактор, редактор диаграмм и блок-схем для </a:t>
            </a:r>
            <a:r>
              <a:rPr lang="ru-RU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Windows</a:t>
            </a: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Visio </a:t>
            </a: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имеет большое количество различных шаблонов и наборы фигур на различные тематики. </a:t>
            </a:r>
          </a:p>
          <a:p>
            <a:pPr indent="450215"/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Благодаря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Visio </a:t>
            </a: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можно создавать схемы сети самых разных масштабов и с самым разным оборудованием. 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B93D3CF-1183-4BBE-9BB4-54F1A6A9B1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968474"/>
            <a:ext cx="5492158" cy="2402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>
            <a:extLst>
              <a:ext uri="{FF2B5EF4-FFF2-40B4-BE49-F238E27FC236}">
                <a16:creationId xmlns:a16="http://schemas.microsoft.com/office/drawing/2014/main" id="{8623B8B6-464D-49BB-9186-3ED69104BA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668"/>
          <a:stretch/>
        </p:blipFill>
        <p:spPr bwMode="auto">
          <a:xfrm>
            <a:off x="6553200" y="2865221"/>
            <a:ext cx="1440160" cy="3285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9C06FF3-43B5-4A51-B6D4-66DE66696D9D}"/>
              </a:ext>
            </a:extLst>
          </p:cNvPr>
          <p:cNvSpPr txBox="1"/>
          <p:nvPr/>
        </p:nvSpPr>
        <p:spPr>
          <a:xfrm>
            <a:off x="1935369" y="5431293"/>
            <a:ext cx="2535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17 – Выбор шаблонов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AEC74A-41B6-45EC-888C-D724B103E476}"/>
              </a:ext>
            </a:extLst>
          </p:cNvPr>
          <p:cNvSpPr txBox="1"/>
          <p:nvPr/>
        </p:nvSpPr>
        <p:spPr>
          <a:xfrm>
            <a:off x="6149800" y="6167992"/>
            <a:ext cx="22469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18 – Выбор фигур</a:t>
            </a:r>
          </a:p>
        </p:txBody>
      </p:sp>
    </p:spTree>
    <p:extLst>
      <p:ext uri="{BB962C8B-B14F-4D97-AF65-F5344CB8AC3E}">
        <p14:creationId xmlns:p14="http://schemas.microsoft.com/office/powerpoint/2010/main" val="22285815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553200" y="6321881"/>
            <a:ext cx="2133600" cy="365125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12</a:t>
            </a:fld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>
                <a:latin typeface="Times New Roman" pitchFamily="18" charset="0"/>
                <a:cs typeface="Times New Roman" pitchFamily="18" charset="0"/>
              </a:rPr>
              <a:t>Учебная практика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6519446"/>
            <a:ext cx="8244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ФИО студента: Аверяскин Егор Владимирович 			группа: 9КС-1.17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41D2080A-D694-45AD-81C4-AB2FC9ADEC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692696"/>
            <a:ext cx="4566028" cy="3230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>
            <a:extLst>
              <a:ext uri="{FF2B5EF4-FFF2-40B4-BE49-F238E27FC236}">
                <a16:creationId xmlns:a16="http://schemas.microsoft.com/office/drawing/2014/main" id="{BC2FC330-D17C-4C8D-8CCF-7FE0FB7152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283" y="695900"/>
            <a:ext cx="4172701" cy="18593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9B895BE-BD92-4435-A06C-374B165CA9C3}"/>
              </a:ext>
            </a:extLst>
          </p:cNvPr>
          <p:cNvSpPr txBox="1"/>
          <p:nvPr/>
        </p:nvSpPr>
        <p:spPr>
          <a:xfrm>
            <a:off x="1314054" y="2520455"/>
            <a:ext cx="20847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19 – Схема сети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AC2C48-1C21-409F-A1D1-9020D2FEB2D5}"/>
              </a:ext>
            </a:extLst>
          </p:cNvPr>
          <p:cNvSpPr txBox="1"/>
          <p:nvPr/>
        </p:nvSpPr>
        <p:spPr>
          <a:xfrm>
            <a:off x="5393524" y="3966488"/>
            <a:ext cx="26349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20 – Схема сети в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Visio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41795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553200" y="6321881"/>
            <a:ext cx="2133600" cy="365125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13</a:t>
            </a:fld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>
                <a:latin typeface="Times New Roman" pitchFamily="18" charset="0"/>
                <a:cs typeface="Times New Roman" pitchFamily="18" charset="0"/>
              </a:rPr>
              <a:t>Учебная практика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6519446"/>
            <a:ext cx="8244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ФИО студента: Аверяскин Егор Владимирович 			группа: 9КС-1.17</a:t>
            </a: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704A7691-0ABD-4180-AB80-252E3DC9B953}"/>
              </a:ext>
            </a:extLst>
          </p:cNvPr>
          <p:cNvSpPr txBox="1">
            <a:spLocks/>
          </p:cNvSpPr>
          <p:nvPr/>
        </p:nvSpPr>
        <p:spPr>
          <a:xfrm>
            <a:off x="107504" y="369332"/>
            <a:ext cx="8928992" cy="6520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Охрана труда и техника безопасности </a:t>
            </a: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6A7712C1-6FA1-48CD-8D50-0A9E3DD4A2C6}"/>
              </a:ext>
            </a:extLst>
          </p:cNvPr>
          <p:cNvSpPr/>
          <p:nvPr/>
        </p:nvSpPr>
        <p:spPr>
          <a:xfrm>
            <a:off x="75936" y="1024576"/>
            <a:ext cx="91440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>
              <a:spcAft>
                <a:spcPts val="0"/>
              </a:spcAft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Охрана труда – это система сохранения жизни и здоровья работников в процессе трудовой деятельности, включающая в себя правовые, социально-экономические, организационно-технические, санитарно-гигиенические, лечебно-профилактические, реабилитационные и иные мероприятия, образующие механизм реализации конституционного права граждан на труд (ст. 37 Конституции РФ) в условиях, отвечающих требованиям безопасности и гигиены.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0215">
              <a:spcAft>
                <a:spcPts val="0"/>
              </a:spcAft>
            </a:pP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0215">
              <a:spcAft>
                <a:spcPts val="0"/>
              </a:spcAft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Техника безопасности — вид деятельности (система организационных и технических мероприятий, защитных средств и методов) по обеспечению безопасности любой деятельности человека, в том числе и трудовой деятельности. Ранее под таким же названием выступала и наука, предметом которой выступает такой вид деятельности, а в настоящее время развивается дисциплина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синдиника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 более широким кругом предметной области, поглощающая и предмет науки о технике безопасности.</a:t>
            </a:r>
            <a:endParaRPr lang="ru-RU" sz="20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40607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553200" y="6321881"/>
            <a:ext cx="2133600" cy="365125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14</a:t>
            </a:fld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>
                <a:latin typeface="Times New Roman" pitchFamily="18" charset="0"/>
                <a:cs typeface="Times New Roman" pitchFamily="18" charset="0"/>
              </a:rPr>
              <a:t>Учебная практика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6519446"/>
            <a:ext cx="8244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ФИО студента: Аверяскин Егор Владимирович 			группа: 9КС-1.17</a:t>
            </a: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CCCF0F85-E342-438E-8CFE-28B08777D023}"/>
              </a:ext>
            </a:extLst>
          </p:cNvPr>
          <p:cNvSpPr/>
          <p:nvPr/>
        </p:nvSpPr>
        <p:spPr>
          <a:xfrm>
            <a:off x="7404" y="369332"/>
            <a:ext cx="91440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000">
              <a:spcAft>
                <a:spcPts val="0"/>
              </a:spcAft>
            </a:pPr>
            <a:r>
              <a:rPr lang="ru-RU" dirty="0"/>
              <a:t>Деятельность по управлению охраной труда в системе образования направлена на:</a:t>
            </a:r>
          </a:p>
          <a:p>
            <a:pPr marL="342900" lvl="0" indent="450000">
              <a:spcAft>
                <a:spcPts val="0"/>
              </a:spcAft>
              <a:buFont typeface="Symbol" panose="05050102010706020507" pitchFamily="18" charset="2"/>
              <a:buChar char=""/>
            </a:pPr>
            <a:r>
              <a:rPr lang="ru-RU" dirty="0"/>
              <a:t>обеспечение выполнения требований законодательных, нормативных правовых актов по созданию здоровых и безопасных условий труда и образовательного процесса;</a:t>
            </a:r>
          </a:p>
          <a:p>
            <a:pPr marL="342900" lvl="0" indent="450000">
              <a:spcAft>
                <a:spcPts val="0"/>
              </a:spcAft>
              <a:buFont typeface="Symbol" panose="05050102010706020507" pitchFamily="18" charset="2"/>
              <a:buChar char=""/>
            </a:pPr>
            <a:r>
              <a:rPr lang="ru-RU" dirty="0"/>
              <a:t>организацию и проведение профилактической работы по предупреждению травматизма, профессиональной и производственно-обусловленной заболеваемости среди работающих, обеспечение их средствами индивидуальной защиты;</a:t>
            </a:r>
          </a:p>
          <a:p>
            <a:pPr marL="342900" lvl="0" indent="450000">
              <a:spcAft>
                <a:spcPts val="0"/>
              </a:spcAft>
              <a:buFont typeface="Symbol" panose="05050102010706020507" pitchFamily="18" charset="2"/>
              <a:buChar char=""/>
            </a:pPr>
            <a:r>
              <a:rPr lang="ru-RU" dirty="0"/>
              <a:t>предотвращение несчастных случаев с обучающимися (воспитанниками) во время проведения образовательного процесса, дорожно-транспортном, бытового травматизма и происшествий на воде;</a:t>
            </a:r>
          </a:p>
          <a:p>
            <a:pPr marL="342900" lvl="0" indent="450000">
              <a:spcAft>
                <a:spcPts val="0"/>
              </a:spcAft>
              <a:buFont typeface="Symbol" panose="05050102010706020507" pitchFamily="18" charset="2"/>
              <a:buChar char=""/>
            </a:pPr>
            <a:r>
              <a:rPr lang="ru-RU" dirty="0"/>
              <a:t>соблюдение требований нормативных документов по радиационной и пожарной безопасности, защите окружающей среды и действиям в чрезвычайных ситуациях;</a:t>
            </a:r>
          </a:p>
          <a:p>
            <a:pPr marL="342900" lvl="0" indent="450000">
              <a:spcAft>
                <a:spcPts val="0"/>
              </a:spcAft>
              <a:buFont typeface="Symbol" panose="05050102010706020507" pitchFamily="18" charset="2"/>
              <a:buChar char=""/>
            </a:pPr>
            <a:r>
              <a:rPr lang="ru-RU" dirty="0"/>
              <a:t>обеспечение безопасности эксплуатации учебных и бытовых зданий и сооружений, используемых в образовательном процессе, оборудования, приборов и технических средств обучения;</a:t>
            </a:r>
          </a:p>
          <a:p>
            <a:pPr marL="342900" lvl="0" indent="450000">
              <a:spcAft>
                <a:spcPts val="0"/>
              </a:spcAft>
              <a:buFont typeface="Symbol" panose="05050102010706020507" pitchFamily="18" charset="2"/>
              <a:buChar char=""/>
            </a:pPr>
            <a:r>
              <a:rPr lang="ru-RU" dirty="0"/>
              <a:t>охрану и укрепление здоровья работающих, обучающихся (воспитанников), организацию их лечебно-профилактического обслуживания, создание оптимального сочетания режимов труда, обучения, организованного отдыха;</a:t>
            </a:r>
          </a:p>
          <a:p>
            <a:pPr marL="342900" lvl="0" indent="450000">
              <a:spcAft>
                <a:spcPts val="0"/>
              </a:spcAft>
              <a:buFont typeface="Symbol" panose="05050102010706020507" pitchFamily="18" charset="2"/>
              <a:buChar char=""/>
            </a:pPr>
            <a:r>
              <a:rPr lang="ru-RU" dirty="0"/>
              <a:t>создание и совершенствование непрерывной системы образования в области обеспечения безопасности жизнедеятельности, включающей дошкольное, все виды общего, начальное профессиональное, среднее и высшее педагогическое образование, систему переподготовки и повышения квалификации кадров.</a:t>
            </a:r>
            <a:endParaRPr lang="ru-RU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2240704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553200" y="6321881"/>
            <a:ext cx="2133600" cy="365125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15</a:t>
            </a:fld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>
                <a:latin typeface="Times New Roman" pitchFamily="18" charset="0"/>
                <a:cs typeface="Times New Roman" pitchFamily="18" charset="0"/>
              </a:rPr>
              <a:t>Учебная практика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6519446"/>
            <a:ext cx="8244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ФИО студента: Аверяскин Егор Владимирович 			группа: 9КС-1.17</a:t>
            </a: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CD17059B-5BFD-4562-8AA3-618E35BE5671}"/>
              </a:ext>
            </a:extLst>
          </p:cNvPr>
          <p:cNvSpPr txBox="1">
            <a:spLocks/>
          </p:cNvSpPr>
          <p:nvPr/>
        </p:nvSpPr>
        <p:spPr>
          <a:xfrm>
            <a:off x="693204" y="369332"/>
            <a:ext cx="7772400" cy="6520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 </a:t>
            </a: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F7AF7C07-3226-47DD-A41D-F575E7C51C17}"/>
              </a:ext>
            </a:extLst>
          </p:cNvPr>
          <p:cNvSpPr/>
          <p:nvPr/>
        </p:nvSpPr>
        <p:spPr>
          <a:xfrm>
            <a:off x="0" y="936010"/>
            <a:ext cx="9129192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000">
              <a:spcAft>
                <a:spcPts val="0"/>
              </a:spcAft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результате прохождения учебной практики поставленные цели были достигнуты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indent="450000">
              <a:spcAft>
                <a:spcPts val="0"/>
              </a:spcAft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Были выполнены в полном объеме следующие задачи:</a:t>
            </a:r>
          </a:p>
          <a:p>
            <a:pPr marL="742950" lvl="1" indent="450000">
              <a:spcAft>
                <a:spcPts val="0"/>
              </a:spcAft>
              <a:buFont typeface="Symbol" panose="05050102010706020507" pitchFamily="18" charset="2"/>
              <a:buChar char="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практике использованы встроенные сетевые утилиты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Windows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такие как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ipconfig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ping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traceroute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nslookup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arp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Командной строке; </a:t>
            </a:r>
          </a:p>
          <a:p>
            <a:pPr marL="742950" lvl="1" indent="450000">
              <a:spcAft>
                <a:spcPts val="0"/>
              </a:spcAft>
              <a:buFont typeface="Symbol" panose="05050102010706020507" pitchFamily="18" charset="2"/>
              <a:buChar char="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изучен интерфейс программы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Wireshark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была рассмотрена возможность применения нужных фильтров, изучена структура запросов и ответов протоколов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DNS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742950" lvl="1" indent="450000">
              <a:spcAft>
                <a:spcPts val="0"/>
              </a:spcAft>
              <a:buFont typeface="Symbol" panose="05050102010706020507" pitchFamily="18" charset="2"/>
              <a:buChar char="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изучен интерфейс программы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NetEmul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изучены функции каждого устройства в программе, создана схему компьютерной сети и проверена её работоспособность;</a:t>
            </a:r>
          </a:p>
          <a:p>
            <a:pPr marL="742950" lvl="1" indent="450000">
              <a:spcAft>
                <a:spcPts val="0"/>
              </a:spcAft>
              <a:buFont typeface="Symbol" panose="05050102010706020507" pitchFamily="18" charset="2"/>
              <a:buChar char="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изучен интерфейс программы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MS Office Visio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изучены присутствующие шаблоны программы, изучены присутствующие фигуры в программе, создана схема компьютерной сети;</a:t>
            </a:r>
          </a:p>
          <a:p>
            <a:pPr marL="742950" lvl="1" indent="450000">
              <a:spcAft>
                <a:spcPts val="0"/>
              </a:spcAft>
              <a:buFont typeface="Symbol" panose="05050102010706020507" pitchFamily="18" charset="2"/>
              <a:buChar char="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изучены правила техники безопасности при работе с компьютером и нормы охраны труда в РФ.</a:t>
            </a:r>
            <a:endParaRPr lang="ru-RU" sz="20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7096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553200" y="6321881"/>
            <a:ext cx="2133600" cy="365125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2</a:t>
            </a:fld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>
                <a:latin typeface="Times New Roman" pitchFamily="18" charset="0"/>
                <a:cs typeface="Times New Roman" pitchFamily="18" charset="0"/>
              </a:rPr>
              <a:t>Учебная практика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6519446"/>
            <a:ext cx="8244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ФИО студента: Аверяскин Егор Владимирович 			группа: 9КС-1.17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52E36B86-9405-40E3-8CE9-0051D48CBE63}"/>
              </a:ext>
            </a:extLst>
          </p:cNvPr>
          <p:cNvSpPr/>
          <p:nvPr/>
        </p:nvSpPr>
        <p:spPr>
          <a:xfrm>
            <a:off x="0" y="369332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Введение</a:t>
            </a:r>
            <a:endParaRPr lang="en-US" sz="24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9DE99733-4DE8-4CB8-A95D-5746549745D5}"/>
              </a:ext>
            </a:extLst>
          </p:cNvPr>
          <p:cNvSpPr/>
          <p:nvPr/>
        </p:nvSpPr>
        <p:spPr>
          <a:xfrm>
            <a:off x="7404" y="852616"/>
            <a:ext cx="9144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>
              <a:spcAft>
                <a:spcPts val="0"/>
              </a:spcAft>
            </a:pPr>
            <a:r>
              <a:rPr lang="ru-RU" dirty="0"/>
              <a:t>Целями учебной практики являются изучение Охраны труда и техники безопасности при работе с компьютером изучение программного обеспечения компьютерных сетей, на примере Командной строки </a:t>
            </a:r>
            <a:r>
              <a:rPr lang="en-US" dirty="0"/>
              <a:t>Windows</a:t>
            </a:r>
            <a:r>
              <a:rPr lang="ru-RU" dirty="0"/>
              <a:t>, </a:t>
            </a:r>
            <a:r>
              <a:rPr lang="en-US" dirty="0"/>
              <a:t>Wireshark</a:t>
            </a:r>
            <a:r>
              <a:rPr lang="ru-RU" dirty="0"/>
              <a:t>, </a:t>
            </a:r>
            <a:r>
              <a:rPr lang="en-US" dirty="0" err="1"/>
              <a:t>NetEmul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/>
              <a:t>MS Office Visio</a:t>
            </a:r>
            <a:r>
              <a:rPr lang="ru-RU" dirty="0"/>
              <a:t>.</a:t>
            </a:r>
          </a:p>
          <a:p>
            <a:pPr indent="450215">
              <a:spcAft>
                <a:spcPts val="0"/>
              </a:spcAft>
            </a:pPr>
            <a:r>
              <a:rPr lang="ru-RU" dirty="0"/>
              <a:t>Задачами учебной практики были: </a:t>
            </a:r>
          </a:p>
          <a:p>
            <a:pPr marL="742950" lvl="1" indent="-285750">
              <a:spcAft>
                <a:spcPts val="0"/>
              </a:spcAft>
              <a:buFont typeface="+mj-lt"/>
              <a:buAutoNum type="arabicPeriod"/>
            </a:pPr>
            <a:r>
              <a:rPr lang="ru-RU" dirty="0"/>
              <a:t>На практике использовать встроенные сетевые утилиты </a:t>
            </a:r>
            <a:r>
              <a:rPr lang="en-US" dirty="0"/>
              <a:t>Windows</a:t>
            </a:r>
            <a:r>
              <a:rPr lang="ru-RU" dirty="0"/>
              <a:t>, такие как </a:t>
            </a:r>
            <a:r>
              <a:rPr lang="ru-RU" dirty="0" err="1"/>
              <a:t>ipconfig</a:t>
            </a:r>
            <a:r>
              <a:rPr lang="ru-RU" dirty="0"/>
              <a:t>, </a:t>
            </a:r>
            <a:r>
              <a:rPr lang="ru-RU" dirty="0" err="1"/>
              <a:t>ping</a:t>
            </a:r>
            <a:r>
              <a:rPr lang="ru-RU" dirty="0"/>
              <a:t>, </a:t>
            </a:r>
            <a:r>
              <a:rPr lang="ru-RU" dirty="0" err="1"/>
              <a:t>traceroute</a:t>
            </a:r>
            <a:r>
              <a:rPr lang="ru-RU" dirty="0"/>
              <a:t>, </a:t>
            </a:r>
            <a:r>
              <a:rPr lang="ru-RU" dirty="0" err="1"/>
              <a:t>nslookup</a:t>
            </a:r>
            <a:r>
              <a:rPr lang="ru-RU" dirty="0"/>
              <a:t> и </a:t>
            </a:r>
            <a:r>
              <a:rPr lang="ru-RU" dirty="0" err="1"/>
              <a:t>arp</a:t>
            </a:r>
            <a:r>
              <a:rPr lang="ru-RU" dirty="0"/>
              <a:t> в Командной строке; </a:t>
            </a:r>
          </a:p>
          <a:p>
            <a:pPr marL="742950" lvl="1" indent="-285750">
              <a:spcAft>
                <a:spcPts val="0"/>
              </a:spcAft>
              <a:buFont typeface="+mj-lt"/>
              <a:buAutoNum type="arabicPeriod"/>
            </a:pPr>
            <a:r>
              <a:rPr lang="ru-RU" dirty="0"/>
              <a:t>Изучить интерфейс программы </a:t>
            </a:r>
            <a:r>
              <a:rPr lang="en-US" dirty="0"/>
              <a:t>Wireshark</a:t>
            </a:r>
            <a:r>
              <a:rPr lang="ru-RU" dirty="0"/>
              <a:t>, научиться применять нужные фильтры, изучить структуру запросов и ответов протоколов </a:t>
            </a:r>
            <a:r>
              <a:rPr lang="en-US" dirty="0"/>
              <a:t>HTTP </a:t>
            </a:r>
            <a:r>
              <a:rPr lang="ru-RU" dirty="0"/>
              <a:t>и </a:t>
            </a:r>
            <a:r>
              <a:rPr lang="en-US" dirty="0"/>
              <a:t>DNS</a:t>
            </a:r>
            <a:r>
              <a:rPr lang="ru-RU" dirty="0"/>
              <a:t>;</a:t>
            </a:r>
          </a:p>
          <a:p>
            <a:pPr marL="742950" lvl="1" indent="-285750">
              <a:spcAft>
                <a:spcPts val="0"/>
              </a:spcAft>
              <a:buFont typeface="+mj-lt"/>
              <a:buAutoNum type="arabicPeriod"/>
            </a:pPr>
            <a:r>
              <a:rPr lang="ru-RU" dirty="0"/>
              <a:t>Изучить интерфейс программы </a:t>
            </a:r>
            <a:r>
              <a:rPr lang="en-US" dirty="0" err="1"/>
              <a:t>NetEmul</a:t>
            </a:r>
            <a:r>
              <a:rPr lang="ru-RU" dirty="0"/>
              <a:t>, разобраться с функциями каждого устройства в программе, создать схему компьютерной сети и проверить её работоспособность;</a:t>
            </a:r>
          </a:p>
          <a:p>
            <a:pPr marL="742950" lvl="1" indent="-285750">
              <a:spcAft>
                <a:spcPts val="0"/>
              </a:spcAft>
              <a:buFont typeface="+mj-lt"/>
              <a:buAutoNum type="arabicPeriod"/>
            </a:pPr>
            <a:r>
              <a:rPr lang="ru-RU" dirty="0"/>
              <a:t>Изучить интерфейс программы </a:t>
            </a:r>
            <a:r>
              <a:rPr lang="en-US" dirty="0"/>
              <a:t>MS Office Visio</a:t>
            </a:r>
            <a:r>
              <a:rPr lang="ru-RU" dirty="0"/>
              <a:t>, изучить присутствующие шаблоны программы, изучить присутствующие фигуры в программе, создать схему компьютерной сети;</a:t>
            </a:r>
          </a:p>
          <a:p>
            <a:pPr marL="742950" lvl="1" indent="-285750">
              <a:spcAft>
                <a:spcPts val="0"/>
              </a:spcAft>
              <a:buFont typeface="+mj-lt"/>
              <a:buAutoNum type="arabicPeriod"/>
            </a:pPr>
            <a:r>
              <a:rPr lang="ru-RU" dirty="0"/>
              <a:t>Изучить правила техники безопасности при работе с компьютером и нормы охраны труда в РФ.</a:t>
            </a:r>
            <a:endParaRPr lang="ru-RU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126516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553200" y="6321881"/>
            <a:ext cx="2133600" cy="365125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3</a:t>
            </a:fld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>
                <a:latin typeface="Times New Roman" pitchFamily="18" charset="0"/>
                <a:cs typeface="Times New Roman" pitchFamily="18" charset="0"/>
              </a:rPr>
              <a:t>Учебная практика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6519446"/>
            <a:ext cx="8244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ФИО студента: Аверяскин Егор Владимирович 			группа: 9КС-1.17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52E36B86-9405-40E3-8CE9-0051D48CBE63}"/>
              </a:ext>
            </a:extLst>
          </p:cNvPr>
          <p:cNvSpPr/>
          <p:nvPr/>
        </p:nvSpPr>
        <p:spPr>
          <a:xfrm>
            <a:off x="0" y="369332"/>
            <a:ext cx="9144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Диагностика сетевых подключений с помощью встроенных утилит операционной системы </a:t>
            </a:r>
            <a:r>
              <a:rPr lang="ru-RU" sz="24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Microsoft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Windows</a:t>
            </a:r>
            <a:endParaRPr lang="en-US" sz="24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C0A35104-E923-47BC-AF6E-48E4E132A6BC}"/>
              </a:ext>
            </a:extLst>
          </p:cNvPr>
          <p:cNvSpPr/>
          <p:nvPr/>
        </p:nvSpPr>
        <p:spPr>
          <a:xfrm>
            <a:off x="7404" y="1154162"/>
            <a:ext cx="91440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Утилита “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ipconfig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служит для отображения параметров текущих сетевых подключений, а также для управления клиентскими сервисами DHCP и DNS.</a:t>
            </a:r>
          </a:p>
          <a:p>
            <a:pPr indent="450215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Утилита “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ping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предназначена для проверки работоспособности соединения между двумя устройствами на уровне протокола IP.</a:t>
            </a:r>
          </a:p>
          <a:p>
            <a:pPr indent="450215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Утилита “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traceroute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определяет путь, по которому проходят пакеты между локальным и удалённым устройствами. </a:t>
            </a:r>
          </a:p>
          <a:p>
            <a:pPr indent="450215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Утилита “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nslookup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предназначена для проверки работоспособности DNS-серверов и устранения неполадок в их работе, а также для получения данных об информационных ресурсах, зарегистрированных в системе DNS.</a:t>
            </a:r>
          </a:p>
          <a:p>
            <a:pPr indent="450215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Команда “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arp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cлужит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для вывода и изменения записей кэша протокола ARP, который содержит одну или несколько таблиц, использующихся для хранения IP-адресов и соответствующих им физических адресов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Ethernet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</a:p>
          <a:p>
            <a:pPr indent="450215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WHOIS — сетевой протокол прикладного уровня, базирующийся на протоколе TCP (порт 43). Основное применение — получение регистрационных данных о владельцах доменных имён, IP-адресов и автономных систем.</a:t>
            </a:r>
          </a:p>
          <a:p>
            <a:pPr indent="450215"/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553200" y="6321881"/>
            <a:ext cx="2133600" cy="365125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4</a:t>
            </a:fld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>
                <a:latin typeface="Times New Roman" pitchFamily="18" charset="0"/>
                <a:cs typeface="Times New Roman" pitchFamily="18" charset="0"/>
              </a:rPr>
              <a:t>Учебная практика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6519446"/>
            <a:ext cx="8244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ФИО студента: Аверяскин Егор Владимирович 			группа: 9КС-1.17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3119A165-0DA0-4164-B0E1-B6E3A5EF67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499" y="660549"/>
            <a:ext cx="2943225" cy="371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>
            <a:extLst>
              <a:ext uri="{FF2B5EF4-FFF2-40B4-BE49-F238E27FC236}">
                <a16:creationId xmlns:a16="http://schemas.microsoft.com/office/drawing/2014/main" id="{0E5528D6-1401-49BA-869B-869B021656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4452" y="3534526"/>
            <a:ext cx="2784325" cy="2629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20D63AC1-67CC-47A0-80D2-8D4CEA0B83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5878" y="660549"/>
            <a:ext cx="3246247" cy="3099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EA09CF5-D06A-48F2-9D33-1345336AE8E9}"/>
              </a:ext>
            </a:extLst>
          </p:cNvPr>
          <p:cNvSpPr txBox="1"/>
          <p:nvPr/>
        </p:nvSpPr>
        <p:spPr>
          <a:xfrm>
            <a:off x="591410" y="4512627"/>
            <a:ext cx="24354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Команда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ipconfig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D2182C-F55B-4671-A7C9-F531834FD33A}"/>
              </a:ext>
            </a:extLst>
          </p:cNvPr>
          <p:cNvSpPr txBox="1"/>
          <p:nvPr/>
        </p:nvSpPr>
        <p:spPr>
          <a:xfrm>
            <a:off x="3685929" y="6164166"/>
            <a:ext cx="22013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Команда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ping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D4B6612-A5A0-42E0-8F6F-AC75C4EEAC43}"/>
              </a:ext>
            </a:extLst>
          </p:cNvPr>
          <p:cNvSpPr txBox="1"/>
          <p:nvPr/>
        </p:nvSpPr>
        <p:spPr>
          <a:xfrm>
            <a:off x="6201026" y="3763437"/>
            <a:ext cx="22959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Команда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tracert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8628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553200" y="6321881"/>
            <a:ext cx="2133600" cy="365125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5</a:t>
            </a:fld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>
                <a:latin typeface="Times New Roman" pitchFamily="18" charset="0"/>
                <a:cs typeface="Times New Roman" pitchFamily="18" charset="0"/>
              </a:rPr>
              <a:t>Учебная практика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6519446"/>
            <a:ext cx="8244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ФИО студента: Аверяскин Егор Владимирович 			группа: 9КС-1.17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70DBE886-EA7B-4B6C-A351-A2FF1DF8ED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556" y="584890"/>
            <a:ext cx="443865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>
            <a:extLst>
              <a:ext uri="{FF2B5EF4-FFF2-40B4-BE49-F238E27FC236}">
                <a16:creationId xmlns:a16="http://schemas.microsoft.com/office/drawing/2014/main" id="{80F84E00-577C-46E5-A28B-5711D4EFA1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3" y="2564904"/>
            <a:ext cx="4638675" cy="124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E2DE2D26-FF29-4794-B47F-8AD81BB56C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555539"/>
            <a:ext cx="3829050" cy="359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D010C8B-018A-4D88-9438-18000EB700FE}"/>
              </a:ext>
            </a:extLst>
          </p:cNvPr>
          <p:cNvSpPr txBox="1"/>
          <p:nvPr/>
        </p:nvSpPr>
        <p:spPr>
          <a:xfrm>
            <a:off x="1125719" y="1941959"/>
            <a:ext cx="24963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Команда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nslookup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785F21-63E4-4EA6-8717-FEDA9CA6D961}"/>
              </a:ext>
            </a:extLst>
          </p:cNvPr>
          <p:cNvSpPr txBox="1"/>
          <p:nvPr/>
        </p:nvSpPr>
        <p:spPr>
          <a:xfrm>
            <a:off x="1336570" y="3853506"/>
            <a:ext cx="20667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Команда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arp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544126-5B77-4491-9F0B-FEB16D3DBFC9}"/>
              </a:ext>
            </a:extLst>
          </p:cNvPr>
          <p:cNvSpPr txBox="1"/>
          <p:nvPr/>
        </p:nvSpPr>
        <p:spPr>
          <a:xfrm>
            <a:off x="5705483" y="4190140"/>
            <a:ext cx="24261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6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Результат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who.is 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0395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553200" y="6321881"/>
            <a:ext cx="2133600" cy="365125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6</a:t>
            </a:fld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>
                <a:latin typeface="Times New Roman" pitchFamily="18" charset="0"/>
                <a:cs typeface="Times New Roman" pitchFamily="18" charset="0"/>
              </a:rPr>
              <a:t>Учебная практика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6519446"/>
            <a:ext cx="8244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ФИО студента: Аверяскин Егор Владимирович 			группа: 9КС-1.17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20BAA76E-0F92-4F71-BDA0-68BA0455BD72}"/>
              </a:ext>
            </a:extLst>
          </p:cNvPr>
          <p:cNvSpPr/>
          <p:nvPr/>
        </p:nvSpPr>
        <p:spPr>
          <a:xfrm>
            <a:off x="0" y="369332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Работа программы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Wireshark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D33A1514-D80B-4C2F-8A1C-6EFA8686F34C}"/>
              </a:ext>
            </a:extLst>
          </p:cNvPr>
          <p:cNvSpPr/>
          <p:nvPr/>
        </p:nvSpPr>
        <p:spPr>
          <a:xfrm>
            <a:off x="7404" y="738664"/>
            <a:ext cx="9144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/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Wireshark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— программа-анализатор трафика для компьютерных сетей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Ethernet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некоторых других.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2D48B39C-C464-49C4-8071-C9B9FB2C4F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7758" y="1604431"/>
            <a:ext cx="4133850" cy="383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>
            <a:extLst>
              <a:ext uri="{FF2B5EF4-FFF2-40B4-BE49-F238E27FC236}">
                <a16:creationId xmlns:a16="http://schemas.microsoft.com/office/drawing/2014/main" id="{3073A29B-FFC2-47B0-A01B-71F2F5C4A3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604431"/>
            <a:ext cx="4219575" cy="292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18843E0-8335-4544-A256-6AE9E58CDC43}"/>
              </a:ext>
            </a:extLst>
          </p:cNvPr>
          <p:cNvSpPr txBox="1"/>
          <p:nvPr/>
        </p:nvSpPr>
        <p:spPr>
          <a:xfrm>
            <a:off x="928733" y="4591003"/>
            <a:ext cx="21850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7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Веб-страница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4423269-217B-4377-962E-1613EAFFC161}"/>
              </a:ext>
            </a:extLst>
          </p:cNvPr>
          <p:cNvSpPr txBox="1"/>
          <p:nvPr/>
        </p:nvSpPr>
        <p:spPr>
          <a:xfrm>
            <a:off x="5357862" y="5477776"/>
            <a:ext cx="25536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 – Результат захвата</a:t>
            </a:r>
          </a:p>
        </p:txBody>
      </p:sp>
    </p:spTree>
    <p:extLst>
      <p:ext uri="{BB962C8B-B14F-4D97-AF65-F5344CB8AC3E}">
        <p14:creationId xmlns:p14="http://schemas.microsoft.com/office/powerpoint/2010/main" val="4293077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553200" y="6321881"/>
            <a:ext cx="2133600" cy="365125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7</a:t>
            </a:fld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>
                <a:latin typeface="Times New Roman" pitchFamily="18" charset="0"/>
                <a:cs typeface="Times New Roman" pitchFamily="18" charset="0"/>
              </a:rPr>
              <a:t>Учебная практика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6519446"/>
            <a:ext cx="8244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ФИО студента: Аверяскин Егор Владимирович 			группа: 9КС-1.17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DE6DC47F-ADBF-4742-B18E-A275F2BB88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955" y="620688"/>
            <a:ext cx="6958090" cy="269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>
            <a:extLst>
              <a:ext uri="{FF2B5EF4-FFF2-40B4-BE49-F238E27FC236}">
                <a16:creationId xmlns:a16="http://schemas.microsoft.com/office/drawing/2014/main" id="{840882A5-57A4-4739-BC2D-F40CA701AA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5" y="3597526"/>
            <a:ext cx="6336705" cy="2089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F4C1548-FA2A-4641-819F-537F35065AC8}"/>
              </a:ext>
            </a:extLst>
          </p:cNvPr>
          <p:cNvSpPr txBox="1"/>
          <p:nvPr/>
        </p:nvSpPr>
        <p:spPr>
          <a:xfrm>
            <a:off x="3346282" y="3304994"/>
            <a:ext cx="24662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 – Результат захвата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FD01B1-94EB-40BA-9EAC-58AD62C2F55F}"/>
              </a:ext>
            </a:extLst>
          </p:cNvPr>
          <p:cNvSpPr txBox="1"/>
          <p:nvPr/>
        </p:nvSpPr>
        <p:spPr>
          <a:xfrm>
            <a:off x="3293993" y="5850655"/>
            <a:ext cx="25560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 – Результат захвата</a:t>
            </a:r>
          </a:p>
        </p:txBody>
      </p:sp>
    </p:spTree>
    <p:extLst>
      <p:ext uri="{BB962C8B-B14F-4D97-AF65-F5344CB8AC3E}">
        <p14:creationId xmlns:p14="http://schemas.microsoft.com/office/powerpoint/2010/main" val="32361191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553200" y="6321881"/>
            <a:ext cx="2133600" cy="365125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8</a:t>
            </a:fld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>
                <a:latin typeface="Times New Roman" pitchFamily="18" charset="0"/>
                <a:cs typeface="Times New Roman" pitchFamily="18" charset="0"/>
              </a:rPr>
              <a:t>Учебная практика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6519446"/>
            <a:ext cx="8244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ФИО студента: Аверяскин Егор Владимирович 			группа: 9КС-1.17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B3646772-5930-4F11-9584-516075C17B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3484197"/>
            <a:ext cx="5904656" cy="2837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>
            <a:extLst>
              <a:ext uri="{FF2B5EF4-FFF2-40B4-BE49-F238E27FC236}">
                <a16:creationId xmlns:a16="http://schemas.microsoft.com/office/drawing/2014/main" id="{7841380F-0FD3-4C95-9EC8-577AE3B76D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6406" y="399167"/>
            <a:ext cx="5904656" cy="2728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E890DA6-942A-47A8-B598-284DDCDD854B}"/>
              </a:ext>
            </a:extLst>
          </p:cNvPr>
          <p:cNvSpPr txBox="1"/>
          <p:nvPr/>
        </p:nvSpPr>
        <p:spPr>
          <a:xfrm>
            <a:off x="3301393" y="3152092"/>
            <a:ext cx="25560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 – Результат захвата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19B928-59C8-45ED-9BDA-381406902525}"/>
              </a:ext>
            </a:extLst>
          </p:cNvPr>
          <p:cNvSpPr txBox="1"/>
          <p:nvPr/>
        </p:nvSpPr>
        <p:spPr>
          <a:xfrm>
            <a:off x="3419872" y="6311179"/>
            <a:ext cx="25560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 – Результат захвата</a:t>
            </a:r>
          </a:p>
        </p:txBody>
      </p:sp>
    </p:spTree>
    <p:extLst>
      <p:ext uri="{BB962C8B-B14F-4D97-AF65-F5344CB8AC3E}">
        <p14:creationId xmlns:p14="http://schemas.microsoft.com/office/powerpoint/2010/main" val="39267817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553200" y="6321881"/>
            <a:ext cx="2133600" cy="365125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9</a:t>
            </a:fld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>
                <a:latin typeface="Times New Roman" pitchFamily="18" charset="0"/>
                <a:cs typeface="Times New Roman" pitchFamily="18" charset="0"/>
              </a:rPr>
              <a:t>Учебная практика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6519446"/>
            <a:ext cx="8244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ФИО студента: Аверяскин Егор Владимирович 			группа: 9КС-1.17</a:t>
            </a: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679BD87E-9E3A-4C15-AA2C-99AC5864887B}"/>
              </a:ext>
            </a:extLst>
          </p:cNvPr>
          <p:cNvSpPr/>
          <p:nvPr/>
        </p:nvSpPr>
        <p:spPr>
          <a:xfrm>
            <a:off x="0" y="369332"/>
            <a:ext cx="9144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Проектирование компьютерной сети при помощи специализированных программ</a:t>
            </a:r>
            <a:endParaRPr lang="ru-RU" sz="2400" b="1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E7084C99-ED53-4E86-9156-0D18DCD0248D}"/>
              </a:ext>
            </a:extLst>
          </p:cNvPr>
          <p:cNvSpPr/>
          <p:nvPr/>
        </p:nvSpPr>
        <p:spPr>
          <a:xfrm>
            <a:off x="22691" y="1200329"/>
            <a:ext cx="9144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/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Программа </a:t>
            </a:r>
            <a:r>
              <a:rPr lang="ru-RU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NetEmul</a:t>
            </a: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была создана для визуализации работы компьютерных сетей, для облегчения понимания происходящих в ней процессов. С помощью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NetEmul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можно не только создавать схемы сети небольшой сложности, но и проверять их работу.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9" name="Picture 5">
            <a:extLst>
              <a:ext uri="{FF2B5EF4-FFF2-40B4-BE49-F238E27FC236}">
                <a16:creationId xmlns:a16="http://schemas.microsoft.com/office/drawing/2014/main" id="{37A4AA2C-546C-4138-A205-318FEE06C1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899734"/>
            <a:ext cx="3456384" cy="2624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8E7C14A8-10BE-4747-AFE8-4E1603D176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2899734"/>
            <a:ext cx="2190750" cy="217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CEDFD2B-1B5A-4514-9E0B-06100DA64D13}"/>
              </a:ext>
            </a:extLst>
          </p:cNvPr>
          <p:cNvSpPr txBox="1"/>
          <p:nvPr/>
        </p:nvSpPr>
        <p:spPr>
          <a:xfrm>
            <a:off x="517327" y="5510701"/>
            <a:ext cx="3068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13 – Настройка интерфейсов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AB41522-CF39-41C2-BE81-327BABD87986}"/>
              </a:ext>
            </a:extLst>
          </p:cNvPr>
          <p:cNvSpPr txBox="1"/>
          <p:nvPr/>
        </p:nvSpPr>
        <p:spPr>
          <a:xfrm>
            <a:off x="5104220" y="5041453"/>
            <a:ext cx="25664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14 – Отправка данных</a:t>
            </a:r>
          </a:p>
        </p:txBody>
      </p:sp>
    </p:spTree>
    <p:extLst>
      <p:ext uri="{BB962C8B-B14F-4D97-AF65-F5344CB8AC3E}">
        <p14:creationId xmlns:p14="http://schemas.microsoft.com/office/powerpoint/2010/main" val="249457559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</TotalTime>
  <Words>1185</Words>
  <Application>Microsoft Office PowerPoint</Application>
  <PresentationFormat>Экран (4:3)</PresentationFormat>
  <Paragraphs>111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0" baseType="lpstr">
      <vt:lpstr>Arial</vt:lpstr>
      <vt:lpstr>Calibri</vt:lpstr>
      <vt:lpstr>Symbol</vt:lpstr>
      <vt:lpstr>Times New Roman</vt:lpstr>
      <vt:lpstr>Тема Office</vt:lpstr>
      <vt:lpstr>Учебная практика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Тема: Разработка прикладного ПО для организации и анализа потока клиентов в агентстве недвижимости</dc:title>
  <dc:creator>zz</dc:creator>
  <cp:lastModifiedBy>Егор Аверяскин</cp:lastModifiedBy>
  <cp:revision>27</cp:revision>
  <dcterms:created xsi:type="dcterms:W3CDTF">2015-05-28T05:59:24Z</dcterms:created>
  <dcterms:modified xsi:type="dcterms:W3CDTF">2020-06-20T11:11:59Z</dcterms:modified>
</cp:coreProperties>
</file>