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3" r:id="rId5"/>
    <p:sldId id="261" r:id="rId6"/>
    <p:sldId id="264" r:id="rId7"/>
    <p:sldId id="267" r:id="rId8"/>
    <p:sldId id="266" r:id="rId9"/>
    <p:sldId id="262" r:id="rId10"/>
    <p:sldId id="268" r:id="rId11"/>
    <p:sldId id="269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2" autoAdjust="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Оптимизация локальной компьютерной сети КГБПОУ «ККРИТ», используя технологию VLAN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128F-174A-4644-81F1-8EFEFF7F73FB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BBD87-EDE5-411E-A78A-61BE9ADD31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23642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Оптимизация локальной компьютерной сети КГБПОУ «ККРИТ», используя технологию VLAN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5C6DE-95E4-4442-AB0C-FFFE2B9BF911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1E180-E81F-4CE3-8149-5F1CF3B8A7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33994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E180-E81F-4CE3-8149-5F1CF3B8A73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Оптимизация локальной компьютерной сети КГБПОУ «ККРИТ», используя технологию VLAN</a:t>
            </a:r>
          </a:p>
        </p:txBody>
      </p:sp>
    </p:spTree>
    <p:extLst>
      <p:ext uri="{BB962C8B-B14F-4D97-AF65-F5344CB8AC3E}">
        <p14:creationId xmlns:p14="http://schemas.microsoft.com/office/powerpoint/2010/main" val="2131006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E180-E81F-4CE3-8149-5F1CF3B8A739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Оптимизация локальной компьютерной сети КГБПОУ «ККРИТ», используя технологию VLAN</a:t>
            </a:r>
          </a:p>
        </p:txBody>
      </p:sp>
    </p:spTree>
    <p:extLst>
      <p:ext uri="{BB962C8B-B14F-4D97-AF65-F5344CB8AC3E}">
        <p14:creationId xmlns:p14="http://schemas.microsoft.com/office/powerpoint/2010/main" val="2032903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E180-E81F-4CE3-8149-5F1CF3B8A739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Оптимизация локальной компьютерной сети КГБПОУ «ККРИТ», используя технологию VLAN</a:t>
            </a:r>
          </a:p>
        </p:txBody>
      </p:sp>
    </p:spTree>
    <p:extLst>
      <p:ext uri="{BB962C8B-B14F-4D97-AF65-F5344CB8AC3E}">
        <p14:creationId xmlns:p14="http://schemas.microsoft.com/office/powerpoint/2010/main" val="87260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28984-DC73-4B78-B565-96798818E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2EB5E7-2B44-4819-BED5-285DB9295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AA3CFD-6886-4E3C-8B22-41F92588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E07-439D-40A8-B0B1-6FA70D688FD8}" type="datetime1">
              <a:rPr lang="ru-RU" smtClean="0"/>
              <a:pPr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682CEB-DD9D-435F-9CAD-F9567134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67FC21-8EAC-42D4-A440-2EE0B5B5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75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2368B-73E8-42FA-834C-B667B23B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EBC992-64C6-4FD2-8DA3-586489BE5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C8E3D-4A92-4ABF-9775-AD8DE568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DFEC-50A4-4CBC-81C5-A1DEF38C99F5}" type="datetime1">
              <a:rPr lang="ru-RU" smtClean="0"/>
              <a:pPr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632375-D65F-421B-8155-50038F4D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9CE12-DC8A-4FA8-925B-9F92104B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52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341832-DD97-4927-AFF6-089D2A7D9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A95388-BAD2-4431-AF66-63BB20EE1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D2A82D-8A1C-43E8-A449-41DE0250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D665-5C04-450D-9889-CABB9893D79F}" type="datetime1">
              <a:rPr lang="ru-RU" smtClean="0"/>
              <a:pPr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133CC2-DF2C-4023-BC11-D0AF5E4D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BA1A5-2C63-4EEE-8827-A7C94ABB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96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3BA97-99F6-497A-9534-D433F1BC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68578-B2FE-461E-A538-40AB0A07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38F46E-B93D-440F-BAEE-D12DDDE3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0683-9178-4F11-A096-02F6706D5CBB}" type="datetime1">
              <a:rPr lang="ru-RU" smtClean="0"/>
              <a:pPr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5C814B-B8CD-45D2-A4A0-E4566446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F0BEB0-D802-45EB-BBE0-0532D30D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76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FEEE2-CACE-4988-97AE-7B459D17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CA7FCE-026A-4234-85C3-778414D4B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04661A-4291-4056-8943-E46FDB53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B79F-6CDB-4995-85FF-2A33F5B99820}" type="datetime1">
              <a:rPr lang="ru-RU" smtClean="0"/>
              <a:pPr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8BEBCC-F93C-4A08-8E9A-3432A4B9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B7FB69-668A-4AB6-B54B-A40B2F93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40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FEB7A-8B47-49F0-AC7A-57563CD0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3B6191-EEF0-47D1-99BC-79E9C0B33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44BE41-8B3B-4443-9E13-70A8F9B67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CF472D-5473-4867-998B-887D534C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9258-C7D3-4452-8350-B0FFD367D714}" type="datetime1">
              <a:rPr lang="ru-RU" smtClean="0"/>
              <a:pPr/>
              <a:t>09.06.2021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78884A-74E5-43C4-883D-C342A7E0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56D407-2D70-423F-AABA-A206A9D3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78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37045-1F39-46D3-8C31-5372C40A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07A204-CCB6-4F70-A6D1-F8625928E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A3FB3D-9F12-4B9B-886A-0ED9D4BA0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B056D6-4DFF-4E39-9FC3-44A713917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077B55-0044-477F-A469-82C8138B2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3D082F-0C22-4E7B-A796-077B4750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B68-8404-40F2-9225-BD838F762E27}" type="datetime1">
              <a:rPr lang="ru-RU" smtClean="0"/>
              <a:pPr/>
              <a:t>09.06.2021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7F36C5-25E9-4B0C-8AB8-1A8C8528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8BDB0A-E0E4-4F9D-A248-94A9BDA4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64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2D2B4-C581-4308-92E1-70B4C376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BEBDDE-834A-42F2-A60C-F8B87EE9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0831-6CFB-4D66-89A7-4C67CF7A8362}" type="datetime1">
              <a:rPr lang="ru-RU" smtClean="0"/>
              <a:pPr/>
              <a:t>09.06.2021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16F3EA-037B-468B-8CCE-7C30BB6E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C2A843-2191-45B5-969C-6CFF99A8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79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6C81C2-8193-4EA4-B858-8CD0B1D1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E21D-2D9C-41D0-AED9-4BA466AECC1B}" type="datetime1">
              <a:rPr lang="ru-RU" smtClean="0"/>
              <a:pPr/>
              <a:t>09.06.2021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3C180F-BFB2-49EC-8755-B4288D63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E21387-8874-46A3-A5E7-369D8DF2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6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230AA-E695-4CC2-A80E-CAF935E4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66CDE-0087-4735-A716-7F17EC24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66433D-822D-41DF-9F99-6594ED2D2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295085-307B-462D-884C-35EE8D8A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7DE1-93FC-4D17-89B5-B3C3DF97501B}" type="datetime1">
              <a:rPr lang="ru-RU" smtClean="0"/>
              <a:pPr/>
              <a:t>09.06.2021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FE9170-1030-49FE-8743-D6399CBC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4F08C3-92D4-4470-BBAC-088ADFD7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0B344-1414-4FAE-9B5D-F317F6B6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D54F9D-8637-454D-948A-309CAF9C3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963596-30FE-40E7-A77C-9507B809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D0C3AD-317A-48C9-8BD8-4A3238B6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1AC6-E1EE-428F-A358-54A4A76274AB}" type="datetime1">
              <a:rPr lang="ru-RU" smtClean="0"/>
              <a:pPr/>
              <a:t>09.06.2021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0B8CB7-F54F-415F-BA2B-73ADFDC1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E9E9E7-80FC-4284-9D63-BF3478B8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7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6FE2B-00A2-4AB4-B011-367C46FA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6B40A3-6AA9-4053-8A22-711F21DF8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381AD5-36B9-4BBB-8C8C-06E6FB919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640AD-865E-48C9-8E6D-00BB9A26AD29}" type="datetime1">
              <a:rPr lang="ru-RU" smtClean="0"/>
              <a:pPr/>
              <a:t>09.06.2021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B2B9B9-7787-476F-877E-06C3EBE03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F38B5C-E27A-406F-8AEF-FE6D9708B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83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9024" y="1628800"/>
            <a:ext cx="8784976" cy="1200833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локальной компьютерной сети КГБПОУ «ККРИТ», используя технологию VLAN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95328" y="3449333"/>
            <a:ext cx="6048672" cy="1812987"/>
          </a:xfrm>
        </p:spPr>
        <p:txBody>
          <a:bodyPr>
            <a:noAutofit/>
          </a:bodyPr>
          <a:lstStyle/>
          <a:p>
            <a:pPr algn="l"/>
            <a:r>
              <a:rPr lang="ru-RU" sz="2000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ФИО студента: </a:t>
            </a:r>
            <a:r>
              <a:rPr lang="ru-RU" sz="2000" kern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Аверяскин</a:t>
            </a:r>
            <a:r>
              <a:rPr lang="ru-RU" sz="2000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Егор Владимирович</a:t>
            </a:r>
          </a:p>
          <a:p>
            <a:pPr algn="l"/>
            <a:r>
              <a:rPr lang="ru-RU" sz="2000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Группа: 9КС-1.17</a:t>
            </a:r>
            <a:endParaRPr lang="en-US" sz="20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000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Руководитель: Харитонова Екатерина Владимировна</a:t>
            </a:r>
          </a:p>
          <a:p>
            <a:pPr algn="l"/>
            <a:r>
              <a:rPr lang="ru-RU" sz="2000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Рецензент: </a:t>
            </a:r>
            <a:r>
              <a:rPr lang="ru-RU" sz="2000" kern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Лаер</a:t>
            </a:r>
            <a:r>
              <a:rPr lang="ru-RU" sz="2000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Андрей Сергеевич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40367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Министерство образования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Красноярского края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краевое государственное бюджетное профессиональное образовательное учреждение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latin typeface="Times New Roman" pitchFamily="18" charset="0"/>
                <a:cs typeface="Times New Roman" pitchFamily="18" charset="0"/>
              </a:rPr>
              <a:t>«Красноярский колледж радиоэлектроники и информационных технологий»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6207780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Красноярск, 2021</a:t>
            </a:r>
          </a:p>
        </p:txBody>
      </p:sp>
    </p:spTree>
    <p:extLst>
      <p:ext uri="{BB962C8B-B14F-4D97-AF65-F5344CB8AC3E}">
        <p14:creationId xmlns:p14="http://schemas.microsoft.com/office/powerpoint/2010/main" val="304726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6A82511-3E25-4E3E-8F69-7B0A049C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8680"/>
            <a:ext cx="7315200" cy="565956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Server 2016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2797" y="6536892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10</a:t>
            </a:fld>
            <a:endParaRPr lang="ru-RU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B79044C-2278-4272-8853-E936EF6AA7EF}"/>
              </a:ext>
            </a:extLst>
          </p:cNvPr>
          <p:cNvSpPr/>
          <p:nvPr/>
        </p:nvSpPr>
        <p:spPr>
          <a:xfrm>
            <a:off x="35496" y="645333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Е.В				Группа: 9КС-1.17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35D860A-B32C-44B0-AE88-7C6EBA5B1E2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101172"/>
            <a:ext cx="2808312" cy="238974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834FCA6-F451-4EEC-B182-C9924F28690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7604" y="980728"/>
            <a:ext cx="2882438" cy="243996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90F13F4-CD5C-41EE-929D-DAD650A6650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18556" y="3815583"/>
            <a:ext cx="4773647" cy="227394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2F0D6C-5E33-42B2-8C65-C740CB51E816}"/>
              </a:ext>
            </a:extLst>
          </p:cNvPr>
          <p:cNvSpPr txBox="1"/>
          <p:nvPr/>
        </p:nvSpPr>
        <p:spPr>
          <a:xfrm>
            <a:off x="0" y="3490917"/>
            <a:ext cx="477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20 – Создание новой области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4AFF26-78F0-4CB7-9DEA-644BB94F47D9}"/>
              </a:ext>
            </a:extLst>
          </p:cNvPr>
          <p:cNvSpPr txBox="1"/>
          <p:nvPr/>
        </p:nvSpPr>
        <p:spPr>
          <a:xfrm>
            <a:off x="4558194" y="3469176"/>
            <a:ext cx="477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21 – Создание новой области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95EBD4-4070-4FDB-8852-5A307D5B0D58}"/>
              </a:ext>
            </a:extLst>
          </p:cNvPr>
          <p:cNvSpPr txBox="1"/>
          <p:nvPr/>
        </p:nvSpPr>
        <p:spPr>
          <a:xfrm>
            <a:off x="2185176" y="6084004"/>
            <a:ext cx="477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22 – Статистика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 на межсетевом экране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1074FC8-EFD0-4256-BA4E-BA276A49B45C}"/>
              </a:ext>
            </a:extLst>
          </p:cNvPr>
          <p:cNvSpPr/>
          <p:nvPr/>
        </p:nvSpPr>
        <p:spPr>
          <a:xfrm>
            <a:off x="395536" y="44624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локальной компьютерной сети КГБПОУ «ККРИТ», используя технологию VLAN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84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46403025-F5BA-4A5C-B511-4375E66C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8680"/>
            <a:ext cx="7315200" cy="565956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Экономический расчет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2797" y="6536892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11</a:t>
            </a:fld>
            <a:endParaRPr lang="ru-RU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B79044C-2278-4272-8853-E936EF6AA7EF}"/>
              </a:ext>
            </a:extLst>
          </p:cNvPr>
          <p:cNvSpPr/>
          <p:nvPr/>
        </p:nvSpPr>
        <p:spPr>
          <a:xfrm>
            <a:off x="35496" y="645333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Е.В				Группа: 9КС-1.17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75DCC57-7726-44EC-8FDA-9F59B67A7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62667"/>
              </p:ext>
            </p:extLst>
          </p:nvPr>
        </p:nvGraphicFramePr>
        <p:xfrm>
          <a:off x="179512" y="1512521"/>
          <a:ext cx="6120765" cy="23774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2775">
                  <a:extLst>
                    <a:ext uri="{9D8B030D-6E8A-4147-A177-3AD203B41FA5}">
                      <a16:colId xmlns:a16="http://schemas.microsoft.com/office/drawing/2014/main" val="1114283468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3140975232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1354668291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3011782244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1776442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Наименование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Покупная стоимость, руб.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Срок полезного использования</a:t>
                      </a:r>
                      <a:r>
                        <a:rPr lang="en-US" sz="1200">
                          <a:effectLst/>
                        </a:rPr>
                        <a:t>, </a:t>
                      </a:r>
                      <a:r>
                        <a:rPr lang="ru-RU" sz="1200">
                          <a:effectLst/>
                        </a:rPr>
                        <a:t>мес.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Количество месяцев эксплуатации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Балансовая стоимость, руб.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32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Cisco ASA 5505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44433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36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32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4937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53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Cisco Catalyst 2960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45270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36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15090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554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3COM Baseline Switch 2824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23800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36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34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1322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6288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D-Link DES-1016D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3500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>
                          <a:effectLst/>
                        </a:rPr>
                        <a:t>36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33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291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7179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TP-Link TL-SG1024D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5190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898525" algn="l"/>
                        </a:tabLst>
                      </a:pPr>
                      <a:r>
                        <a:rPr lang="ru-RU" sz="1200">
                          <a:effectLst/>
                        </a:rPr>
                        <a:t>36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18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2595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652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PLANET GSD-802PS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25410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946150" algn="l"/>
                        </a:tabLst>
                      </a:pPr>
                      <a:r>
                        <a:rPr lang="ru-RU" sz="1200">
                          <a:effectLst/>
                        </a:rPr>
                        <a:t>36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30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4235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4338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Allied Telesis AT-GS950/24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21727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36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29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4224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6888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HP DL180 </a:t>
                      </a:r>
                      <a:r>
                        <a:rPr lang="en-US" sz="1200">
                          <a:effectLst/>
                        </a:rPr>
                        <a:t>G6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206600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36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28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45911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95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Итого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375930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>
                          <a:effectLst/>
                        </a:rPr>
                        <a:t>78605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6908962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88B8E13-CCDB-439F-A7F6-4E78DD45D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692951"/>
              </p:ext>
            </p:extLst>
          </p:nvPr>
        </p:nvGraphicFramePr>
        <p:xfrm>
          <a:off x="2699792" y="4584618"/>
          <a:ext cx="6124575" cy="16459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3556758335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11053008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Статьи затрат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Сумма, руб.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9939293"/>
                  </a:ext>
                </a:extLst>
              </a:tr>
              <a:tr h="5334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Оклад сотрудника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12792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6370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Районный коэффициент (30%)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3838 = 12792 * 30%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663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Процентная ставка к ЗП за стаж работы в районах крайнего севера и приравненных к ним мест (30%)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3838 = 12792 * 30%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197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Начисленная ЗП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20468 = 12792 + 3838 + 3838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7656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Налог НДФЛ 13%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2661 = 20468 * 13%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326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Затраты на ЗП в месяц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>
                          <a:effectLst/>
                        </a:rPr>
                        <a:t>17807 = 20468 – 2661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9191555"/>
                  </a:ext>
                </a:extLst>
              </a:tr>
              <a:tr h="135255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Итого затраты в год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dirty="0">
                          <a:effectLst/>
                        </a:rPr>
                        <a:t>213 684 = 17807 * 12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662528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D298E63-885A-46D8-9837-FECC1CD10F41}"/>
              </a:ext>
            </a:extLst>
          </p:cNvPr>
          <p:cNvSpPr txBox="1"/>
          <p:nvPr/>
        </p:nvSpPr>
        <p:spPr>
          <a:xfrm>
            <a:off x="35496" y="1037295"/>
            <a:ext cx="677171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90170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Таблица 1 –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Балансовая стоимость оборудования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0DAC26-8064-417E-BAB0-47F92B897410}"/>
              </a:ext>
            </a:extLst>
          </p:cNvPr>
          <p:cNvSpPr txBox="1"/>
          <p:nvPr/>
        </p:nvSpPr>
        <p:spPr>
          <a:xfrm>
            <a:off x="2519857" y="4179861"/>
            <a:ext cx="756084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90170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Таблица 2 –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Расчет заработной платы и отчислений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238463D-0E47-4C5B-8EFF-DE859BE4B685}"/>
              </a:ext>
            </a:extLst>
          </p:cNvPr>
          <p:cNvSpPr/>
          <p:nvPr/>
        </p:nvSpPr>
        <p:spPr>
          <a:xfrm>
            <a:off x="395536" y="44624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локальной компьютерной сети КГБПОУ «ККРИТ», используя технологию VLAN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98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56044"/>
            <a:ext cx="7315200" cy="7099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516" y="940819"/>
            <a:ext cx="8712968" cy="5279789"/>
          </a:xfrm>
        </p:spPr>
        <p:txBody>
          <a:bodyPr>
            <a:noAutofit/>
          </a:bodyPr>
          <a:lstStyle/>
          <a:p>
            <a:pPr marL="45720" indent="4500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выполнения выпускной квалификационной работы была достигнута цель, а именно: выполнена оптимизация локальной компьютерной сети КГБПОУ «ККРИТ», используя технологию VLAN.</a:t>
            </a:r>
          </a:p>
          <a:p>
            <a:pPr marL="45720" indent="4500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выполнены следующие задачи:</a:t>
            </a:r>
          </a:p>
          <a:p>
            <a:pPr marL="45720" indent="4500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спроектирована новая схему подключения устройства, согласно новой иерархии сети;</a:t>
            </a:r>
          </a:p>
          <a:p>
            <a:pPr marL="45720" indent="4500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	подключено сетевое оборудование, согласно новой схеме сети;</a:t>
            </a:r>
          </a:p>
          <a:p>
            <a:pPr marL="45720" indent="4500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	произведена настройка межсетевого экрана Cisco ASA 5505;</a:t>
            </a:r>
          </a:p>
          <a:p>
            <a:pPr marL="45720" indent="4500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	произведена настройка управляемых коммутаторов Cisco Catalyst 2960;</a:t>
            </a:r>
          </a:p>
          <a:p>
            <a:pPr marL="45720" indent="4500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	произведена настройка DHCP-сервера в ОС Windows Server 2016;</a:t>
            </a:r>
          </a:p>
          <a:p>
            <a:pPr marL="45720" indent="4500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	выполнен экономический расчет;</a:t>
            </a:r>
          </a:p>
          <a:p>
            <a:pPr marL="45720" indent="45000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	описана охрана труда и техника безопасности при работе с рабочими станциями и сетевым оборудованием.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12</a:t>
            </a:fld>
            <a:endParaRPr lang="ru-RU" sz="180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CEBE672-F6EC-4338-AA0E-DF1385B632EF}"/>
              </a:ext>
            </a:extLst>
          </p:cNvPr>
          <p:cNvSpPr/>
          <p:nvPr/>
        </p:nvSpPr>
        <p:spPr>
          <a:xfrm>
            <a:off x="35496" y="645333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Е.В				Группа: 9КС-1.17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B532277-07E6-424A-91DE-998FFDCE91F7}"/>
              </a:ext>
            </a:extLst>
          </p:cNvPr>
          <p:cNvSpPr/>
          <p:nvPr/>
        </p:nvSpPr>
        <p:spPr>
          <a:xfrm>
            <a:off x="395536" y="44624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локальной компьютерной сети КГБПОУ «ККРИТ», используя технологию VLAN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4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764043"/>
            <a:ext cx="8424936" cy="717292"/>
          </a:xfrm>
        </p:spPr>
        <p:txBody>
          <a:bodyPr>
            <a:noAutofit/>
          </a:bodyPr>
          <a:lstStyle/>
          <a:p>
            <a:pPr marL="45720" indent="432000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задачами выпускной квалификационной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5377059"/>
          </a:xfrm>
        </p:spPr>
        <p:txBody>
          <a:bodyPr>
            <a:normAutofit/>
          </a:bodyPr>
          <a:lstStyle/>
          <a:p>
            <a:pPr marL="502920" indent="432000">
              <a:buFont typeface="+mj-lt"/>
              <a:buAutoNum type="arabicParenR"/>
            </a:pP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lvl="0" indent="432000">
              <a:buFont typeface="+mj-lt"/>
              <a:buAutoNum type="arabicParenR"/>
            </a:pP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2797" y="6507842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2</a:t>
            </a:fld>
            <a:endParaRPr lang="ru-RU" sz="1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5496" y="645333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Е.В				Группа: 9КС-1.17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44624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локальной компьютерной сети КГБПОУ «ККРИТ», используя технологию VLAN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31540" y="1304853"/>
            <a:ext cx="828092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выполнения выпускной квалификационной работе является оптимизация локальной компьютерной сети КГБПОУ «ККРИТ», используя технологию VLAN.</a:t>
            </a:r>
          </a:p>
          <a:p>
            <a:pPr indent="450215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Были поставлены следующие задачи: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новую схему подключения устройства;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подключить сетевое оборудование;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выполнить настройку оборудования;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выполнить настройку программного обеспечения;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экономический расчет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описать правила охраны труда и техника безопасности при работе с рабочими станциями и сетевым оборудованием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60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D16891F-3F9D-4E21-B7C9-3BCCBDC5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6" y="659379"/>
            <a:ext cx="7772400" cy="584776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схемы подключения сети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2797" y="6513344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3</a:t>
            </a:fld>
            <a:endParaRPr lang="ru-RU" sz="1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F3C1094-8FF6-46FD-A063-F6C7D3BE2502}"/>
              </a:ext>
            </a:extLst>
          </p:cNvPr>
          <p:cNvSpPr/>
          <p:nvPr/>
        </p:nvSpPr>
        <p:spPr>
          <a:xfrm>
            <a:off x="35496" y="645333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Е.В				Группа: 9КС-1.17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CCBEAF2-84E6-42E6-A737-21D8C974688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93875"/>
            <a:ext cx="3065742" cy="375968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00704BA-30D7-428D-9D65-610F1869BB7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13" y="1493875"/>
            <a:ext cx="3852340" cy="37596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2DAFF3-5B0A-44F2-B789-5C369C0FC379}"/>
              </a:ext>
            </a:extLst>
          </p:cNvPr>
          <p:cNvSpPr txBox="1"/>
          <p:nvPr/>
        </p:nvSpPr>
        <p:spPr>
          <a:xfrm>
            <a:off x="926626" y="5364125"/>
            <a:ext cx="299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Текущая схема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F1A4C-4BED-4BCD-B866-F1923A5A02D1}"/>
              </a:ext>
            </a:extLst>
          </p:cNvPr>
          <p:cNvSpPr txBox="1"/>
          <p:nvPr/>
        </p:nvSpPr>
        <p:spPr>
          <a:xfrm>
            <a:off x="5135152" y="5364125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Спроектированная схема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21BD8FB-F887-4220-8482-515E03B23F63}"/>
              </a:ext>
            </a:extLst>
          </p:cNvPr>
          <p:cNvSpPr/>
          <p:nvPr/>
        </p:nvSpPr>
        <p:spPr>
          <a:xfrm>
            <a:off x="395536" y="44624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локальной компьютерной сети КГБПОУ «ККРИТ», используя технологию VLAN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9167" y="478897"/>
            <a:ext cx="7315200" cy="592721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сетевого оборудования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41350" y="6520302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4</a:t>
            </a:fld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40831" y="3462316"/>
            <a:ext cx="353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Межсетевой экран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8212BB0-418D-4A4E-A0C6-481254273D2F}"/>
              </a:ext>
            </a:extLst>
          </p:cNvPr>
          <p:cNvSpPr/>
          <p:nvPr/>
        </p:nvSpPr>
        <p:spPr>
          <a:xfrm>
            <a:off x="35496" y="645333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Е.В				Группа: 9КС-1.17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99724-5B3D-49B0-9AB7-075C42DBD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35" y="1256709"/>
            <a:ext cx="720730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5369822-84B0-4FF2-B696-7AE0A16097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26682"/>
              </p:ext>
            </p:extLst>
          </p:nvPr>
        </p:nvGraphicFramePr>
        <p:xfrm>
          <a:off x="379620" y="1087340"/>
          <a:ext cx="3181198" cy="2261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16785" imgH="4874810" progId="Unknown">
                  <p:embed/>
                </p:oleObj>
              </mc:Choice>
              <mc:Fallback>
                <p:oleObj r:id="rId2" imgW="6816785" imgH="4874810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620" y="1087340"/>
                        <a:ext cx="3181198" cy="22616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94B8766-DB9F-4E55-86D7-F53720835BE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9" y="3834860"/>
            <a:ext cx="3046039" cy="2185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58926AB-2B6E-402B-9D63-A477425BD23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65701" y="1013224"/>
            <a:ext cx="3099132" cy="232424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A9D8B5D-9E43-490E-AFF6-1303401561F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54062" y="3733335"/>
            <a:ext cx="3099132" cy="23241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CC27FE-4859-4DEB-92E3-A9D7A185115F}"/>
              </a:ext>
            </a:extLst>
          </p:cNvPr>
          <p:cNvSpPr txBox="1"/>
          <p:nvPr/>
        </p:nvSpPr>
        <p:spPr>
          <a:xfrm>
            <a:off x="306301" y="6061245"/>
            <a:ext cx="353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Главный коммутатор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871104-51FE-423E-B53E-138BC3E1297B}"/>
              </a:ext>
            </a:extLst>
          </p:cNvPr>
          <p:cNvSpPr txBox="1"/>
          <p:nvPr/>
        </p:nvSpPr>
        <p:spPr>
          <a:xfrm>
            <a:off x="4883159" y="3325380"/>
            <a:ext cx="392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– Коммутатор 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F724FD-5BF6-46A5-BB58-F1EDE299F50D}"/>
              </a:ext>
            </a:extLst>
          </p:cNvPr>
          <p:cNvSpPr txBox="1"/>
          <p:nvPr/>
        </p:nvSpPr>
        <p:spPr>
          <a:xfrm>
            <a:off x="4670778" y="6074764"/>
            <a:ext cx="426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Коммутатор 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227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6EB86B3-A5D3-4944-BBF6-DDCBE6D3CE5F}"/>
              </a:ext>
            </a:extLst>
          </p:cNvPr>
          <p:cNvSpPr/>
          <p:nvPr/>
        </p:nvSpPr>
        <p:spPr>
          <a:xfrm>
            <a:off x="395536" y="44624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локальной компьютерной сети КГБПОУ «ККРИТ», используя технологию VLAN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3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48680"/>
            <a:ext cx="7315200" cy="565956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межсетевого экрана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25658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202797" y="6513344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5</a:t>
            </a:fld>
            <a:endParaRPr lang="ru-RU" sz="18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C9A4D4C-0D67-4C26-9280-94E4BC87C0FA}"/>
              </a:ext>
            </a:extLst>
          </p:cNvPr>
          <p:cNvSpPr/>
          <p:nvPr/>
        </p:nvSpPr>
        <p:spPr>
          <a:xfrm>
            <a:off x="35496" y="645333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Е.В				Группа: 9КС-1.17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D955464-B78C-4440-9536-DEB6B3CAD03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807" y="1271426"/>
            <a:ext cx="2718538" cy="269684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C63F2A5-F72D-47C9-BB0E-32EBC943008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5586" y="1271426"/>
            <a:ext cx="2851607" cy="30994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E83F7E-D377-418E-AA85-671C7871DD5C}"/>
              </a:ext>
            </a:extLst>
          </p:cNvPr>
          <p:cNvSpPr txBox="1"/>
          <p:nvPr/>
        </p:nvSpPr>
        <p:spPr>
          <a:xfrm>
            <a:off x="83226" y="4008967"/>
            <a:ext cx="4265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7 – Назначение идентификаторов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интерфейсам межсетевого экрана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EF05-D1E6-4081-BEB4-266C2C610A6A}"/>
              </a:ext>
            </a:extLst>
          </p:cNvPr>
          <p:cNvSpPr txBox="1"/>
          <p:nvPr/>
        </p:nvSpPr>
        <p:spPr>
          <a:xfrm>
            <a:off x="4728539" y="4460535"/>
            <a:ext cx="42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8 – Назначение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интерфейсам межсетевого экрана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300AFD-302F-4DDB-8A5C-38257819A7C6}"/>
              </a:ext>
            </a:extLst>
          </p:cNvPr>
          <p:cNvSpPr/>
          <p:nvPr/>
        </p:nvSpPr>
        <p:spPr>
          <a:xfrm>
            <a:off x="395536" y="44624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локальной компьютерной сети КГБПОУ «ККРИТ», используя технологию VLAN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2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69342" y="6553385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6</a:t>
            </a:fld>
            <a:endParaRPr lang="ru-RU" sz="1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33D7C4-2B87-4095-AD2F-526F1E708EB2}"/>
              </a:ext>
            </a:extLst>
          </p:cNvPr>
          <p:cNvSpPr/>
          <p:nvPr/>
        </p:nvSpPr>
        <p:spPr>
          <a:xfrm>
            <a:off x="35496" y="645333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Е.В				Группа: 9КС-1.17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093C566-D63E-4FFE-B98C-3A489261000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7" y="1239328"/>
            <a:ext cx="5688632" cy="235102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B1951C8-5BAB-4FEE-ACD8-0E893314BF5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3101" y="1437876"/>
            <a:ext cx="2448195" cy="3328896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C9EF5D5A-4066-4FC4-BEB1-F7D951C76BB6}"/>
              </a:ext>
            </a:extLst>
          </p:cNvPr>
          <p:cNvSpPr txBox="1">
            <a:spLocks/>
          </p:cNvSpPr>
          <p:nvPr/>
        </p:nvSpPr>
        <p:spPr>
          <a:xfrm>
            <a:off x="914400" y="548680"/>
            <a:ext cx="7315200" cy="565956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межсетевого экрана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1933EF-1CF5-4E3E-B375-97BC89D3C2F1}"/>
              </a:ext>
            </a:extLst>
          </p:cNvPr>
          <p:cNvSpPr txBox="1"/>
          <p:nvPr/>
        </p:nvSpPr>
        <p:spPr>
          <a:xfrm>
            <a:off x="1107003" y="3693853"/>
            <a:ext cx="426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9 – Настройка списков доступа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9E9A8F-CEFB-49B5-A1E2-12EEB6AD1EED}"/>
              </a:ext>
            </a:extLst>
          </p:cNvPr>
          <p:cNvSpPr txBox="1"/>
          <p:nvPr/>
        </p:nvSpPr>
        <p:spPr>
          <a:xfrm>
            <a:off x="5404348" y="4869160"/>
            <a:ext cx="426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10 – Настройка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2691769-8859-4532-BAF0-106C4E9E86C7}"/>
              </a:ext>
            </a:extLst>
          </p:cNvPr>
          <p:cNvSpPr/>
          <p:nvPr/>
        </p:nvSpPr>
        <p:spPr>
          <a:xfrm>
            <a:off x="395536" y="44624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локальной компьютерной сети КГБПОУ «ККРИТ», используя технологию VLAN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6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B0EF527E-2EA6-4AEC-8796-885B7D19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8680"/>
            <a:ext cx="7315200" cy="565956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межсетевого экрана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69342" y="6553385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7</a:t>
            </a:fld>
            <a:endParaRPr lang="ru-RU" sz="1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99211E8-5EDC-4129-A32C-142901253A5D}"/>
              </a:ext>
            </a:extLst>
          </p:cNvPr>
          <p:cNvSpPr/>
          <p:nvPr/>
        </p:nvSpPr>
        <p:spPr>
          <a:xfrm>
            <a:off x="35496" y="645333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Е.В				Группа: 9КС-1.17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C1FBE6A-7EE5-4767-B3A0-EE7E8F7A749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9790" y="1274767"/>
            <a:ext cx="3248025" cy="162877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1FC152C-8923-4D4A-88DB-2B001377745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8398" y="3495125"/>
            <a:ext cx="5210810" cy="6000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503957C-99D7-429F-8B3A-AF35400207C0}"/>
              </a:ext>
            </a:extLst>
          </p:cNvPr>
          <p:cNvSpPr txBox="1"/>
          <p:nvPr/>
        </p:nvSpPr>
        <p:spPr>
          <a:xfrm>
            <a:off x="2205622" y="2970661"/>
            <a:ext cx="426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Настройка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 Relay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30DDD1A-3764-40FD-A8EF-8584165ED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29755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343DE9-556B-49CC-9720-96841D40339D}"/>
              </a:ext>
            </a:extLst>
          </p:cNvPr>
          <p:cNvSpPr txBox="1"/>
          <p:nvPr/>
        </p:nvSpPr>
        <p:spPr>
          <a:xfrm>
            <a:off x="2190954" y="4250333"/>
            <a:ext cx="42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Настройка удаленного доступа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1941090-3EFD-4B8C-B840-B3A493375026}"/>
              </a:ext>
            </a:extLst>
          </p:cNvPr>
          <p:cNvSpPr/>
          <p:nvPr/>
        </p:nvSpPr>
        <p:spPr>
          <a:xfrm>
            <a:off x="395536" y="44624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локальной компьютерной сети КГБПОУ «ККРИТ», используя технологию VLAN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0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F5AD8380-58D4-4A92-9AFB-98FC1DD8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8680"/>
            <a:ext cx="7315200" cy="565956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коммутаторов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8</a:t>
            </a:fld>
            <a:endParaRPr lang="ru-RU" sz="180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6469D2-9939-47E9-9FB7-4E62A1787BB1}"/>
              </a:ext>
            </a:extLst>
          </p:cNvPr>
          <p:cNvSpPr/>
          <p:nvPr/>
        </p:nvSpPr>
        <p:spPr>
          <a:xfrm>
            <a:off x="35496" y="645333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Е.В				Группа: 9КС-1.17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A0483D-0A81-4245-BB78-D22086F99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B0AD405-4C6E-42F6-8D16-AE430737D770}"/>
              </a:ext>
            </a:extLst>
          </p:cNvPr>
          <p:cNvPicPr/>
          <p:nvPr/>
        </p:nvPicPr>
        <p:blipFill rotWithShape="1">
          <a:blip r:embed="rId2" cstate="print"/>
          <a:srcRect r="20371" b="48019"/>
          <a:stretch/>
        </p:blipFill>
        <p:spPr>
          <a:xfrm>
            <a:off x="283071" y="1195513"/>
            <a:ext cx="3487947" cy="132728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772B04E-C6ED-4E1C-87E2-C6307658AE06}"/>
              </a:ext>
            </a:extLst>
          </p:cNvPr>
          <p:cNvPicPr/>
          <p:nvPr/>
        </p:nvPicPr>
        <p:blipFill rotWithShape="1">
          <a:blip r:embed="rId3" cstate="print"/>
          <a:srcRect r="33116"/>
          <a:stretch/>
        </p:blipFill>
        <p:spPr>
          <a:xfrm>
            <a:off x="300834" y="3384913"/>
            <a:ext cx="3399748" cy="154559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BF1D1F8-7AB9-448F-B956-5DB42AE7735E}"/>
              </a:ext>
            </a:extLst>
          </p:cNvPr>
          <p:cNvPicPr/>
          <p:nvPr/>
        </p:nvPicPr>
        <p:blipFill rotWithShape="1">
          <a:blip r:embed="rId4" cstate="print"/>
          <a:srcRect r="30934"/>
          <a:stretch/>
        </p:blipFill>
        <p:spPr>
          <a:xfrm>
            <a:off x="5180322" y="1266519"/>
            <a:ext cx="3487947" cy="128714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1676A50-7798-4D81-8C51-B8E7DD344A4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24422" y="2991043"/>
            <a:ext cx="3399748" cy="29698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59F9F7B-7B8E-47BB-9AE8-2AEE33535448}"/>
              </a:ext>
            </a:extLst>
          </p:cNvPr>
          <p:cNvSpPr txBox="1"/>
          <p:nvPr/>
        </p:nvSpPr>
        <p:spPr>
          <a:xfrm>
            <a:off x="348339" y="2623214"/>
            <a:ext cx="3487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13 – Базовая настройка главного коммутатора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77E874-C39F-4ADF-BB4E-43A812B8B825}"/>
              </a:ext>
            </a:extLst>
          </p:cNvPr>
          <p:cNvSpPr txBox="1"/>
          <p:nvPr/>
        </p:nvSpPr>
        <p:spPr>
          <a:xfrm>
            <a:off x="256736" y="5050693"/>
            <a:ext cx="3399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14 – Назначение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интерфейсам главного коммутатора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126E30-287A-4744-BEBC-EB2F433EA66E}"/>
              </a:ext>
            </a:extLst>
          </p:cNvPr>
          <p:cNvSpPr txBox="1"/>
          <p:nvPr/>
        </p:nvSpPr>
        <p:spPr>
          <a:xfrm>
            <a:off x="5226027" y="2492116"/>
            <a:ext cx="339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Настройка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 Snooping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4796E0-20B1-4002-A0FD-1A22BA30FEA9}"/>
              </a:ext>
            </a:extLst>
          </p:cNvPr>
          <p:cNvSpPr txBox="1"/>
          <p:nvPr/>
        </p:nvSpPr>
        <p:spPr>
          <a:xfrm>
            <a:off x="4376189" y="5923475"/>
            <a:ext cx="486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Настройка коммутатора 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B701D58-9F12-47B8-9F8A-5BC6B254E650}"/>
              </a:ext>
            </a:extLst>
          </p:cNvPr>
          <p:cNvSpPr/>
          <p:nvPr/>
        </p:nvSpPr>
        <p:spPr>
          <a:xfrm>
            <a:off x="395536" y="44624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локальной компьютерной сети КГБПОУ «ККРИТ», используя технологию VLAN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1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1D85C173-C4A9-4426-B317-0A8CEB44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77444"/>
            <a:ext cx="7315200" cy="565956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Server 2016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2797" y="6536892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9</a:t>
            </a:fld>
            <a:endParaRPr lang="ru-RU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7562" y="1507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5B88099-991E-4561-85EA-EA433EC327D1}"/>
              </a:ext>
            </a:extLst>
          </p:cNvPr>
          <p:cNvSpPr/>
          <p:nvPr/>
        </p:nvSpPr>
        <p:spPr>
          <a:xfrm>
            <a:off x="35496" y="645333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Аверяскин Е.В				Группа: 9КС-1.17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726CD7E-619B-4E10-AC66-E4B68C1E665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11" b="27486"/>
          <a:stretch/>
        </p:blipFill>
        <p:spPr bwMode="auto">
          <a:xfrm>
            <a:off x="276861" y="908720"/>
            <a:ext cx="4932680" cy="18497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3788CC4-BCCF-4F63-931C-54E9FA17FFB5}"/>
              </a:ext>
            </a:extLst>
          </p:cNvPr>
          <p:cNvPicPr/>
          <p:nvPr/>
        </p:nvPicPr>
        <p:blipFill rotWithShape="1">
          <a:blip r:embed="rId3" cstate="print"/>
          <a:srcRect t="1443"/>
          <a:stretch/>
        </p:blipFill>
        <p:spPr bwMode="auto">
          <a:xfrm>
            <a:off x="238282" y="3263147"/>
            <a:ext cx="2765795" cy="22996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3ADB105-E433-4915-8F9B-F56A917E1D9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78546" y="3283270"/>
            <a:ext cx="2711000" cy="231456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B14C359-56ED-4F6D-9F22-6659731B288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84168" y="3247592"/>
            <a:ext cx="2855079" cy="24322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D2ACCC4-1D6A-4959-8F0B-9679E8AE0FC3}"/>
              </a:ext>
            </a:extLst>
          </p:cNvPr>
          <p:cNvSpPr txBox="1"/>
          <p:nvPr/>
        </p:nvSpPr>
        <p:spPr>
          <a:xfrm>
            <a:off x="244328" y="2788837"/>
            <a:ext cx="498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Текущая область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8A6A2F-79F4-4080-8DB1-B8B5DF50E50C}"/>
              </a:ext>
            </a:extLst>
          </p:cNvPr>
          <p:cNvSpPr txBox="1"/>
          <p:nvPr/>
        </p:nvSpPr>
        <p:spPr>
          <a:xfrm>
            <a:off x="108697" y="5472734"/>
            <a:ext cx="295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Создание новой области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8AC39F-897B-44FC-BD89-51397C5288C2}"/>
              </a:ext>
            </a:extLst>
          </p:cNvPr>
          <p:cNvSpPr txBox="1"/>
          <p:nvPr/>
        </p:nvSpPr>
        <p:spPr>
          <a:xfrm>
            <a:off x="2897147" y="5597836"/>
            <a:ext cx="295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18 – Создание новой области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678AA-54B6-4BC1-98DF-9B1D7C3D6A5C}"/>
              </a:ext>
            </a:extLst>
          </p:cNvPr>
          <p:cNvSpPr txBox="1"/>
          <p:nvPr/>
        </p:nvSpPr>
        <p:spPr>
          <a:xfrm>
            <a:off x="5988111" y="5662989"/>
            <a:ext cx="295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19 – Создание новой области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A59766C-BCD6-4B26-B920-1BD6A75F34B6}"/>
              </a:ext>
            </a:extLst>
          </p:cNvPr>
          <p:cNvSpPr/>
          <p:nvPr/>
        </p:nvSpPr>
        <p:spPr>
          <a:xfrm>
            <a:off x="395536" y="44624"/>
            <a:ext cx="8712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локальной компьютерной сети КГБПОУ «ККРИТ», используя технологию VLAN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7200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</TotalTime>
  <Words>928</Words>
  <Application>Microsoft Office PowerPoint</Application>
  <PresentationFormat>Экран (4:3)</PresentationFormat>
  <Paragraphs>167</Paragraphs>
  <Slides>12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Unknown</vt:lpstr>
      <vt:lpstr>Тема: Оптимизация локальной компьютерной сети КГБПОУ «ККРИТ», используя технологию VLAN</vt:lpstr>
      <vt:lpstr>Цель и задачами выпускной квалификационной работы</vt:lpstr>
      <vt:lpstr>Проектирование схемы подключения сети </vt:lpstr>
      <vt:lpstr>Подключение сетевого оборудования</vt:lpstr>
      <vt:lpstr>Настройка межсетевого экрана</vt:lpstr>
      <vt:lpstr>Презентация PowerPoint</vt:lpstr>
      <vt:lpstr>Настройка межсетевого экрана</vt:lpstr>
      <vt:lpstr>Настройка коммутаторов</vt:lpstr>
      <vt:lpstr>Настройка Windows Server 2016</vt:lpstr>
      <vt:lpstr>Настройка Windows Server 2016</vt:lpstr>
      <vt:lpstr>Экономический расчет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Проектирование и монтаж слаботочной подсети Многофункционального комплекса г. Красноярска</dc:title>
  <dc:creator>User</dc:creator>
  <cp:lastModifiedBy>61623</cp:lastModifiedBy>
  <cp:revision>76</cp:revision>
  <dcterms:created xsi:type="dcterms:W3CDTF">2019-06-09T20:54:18Z</dcterms:created>
  <dcterms:modified xsi:type="dcterms:W3CDTF">2021-06-09T14:56:06Z</dcterms:modified>
</cp:coreProperties>
</file>