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0" r:id="rId3"/>
    <p:sldId id="324" r:id="rId4"/>
    <p:sldId id="321" r:id="rId5"/>
    <p:sldId id="323" r:id="rId6"/>
    <p:sldId id="327" r:id="rId7"/>
    <p:sldId id="326" r:id="rId8"/>
    <p:sldId id="328" r:id="rId9"/>
    <p:sldId id="329" r:id="rId10"/>
    <p:sldId id="330" r:id="rId11"/>
    <p:sldId id="331" r:id="rId12"/>
    <p:sldId id="338" r:id="rId13"/>
    <p:sldId id="332" r:id="rId14"/>
    <p:sldId id="333" r:id="rId15"/>
    <p:sldId id="334" r:id="rId16"/>
    <p:sldId id="339" r:id="rId17"/>
    <p:sldId id="33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Метрика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Релевантно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llama3.2</c:v>
                </c:pt>
                <c:pt idx="1">
                  <c:v>llama3.1</c:v>
                </c:pt>
                <c:pt idx="2">
                  <c:v>GigaChat</c:v>
                </c:pt>
              </c:strCache>
              <c:extLst/>
            </c:strRef>
          </c:cat>
          <c:val>
            <c:numRef>
              <c:f>Лист1!$B$2:$B$5</c:f>
              <c:numCache>
                <c:formatCode>General</c:formatCode>
                <c:ptCount val="3"/>
                <c:pt idx="0">
                  <c:v>17</c:v>
                </c:pt>
                <c:pt idx="1">
                  <c:v>22</c:v>
                </c:pt>
                <c:pt idx="2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FDF-461D-BC53-C87879F6132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 релевантно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llama3.2</c:v>
                </c:pt>
                <c:pt idx="1">
                  <c:v>llama3.1</c:v>
                </c:pt>
                <c:pt idx="2">
                  <c:v>GigaChat</c:v>
                </c:pt>
              </c:strCache>
              <c:extLst/>
            </c:strRef>
          </c:cat>
          <c:val>
            <c:numRef>
              <c:f>Лист1!$C$2:$C$5</c:f>
              <c:numCache>
                <c:formatCode>General</c:formatCode>
                <c:ptCount val="3"/>
                <c:pt idx="0">
                  <c:v>13</c:v>
                </c:pt>
                <c:pt idx="1">
                  <c:v>8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FDF-461D-BC53-C87879F61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8067999"/>
        <c:axId val="202807007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Столбец1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Лист1!$A$2:$A$5</c15:sqref>
                        </c15:formulaRef>
                      </c:ext>
                    </c:extLst>
                    <c:strCache>
                      <c:ptCount val="3"/>
                      <c:pt idx="0">
                        <c:v>llama3.2</c:v>
                      </c:pt>
                      <c:pt idx="1">
                        <c:v>llama3.1</c:v>
                      </c:pt>
                      <c:pt idx="2">
                        <c:v>GigaChat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Лист1!$D$2:$D$5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FDF-461D-BC53-C87879F61320}"/>
                  </c:ext>
                </c:extLst>
              </c15:ser>
            </c15:filteredBarSeries>
          </c:ext>
        </c:extLst>
      </c:barChart>
      <c:catAx>
        <c:axId val="202806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8070079"/>
        <c:crosses val="autoZero"/>
        <c:auto val="1"/>
        <c:lblAlgn val="ctr"/>
        <c:lblOffset val="100"/>
        <c:noMultiLvlLbl val="0"/>
      </c:catAx>
      <c:valAx>
        <c:axId val="202807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806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5BFA-D483-41BD-8D49-AC442DC68376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2CB6-9A7F-4F57-B8EE-DE4B2D5AA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807A7-0EF8-4CB8-BD39-71EC105B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006D-ECA9-4373-9FF6-CB594E23D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3EE-F7FF-47CD-B685-301A7130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7B437-6C7E-432D-9724-7C81E4A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34488-D61C-4559-A911-9E5D0261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A6D19-C83F-4697-8251-2A507D9A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F897C-A1CC-4311-8BDE-3C0E410B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D0159-593F-44CF-8313-521177B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55B18-B3F1-4B2E-B272-711C9D0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203BF-D533-4754-A94F-2D106F3C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C9DFF-AD53-4413-8730-11DD1FE72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5E2DE1-B3AC-4CB7-81F5-5F2A3B31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3DB45-188D-4633-B4D1-0069AE40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ED9D-A2EC-4C13-9724-5AF4886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11DF5-6837-4645-A3DE-15909D7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4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 слайд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4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22991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27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CB95F22-9E2C-4211-AAFB-5B5D997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FCAB735F-6D60-44D5-9A62-77B6C25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151EA6-8C1E-47EE-BE7F-A9D10786B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67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EC48-12A3-4DDC-9AEE-18154AC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1F00D-EC8D-4116-B5C7-4559D6A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09710-AA7D-4CB5-84ED-F760BD9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071C0-C02F-4948-B30B-81771C38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FDAE8-CDBF-4262-929D-0A1B241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FE03B-05DA-4B83-AF40-141C6A2E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A9368-BE5F-4FBD-A4BA-F1CAC50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067A0-03F3-4A4B-9DD7-9C2957FB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C9383-B19D-4FCC-BDC2-377D275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FA1DA-EB4D-48DA-AAEC-885AD38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0C1E2-C30C-4320-BBF9-979C7D7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44D2C-E63C-4C5F-9FFC-85E68435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C165E-A2B6-402F-BECA-BB415BEF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8C7EB-215D-4975-9777-56072C0F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89E80-0CC2-423C-8706-F943E8F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30EAA-3438-433F-B57D-AC4C271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5A43-9CEF-47CB-972C-CD181A9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721D-E675-41B9-AA69-A123D4F8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D8EF56-CBA6-4E47-8834-3F5BAD38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07AA3-9B77-4417-9534-BAD8C351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1B3116-D24D-471E-897C-6C8B226F3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F87EAB-8561-454D-83F7-694E679B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9FE71E-B164-462E-9DF5-A71D0CDC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AB4E90-0725-4167-ABAE-C1016EC1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A9285-0C8C-488D-8D7D-3476F16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FCF47A-5046-418C-A181-BDFF0E45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48056-A05E-45CD-B2FF-9F33118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3173B5-A2AC-4F84-8F1A-4F7A3F9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5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2530B0-2C63-47D2-B237-6F21A90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FAED5-D2BA-441E-A71E-AEC3F4EA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9CAA5-6439-4121-A34C-C5DEE7AF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886C-8BB7-4A43-8835-E3BDBED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81586-E2CC-4BA8-9DA4-930092B5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1AFF-D4C4-4D2C-A9B5-6D1B0EE5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BE608-4ACC-4349-A9A0-1E6B102C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9745F-EDD1-4052-A478-693C754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B5A43-DB5A-4878-8C47-3D2F3B28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6E1DA-44F2-4D80-9614-2EBD2EDC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67DA7-660D-423B-9D0D-F564B0CE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1FEF7-4158-4F20-8400-ADD4BEB7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26ECB-872A-4E75-92F1-1AF617E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D30DD-E22A-4B2D-9031-FD4B3395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EA585-A994-432A-A9E7-354F821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6A9CD-7685-4A67-A782-F6B6DE9D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6D284-0EA8-41C5-9891-390DFA2A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A2232-F14C-499F-9918-049EAF70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1D50-5AC6-4343-86C8-9B6F6DA071FD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EB4F7-3140-494E-9224-7FB7CEB6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25A-8FD1-4EB3-A4A4-2A5C94CE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74FF7-DD80-46B6-9320-24515F9B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649" cy="68580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CAF021A-B4C1-4EB3-9A21-763F9AD704E5}"/>
              </a:ext>
            </a:extLst>
          </p:cNvPr>
          <p:cNvSpPr txBox="1"/>
          <p:nvPr/>
        </p:nvSpPr>
        <p:spPr>
          <a:xfrm>
            <a:off x="5815564" y="221702"/>
            <a:ext cx="639508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marR="372745" algn="ctr">
              <a:lnSpc>
                <a:spcPts val="1510"/>
              </a:lnSpc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marR="413384" algn="ctr">
              <a:lnSpc>
                <a:spcPts val="1510"/>
              </a:lnSpc>
              <a:spcBef>
                <a:spcPts val="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СИСТЕМ </a:t>
            </a:r>
            <a:r>
              <a:rPr sz="1400" b="1" spc="-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РАДИОЭЛЕКТРОНИКИ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(ТУСУР)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spcBef>
                <a:spcPts val="132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sz="14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(АСУ)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8C0CD3-4231-41EC-9E8D-63AC75A8F6AF}"/>
              </a:ext>
            </a:extLst>
          </p:cNvPr>
          <p:cNvSpPr txBox="1"/>
          <p:nvPr/>
        </p:nvSpPr>
        <p:spPr>
          <a:xfrm>
            <a:off x="1007778" y="2632849"/>
            <a:ext cx="9615571" cy="9092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0" algn="ctr">
              <a:lnSpc>
                <a:spcPts val="3470"/>
              </a:lnSpc>
              <a:spcBef>
                <a:spcPts val="90"/>
              </a:spcBef>
            </a:pPr>
            <a:r>
              <a:rPr lang="ru-RU" sz="32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интеллектуального поиска в корпоративных документах</a:t>
            </a:r>
            <a:endParaRPr sz="3200" b="1" spc="-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6A4E7-AC27-48A9-B384-6B675370F15F}"/>
              </a:ext>
            </a:extLst>
          </p:cNvPr>
          <p:cNvSpPr txBox="1"/>
          <p:nvPr/>
        </p:nvSpPr>
        <p:spPr>
          <a:xfrm>
            <a:off x="4414636" y="6174920"/>
            <a:ext cx="3381375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Томск 2025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98221E5-092A-4B1C-8461-19D060F69851}"/>
              </a:ext>
            </a:extLst>
          </p:cNvPr>
          <p:cNvSpPr txBox="1"/>
          <p:nvPr/>
        </p:nvSpPr>
        <p:spPr>
          <a:xfrm>
            <a:off x="6667500" y="4510714"/>
            <a:ext cx="5334000" cy="229178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гр. 43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Егор</a:t>
            </a:r>
          </a:p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Павлович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>
              <a:lnSpc>
                <a:spcPts val="1825"/>
              </a:lnSpc>
              <a:spcBef>
                <a:spcPts val="1505"/>
              </a:spcBef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АСУ,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т.н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Суханов Александр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Яковлевич </a:t>
            </a:r>
            <a:endParaRPr lang="en-US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endParaRPr lang="en-US" sz="1200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en-US" sz="1200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02.07.2025</a:t>
            </a:r>
            <a:endParaRPr lang="ru-RU" sz="1200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10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E0ED56-C924-4D95-98DA-3BF4D08BA3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0424" y="1525893"/>
            <a:ext cx="3430379" cy="4951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5D7735-9641-45B1-BD27-5E69B5D41B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525893"/>
            <a:ext cx="3886200" cy="4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Макеты интерфейса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11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A6F558-8B60-4792-B461-F6467D3F9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250" y="1367494"/>
            <a:ext cx="5097974" cy="24938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589EFC-3E18-44C2-BF47-7D095513ED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1" y="1373329"/>
            <a:ext cx="5097973" cy="249389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834973B-E3A2-43BD-8D14-0D226F74F5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5139" y="3838645"/>
            <a:ext cx="5097974" cy="249389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4CDCC1B-8EC8-4B55-B27A-8939EF170EC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5873" y="3829051"/>
            <a:ext cx="5097974" cy="24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пакетов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12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AFC2D1-B84E-4554-B938-AE1275711E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5856" y="1683001"/>
            <a:ext cx="7380288" cy="44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056743-9390-419D-B60B-04A31362A3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5787" y="1015120"/>
            <a:ext cx="5940425" cy="26898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570E67-BAAB-4104-B352-9699B5CBBC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25787" y="3794759"/>
            <a:ext cx="5940425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0FBF5A-F94C-4612-A3C2-1BDBDA7EA3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1405" y="923190"/>
            <a:ext cx="5433060" cy="277456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D03514-C9AA-4D55-A4C1-85B728982F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01406" y="3933825"/>
            <a:ext cx="5433060" cy="25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CE6C0CA-608D-4230-BA45-1DE6663A0E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7722" y="915180"/>
            <a:ext cx="5940425" cy="27920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6632AE-F5E4-49C2-AE94-9B7F4BB11B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47723" y="3819915"/>
            <a:ext cx="5940425" cy="28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579F6EE-72F1-4AED-B6ED-133370471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6782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22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A966E-DA39-4785-B3BF-7857AC9AC00F}"/>
              </a:ext>
            </a:extLst>
          </p:cNvPr>
          <p:cNvSpPr txBox="1"/>
          <p:nvPr/>
        </p:nvSpPr>
        <p:spPr>
          <a:xfrm>
            <a:off x="609599" y="1689062"/>
            <a:ext cx="10363201" cy="382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работы был разработан программный комплекс интеллектуального поиска в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корпоративных документах,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повысить эффективность работы с информационными данными, что поможет ускорить бизнес-процессы.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программного комплекса планируется в рамках магистерской диссертации.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 теме бакалаврской работы была подготовлена статья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Е.П. Система интеллектуального поиска в корпоративных базах знаний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XIII Региональная научно-практическая конференция «НАУКА И ПРАКТИКА: ПРОЕКТНАЯ ДЕЯТЕЛЬНОСТЬ – ОТ ИДЕИ ДО ВНЕДРЕНИЯ – 2024»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Принято к публикации.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82" y="381000"/>
            <a:ext cx="3889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182" y="1222419"/>
            <a:ext cx="10047605" cy="43422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программный комплекс, который сокращает время доступа сотрудников к корпоративной информации за счет обработки запросов к внутренним документам предприятия, формата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txt, pdf, docx, doc, pptx, ppt,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естественном языке и средствами ИИ.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необходимых требований;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спецификации и реализовать функциональные возможности;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проектирование интерфейса и архитектуры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комплекса;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комплекса.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55850" y="6147124"/>
            <a:ext cx="1236345" cy="488315"/>
            <a:chOff x="10955850" y="6147124"/>
            <a:chExt cx="1236345" cy="488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93975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488994" y="6135939"/>
            <a:ext cx="570865" cy="52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35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mtClean="0"/>
              <a:pPr marL="38100">
                <a:lnSpc>
                  <a:spcPts val="397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4F0BB-F880-452A-9AE1-1866246C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20" y="2490490"/>
            <a:ext cx="7178359" cy="40271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885EAC-94DE-4FF5-BD17-2FD5C2926486}"/>
              </a:ext>
            </a:extLst>
          </p:cNvPr>
          <p:cNvSpPr txBox="1"/>
          <p:nvPr/>
        </p:nvSpPr>
        <p:spPr>
          <a:xfrm>
            <a:off x="495300" y="1062335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7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60907-F545-4322-BE25-AFA798214C21}"/>
              </a:ext>
            </a:extLst>
          </p:cNvPr>
          <p:cNvSpPr txBox="1"/>
          <p:nvPr/>
        </p:nvSpPr>
        <p:spPr>
          <a:xfrm>
            <a:off x="495300" y="1062335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0E5435-6A72-486F-95F2-4807416C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323310"/>
            <a:ext cx="5528177" cy="25053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A9135F-7A5F-423E-9207-0D26AFF1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080631"/>
            <a:ext cx="516327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2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181967" r="-2002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181967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81967" r="-599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68750" r="-20029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268750" r="-10090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68750" r="-59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61E57CC-E9D0-4CCE-8601-CE0457F847BF}"/>
              </a:ext>
            </a:extLst>
          </p:cNvPr>
          <p:cNvSpPr txBox="1"/>
          <p:nvPr/>
        </p:nvSpPr>
        <p:spPr>
          <a:xfrm>
            <a:off x="495300" y="1062335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9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9ADFE-12FF-4483-8865-F2D17FE7480E}"/>
              </a:ext>
            </a:extLst>
          </p:cNvPr>
          <p:cNvSpPr txBox="1"/>
          <p:nvPr/>
        </p:nvSpPr>
        <p:spPr>
          <a:xfrm>
            <a:off x="933449" y="1659285"/>
            <a:ext cx="842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IBM Watson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Cognitive Services от Microsoft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GPT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DeepSeek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727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Языковые модели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7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8E26E-2CE1-4B33-AE97-FE89623F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2200274"/>
            <a:ext cx="2752725" cy="2752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99552-C075-4A8E-9AE0-94394B3E6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273"/>
            <a:ext cx="4893735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7340A6A5-36B5-4874-8CCD-C08C7948456E}"/>
              </a:ext>
            </a:extLst>
          </p:cNvPr>
          <p:cNvSpPr/>
          <p:nvPr/>
        </p:nvSpPr>
        <p:spPr>
          <a:xfrm>
            <a:off x="8194863" y="3434560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E6F4934-811A-4133-BFF9-8795604D8B5D}"/>
              </a:ext>
            </a:extLst>
          </p:cNvPr>
          <p:cNvSpPr/>
          <p:nvPr/>
        </p:nvSpPr>
        <p:spPr>
          <a:xfrm>
            <a:off x="2226196" y="3310105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8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7E9AA0-172D-4668-90CC-D8DF3131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68" y="3376307"/>
            <a:ext cx="1721935" cy="10073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7E0D96-ED2C-44CA-B45E-1C011D82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768">
            <a:off x="3410303" y="3519359"/>
            <a:ext cx="1173668" cy="11736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2A9A2B7-646C-464A-A626-AA34C71C0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19" y="4273485"/>
            <a:ext cx="907931" cy="907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52CB38-789E-4A50-97BC-303D06E38976}"/>
              </a:ext>
            </a:extLst>
          </p:cNvPr>
          <p:cNvSpPr txBox="1"/>
          <p:nvPr/>
        </p:nvSpPr>
        <p:spPr>
          <a:xfrm>
            <a:off x="-430815" y="1598531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1124D5-C611-40B5-A2B6-35DDFC1DE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3" y="3728613"/>
            <a:ext cx="1173668" cy="11736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4734E7-62FE-412A-890B-89406EABB178}"/>
              </a:ext>
            </a:extLst>
          </p:cNvPr>
          <p:cNvSpPr txBox="1"/>
          <p:nvPr/>
        </p:nvSpPr>
        <p:spPr>
          <a:xfrm>
            <a:off x="2676133" y="4902281"/>
            <a:ext cx="1616031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 dirty="0"/>
            </a:b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Python 3.1</a:t>
            </a: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2</a:t>
            </a:r>
            <a:br>
              <a:rPr sz="1400" dirty="0"/>
            </a:b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UV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96673-C858-4FAA-9C14-E147E79C93D8}"/>
              </a:ext>
            </a:extLst>
          </p:cNvPr>
          <p:cNvSpPr txBox="1"/>
          <p:nvPr/>
        </p:nvSpPr>
        <p:spPr>
          <a:xfrm>
            <a:off x="5728563" y="2447822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2EB-1F8A-47E2-9457-9EB41F910C6E}"/>
              </a:ext>
            </a:extLst>
          </p:cNvPr>
          <p:cNvSpPr txBox="1"/>
          <p:nvPr/>
        </p:nvSpPr>
        <p:spPr>
          <a:xfrm>
            <a:off x="9317057" y="5181416"/>
            <a:ext cx="1079458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Streamlit</a:t>
            </a:r>
            <a:br>
              <a:rPr sz="1400" dirty="0"/>
            </a:b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Ollama</a:t>
            </a:r>
            <a:br>
              <a:rPr sz="1400" dirty="0"/>
            </a:br>
            <a:r>
              <a:rPr lang="en-US" sz="1400" spc="-1" dirty="0" err="1">
                <a:solidFill>
                  <a:srgbClr val="666666"/>
                </a:solidFill>
                <a:latin typeface="Times New Roman"/>
              </a:rPr>
              <a:t>LangChain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E1FFA71-0B2D-4C57-8E08-BA2845525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50" y="3919027"/>
            <a:ext cx="1633000" cy="1633000"/>
          </a:xfrm>
          <a:prstGeom prst="rect">
            <a:avLst/>
          </a:prstGeom>
        </p:spPr>
      </p:pic>
      <p:cxnSp>
        <p:nvCxnSpPr>
          <p:cNvPr id="42" name="Соединитель: изогнутый 41">
            <a:extLst>
              <a:ext uri="{FF2B5EF4-FFF2-40B4-BE49-F238E27FC236}">
                <a16:creationId xmlns:a16="http://schemas.microsoft.com/office/drawing/2014/main" id="{1CBAC8C6-8783-41CD-8D96-04C0AE4F2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960" y="2404436"/>
            <a:ext cx="1110564" cy="949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CAA0A684-7A54-4932-B858-7F4B463BF08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663438" y="2649602"/>
            <a:ext cx="1065125" cy="88417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E42C1362-6AFD-4BF5-87F6-553B75576697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>
            <a:off x="7528563" y="2649602"/>
            <a:ext cx="2043473" cy="72670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8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прецендентов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9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349CD2-1213-4989-BCC7-D85E6AB8D0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7306" y="1381832"/>
            <a:ext cx="7037388" cy="47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6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388</Words>
  <Application>Microsoft Office PowerPoint</Application>
  <PresentationFormat>Широкоэкранный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Microsoft Sans Serif</vt:lpstr>
      <vt:lpstr>Noto Sans</vt:lpstr>
      <vt:lpstr>Times New Roman</vt:lpstr>
      <vt:lpstr>Verdana</vt:lpstr>
      <vt:lpstr>Тема Office</vt:lpstr>
      <vt:lpstr>Презентация PowerPoint</vt:lpstr>
      <vt:lpstr>Цель и задачи</vt:lpstr>
      <vt:lpstr>Обзор предметной области</vt:lpstr>
      <vt:lpstr>Обзор предметной области</vt:lpstr>
      <vt:lpstr>Обзор предметной области</vt:lpstr>
      <vt:lpstr>Обзор аналогов</vt:lpstr>
      <vt:lpstr>Функциональные требования Языковые модели</vt:lpstr>
      <vt:lpstr>Функциональные требования Инструменты реализации</vt:lpstr>
      <vt:lpstr>Проектирование Диаграмма прецендентов</vt:lpstr>
      <vt:lpstr>Проектирование Диаграмма последовательности</vt:lpstr>
      <vt:lpstr>Проектирование Макеты интерфейса</vt:lpstr>
      <vt:lpstr>Реализация Диаграмма пакетов</vt:lpstr>
      <vt:lpstr>Тестирование </vt:lpstr>
      <vt:lpstr>Тестирование </vt:lpstr>
      <vt:lpstr>Тестирование </vt:lpstr>
      <vt:lpstr>Тестирование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e.beckish@gmail.com</dc:creator>
  <cp:lastModifiedBy>e.beckish@gmail.com</cp:lastModifiedBy>
  <cp:revision>75</cp:revision>
  <dcterms:created xsi:type="dcterms:W3CDTF">2025-06-10T06:46:07Z</dcterms:created>
  <dcterms:modified xsi:type="dcterms:W3CDTF">2025-06-28T06:48:50Z</dcterms:modified>
</cp:coreProperties>
</file>