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8" r:id="rId2"/>
    <p:sldId id="260" r:id="rId3"/>
    <p:sldId id="324" r:id="rId4"/>
    <p:sldId id="321" r:id="rId5"/>
    <p:sldId id="323" r:id="rId6"/>
    <p:sldId id="327" r:id="rId7"/>
    <p:sldId id="326" r:id="rId8"/>
    <p:sldId id="328" r:id="rId9"/>
    <p:sldId id="329" r:id="rId10"/>
    <p:sldId id="330" r:id="rId11"/>
    <p:sldId id="331" r:id="rId12"/>
    <p:sldId id="338" r:id="rId13"/>
    <p:sldId id="332" r:id="rId14"/>
    <p:sldId id="333" r:id="rId15"/>
    <p:sldId id="334" r:id="rId16"/>
    <p:sldId id="337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27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F5BFA-D483-41BD-8D49-AC442DC68376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C2CB6-9A7F-4F57-B8EE-DE4B2D5AA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276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2807A7-0EF8-4CB8-BD39-71EC105B2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35006D-ECA9-4373-9FF6-CB594E23D0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8F23EE-F7FF-47CD-B685-301A71305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A7B437-6C7E-432D-9724-7C81E4AC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734488-D61C-4559-A911-9E5D02614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35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A6D19-C83F-4697-8251-2A507D9A5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8F897C-A1CC-4311-8BDE-3C0E410B9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7D0159-593F-44CF-8313-521177B0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A55B18-B3F1-4B2E-B272-711C9D09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E203BF-D533-4754-A94F-2D106F3C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377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6CC9DFF-AD53-4413-8730-11DD1FE72D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5E2DE1-B3AC-4CB7-81F5-5F2A3B31E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E3DB45-188D-4633-B4D1-0069AE40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FAED9D-A2EC-4C13-9724-5AF48866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E11DF5-6837-4645-A3DE-15909D73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3147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Внутренний слайд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259053-6543-4284-97B3-2EB4F4B9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5969888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rgbClr val="3C388D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671672-7026-4CDB-A939-41335DD9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89548" y="5992014"/>
            <a:ext cx="1353152" cy="365125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E1CC0667-2001-4D70-B0A4-E29B98EEB1CF}" type="slidenum">
              <a:rPr lang="ru-RU" smtClean="0"/>
              <a:pPr/>
              <a:t>‹#›</a:t>
            </a:fld>
            <a:r>
              <a:rPr lang="ru-RU"/>
              <a:t> </a:t>
            </a:r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056F16F-E5D8-44C7-A3B7-D82C856FAD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522991"/>
            <a:ext cx="7316804" cy="78604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>
              <a:defRPr sz="270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4CB95F22-9E2C-4211-AAFB-5B5D997ECA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7"/>
            <a:ext cx="5181600" cy="369887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FCAB735F-6D60-44D5-9A62-77B6C2546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7"/>
            <a:ext cx="5181600" cy="3698875"/>
          </a:xfrm>
          <a:prstGeom prst="rect">
            <a:avLst/>
          </a:prstGeom>
        </p:spPr>
        <p:txBody>
          <a:bodyPr/>
          <a:lstStyle>
            <a:lvl1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2pPr>
            <a:lvl3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3pPr>
            <a:lvl4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4pPr>
            <a:lvl5pPr>
              <a:defRPr>
                <a:latin typeface="Verdana" panose="020B0604030504040204" pitchFamily="34" charset="0"/>
                <a:ea typeface="Verdana" panose="020B0604030504040204" pitchFamily="34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F151EA6-8C1E-47EE-BE7F-A9D10786B8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4296" y="620712"/>
            <a:ext cx="1359504" cy="3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46714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6EC48-12A3-4DDC-9AEE-18154AC73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F1F00D-EC8D-4116-B5C7-4559D6AC6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009710-AA7D-4CB5-84ED-F760BD9B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D071C0-C02F-4948-B30B-81771C38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0FDAE8-CDBF-4262-929D-0A1B241D5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121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EFE03B-05DA-4B83-AF40-141C6A2EB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0EA9368-BE5F-4FBD-A4BA-F1CAC5063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3067A0-03F3-4A4B-9DD7-9C2957FB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FC9383-B19D-4FCC-BDC2-377D275D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7FA1DA-EB4D-48DA-AAEC-885AD386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5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0C1E2-C30C-4320-BBF9-979C7D72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344D2C-E63C-4C5F-9FFC-85E684359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08C165E-A2B6-402F-BECA-BB415BEF1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78C7EB-215D-4975-9777-56072C0F0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989E80-0CC2-423C-8706-F943E8FEA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A30EAA-3438-433F-B57D-AC4C271D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15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A5A43-9CEF-47CB-972C-CD181A922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78721D-E675-41B9-AA69-A123D4F81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D8EF56-CBA6-4E47-8834-3F5BAD380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B907AA3-9B77-4417-9534-BAD8C3514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1B3116-D24D-471E-897C-6C8B226F3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0F87EAB-8561-454D-83F7-694E679B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9FE71E-B164-462E-9DF5-A71D0CDC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AB4E90-0725-4167-ABAE-C1016EC1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2620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BA9285-0C8C-488D-8D7D-3476F169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7FCF47A-5046-418C-A181-BDFF0E45D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5548056-A05E-45CD-B2FF-9F3311892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3173B5-A2AC-4F84-8F1A-4F7A3F99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455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12530B0-2C63-47D2-B237-6F21A907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EFFAED5-D2BA-441E-A71E-AEC3F4EA7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39CAA5-6439-4121-A34C-C5DEE7AF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355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25886C-8BB7-4A43-8835-E3BDBEDEB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381586-E2CC-4BA8-9DA4-930092B5D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671AFF-D4C4-4D2C-A9B5-6D1B0EE5F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5BE608-4ACC-4349-A9A0-1E6B102C0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29745F-EDD1-4052-A478-693C754E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4B5A43-DB5A-4878-8C47-3D2F3B28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6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6E1DA-44F2-4D80-9614-2EBD2EDC6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467DA7-660D-423B-9D0D-F564B0CE25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71FEF7-4158-4F20-8400-ADD4BEB79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5D26ECB-872A-4E75-92F1-1AF617EE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91D50-5AC6-4343-86C8-9B6F6DA071FD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5D30DD-E22A-4B2D-9031-FD4B33950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4EA585-A994-432A-A9E7-354F821ED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06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16A9CD-7685-4A67-A782-F6B6DE9D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B6D284-0EA8-41C5-9891-390DFA2A4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EA2232-F14C-499F-9918-049EAF703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91D50-5AC6-4343-86C8-9B6F6DA071FD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DEB4F7-3140-494E-9224-7FB7CEB66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5FB25A-8FD1-4EB3-A4A4-2A5C94CE0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60992-7B3E-4B6F-87D4-BA17894299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675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1574FF7-DD80-46B6-9320-24515F9BB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10649" cy="6858000"/>
          </a:xfrm>
          <a:prstGeom prst="rect">
            <a:avLst/>
          </a:prstGeom>
        </p:spPr>
      </p:pic>
      <p:sp>
        <p:nvSpPr>
          <p:cNvPr id="6" name="object 4">
            <a:extLst>
              <a:ext uri="{FF2B5EF4-FFF2-40B4-BE49-F238E27FC236}">
                <a16:creationId xmlns:a16="http://schemas.microsoft.com/office/drawing/2014/main" id="{8CAF021A-B4C1-4EB3-9A21-763F9AD704E5}"/>
              </a:ext>
            </a:extLst>
          </p:cNvPr>
          <p:cNvSpPr txBox="1"/>
          <p:nvPr/>
        </p:nvSpPr>
        <p:spPr>
          <a:xfrm>
            <a:off x="5815564" y="221702"/>
            <a:ext cx="6395085" cy="1583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</a:t>
            </a:r>
            <a:r>
              <a:rPr sz="1400" b="1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науки</a:t>
            </a:r>
            <a:r>
              <a:rPr sz="1400" b="1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1400" b="1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</a:t>
            </a:r>
            <a:r>
              <a:rPr sz="1400" b="1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образования</a:t>
            </a:r>
            <a:r>
              <a:rPr sz="1400" b="1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</a:t>
            </a:r>
            <a:r>
              <a:rPr sz="1400" b="1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Федерации</a:t>
            </a:r>
            <a:endParaRPr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"/>
              </a:spcBef>
            </a:pPr>
            <a:endParaRPr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3230" marR="372745" algn="ctr">
              <a:lnSpc>
                <a:spcPts val="1510"/>
              </a:lnSpc>
            </a:pP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</a:t>
            </a:r>
            <a:r>
              <a:rPr sz="1400" b="1" spc="-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государственное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автономное </a:t>
            </a:r>
            <a:r>
              <a:rPr sz="1400" b="1" spc="-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образовательное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48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</a:t>
            </a:r>
            <a:r>
              <a:rPr sz="1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  <a:endParaRPr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24815" marR="413384" algn="ctr">
              <a:lnSpc>
                <a:spcPts val="1510"/>
              </a:lnSpc>
              <a:spcBef>
                <a:spcPts val="5"/>
              </a:spcBef>
            </a:pP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ТОМСКИЙ ГОСУДАРСТВЕННЫЙ УНИВЕРСИТЕТ СИСТЕМ </a:t>
            </a:r>
            <a:r>
              <a:rPr sz="1400" b="1" spc="-46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  <a:r>
              <a:rPr sz="1400" b="1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sz="1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РАДИОЭЛЕКТРОНИКИ</a:t>
            </a:r>
            <a:r>
              <a:rPr sz="1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(ТУСУР)</a:t>
            </a:r>
            <a:endParaRPr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35" algn="ctr">
              <a:spcBef>
                <a:spcPts val="1325"/>
              </a:spcBef>
            </a:pP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</a:t>
            </a:r>
            <a:r>
              <a:rPr sz="1400" b="1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автоматизированных</a:t>
            </a:r>
            <a:r>
              <a:rPr sz="1400" b="1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систем</a:t>
            </a:r>
            <a:r>
              <a:rPr sz="1400" b="1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управления</a:t>
            </a:r>
            <a:r>
              <a:rPr sz="1400" b="1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(АСУ)</a:t>
            </a:r>
            <a:endParaRPr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E8C0CD3-4231-41EC-9E8D-63AC75A8F6AF}"/>
              </a:ext>
            </a:extLst>
          </p:cNvPr>
          <p:cNvSpPr txBox="1"/>
          <p:nvPr/>
        </p:nvSpPr>
        <p:spPr>
          <a:xfrm>
            <a:off x="1007778" y="2632849"/>
            <a:ext cx="9615571" cy="90922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46100" algn="ctr">
              <a:lnSpc>
                <a:spcPts val="3470"/>
              </a:lnSpc>
              <a:spcBef>
                <a:spcPts val="90"/>
              </a:spcBef>
            </a:pPr>
            <a:r>
              <a:rPr lang="ru-RU" sz="3200" b="1" spc="-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Программный комплекс интеллектуального поиска в корпоративных документах</a:t>
            </a:r>
            <a:endParaRPr sz="3200" b="1" spc="-1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86A4E7-AC27-48A9-B384-6B675370F15F}"/>
              </a:ext>
            </a:extLst>
          </p:cNvPr>
          <p:cNvSpPr txBox="1"/>
          <p:nvPr/>
        </p:nvSpPr>
        <p:spPr>
          <a:xfrm>
            <a:off x="4414636" y="6174920"/>
            <a:ext cx="3381375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ru-RU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Томск 2025</a:t>
            </a:r>
            <a:endParaRPr lang="ru-RU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98221E5-092A-4B1C-8461-19D060F69851}"/>
              </a:ext>
            </a:extLst>
          </p:cNvPr>
          <p:cNvSpPr txBox="1"/>
          <p:nvPr/>
        </p:nvSpPr>
        <p:spPr>
          <a:xfrm>
            <a:off x="6667500" y="4510714"/>
            <a:ext cx="5334000" cy="1848583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957705" marR="349885">
              <a:lnSpc>
                <a:spcPts val="1730"/>
              </a:lnSpc>
              <a:spcBef>
                <a:spcPts val="315"/>
              </a:spcBef>
            </a:pPr>
            <a:r>
              <a:rPr sz="1600" b="1" spc="-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600" b="1" spc="-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гр. 43</a:t>
            </a: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Бекиш Егор</a:t>
            </a:r>
          </a:p>
          <a:p>
            <a:pPr marL="1957705" marR="349885">
              <a:lnSpc>
                <a:spcPts val="1730"/>
              </a:lnSpc>
              <a:spcBef>
                <a:spcPts val="315"/>
              </a:spcBef>
            </a:pP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Павлович</a:t>
            </a:r>
            <a:endParaRPr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7705">
              <a:lnSpc>
                <a:spcPts val="1825"/>
              </a:lnSpc>
              <a:spcBef>
                <a:spcPts val="1505"/>
              </a:spcBef>
            </a:pPr>
            <a:r>
              <a:rPr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</a:p>
          <a:p>
            <a:pPr marL="1957705" marR="5080">
              <a:lnSpc>
                <a:spcPts val="1730"/>
              </a:lnSpc>
              <a:spcBef>
                <a:spcPts val="120"/>
              </a:spcBef>
            </a:pP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доцент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кафедр</a:t>
            </a: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ы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АСУ, </a:t>
            </a: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1600" b="1" spc="-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т.н</a:t>
            </a:r>
            <a:r>
              <a:rPr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b="1" spc="-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957705" marR="5080">
              <a:lnSpc>
                <a:spcPts val="1730"/>
              </a:lnSpc>
              <a:spcBef>
                <a:spcPts val="120"/>
              </a:spcBef>
            </a:pP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Суханов Александр</a:t>
            </a:r>
          </a:p>
          <a:p>
            <a:pPr marL="1957705" marR="5080">
              <a:lnSpc>
                <a:spcPts val="1730"/>
              </a:lnSpc>
              <a:spcBef>
                <a:spcPts val="120"/>
              </a:spcBef>
            </a:pPr>
            <a:r>
              <a:rPr lang="ru-RU" sz="1600" b="1" spc="-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Яковлевич </a:t>
            </a:r>
          </a:p>
        </p:txBody>
      </p:sp>
    </p:spTree>
    <p:extLst>
      <p:ext uri="{BB962C8B-B14F-4D97-AF65-F5344CB8AC3E}">
        <p14:creationId xmlns:p14="http://schemas.microsoft.com/office/powerpoint/2010/main" val="101953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spc="15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последовательности</a:t>
            </a: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10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0E0ED56-C924-4D95-98DA-3BF4D08BA32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210424" y="1525893"/>
            <a:ext cx="3430379" cy="495110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C5D7735-9641-45B1-BD27-5E69B5D41B3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71600" y="1525893"/>
            <a:ext cx="3886200" cy="495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70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spc="15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Макеты интерфейса</a:t>
            </a: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11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7A6F558-8B60-4792-B461-F6467D3F92E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12250" y="1367494"/>
            <a:ext cx="5097974" cy="249389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A589EFC-3E18-44C2-BF47-7D095513EDF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1" y="1373329"/>
            <a:ext cx="5097973" cy="249389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834973B-E3A2-43BD-8D14-0D226F74F526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005139" y="3838645"/>
            <a:ext cx="5097974" cy="249389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64CDCC1B-8EC8-4B55-B27A-8939EF170EC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6095873" y="3829051"/>
            <a:ext cx="5097974" cy="249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4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spc="15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пакетов</a:t>
            </a: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12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6AFC2D1-B84E-4554-B938-AE1275711ED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405856" y="1683001"/>
            <a:ext cx="7380288" cy="445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10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13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4056743-9390-419D-B60B-04A31362A3F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25787" y="1015120"/>
            <a:ext cx="5940425" cy="268986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3570E67-BAAB-4104-B352-9699B5CBBCB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125787" y="3794759"/>
            <a:ext cx="5940425" cy="26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91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14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C0FBF5A-F94C-4612-A3C2-1BDBDA7EA3B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601405" y="923190"/>
            <a:ext cx="5433060" cy="277456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AD03514-C9AA-4D55-A4C1-85B728982FA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601406" y="3933825"/>
            <a:ext cx="5433060" cy="257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98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15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CE6C0CA-608D-4230-BA45-1DE6663A0E9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47722" y="915180"/>
            <a:ext cx="5940425" cy="2792095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A6632AE-F5E4-49C2-AE94-9B7F4BB11BD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347723" y="3819915"/>
            <a:ext cx="5940425" cy="282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73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5A966E-DA39-4785-B3BF-7857AC9AC00F}"/>
              </a:ext>
            </a:extLst>
          </p:cNvPr>
          <p:cNvSpPr txBox="1"/>
          <p:nvPr/>
        </p:nvSpPr>
        <p:spPr>
          <a:xfrm>
            <a:off x="609599" y="1689062"/>
            <a:ext cx="10363201" cy="3820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ходе выполнения работы был разработан программный комплекс интеллектуального поиска в 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корпоративных документах,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который позволяет повысить эффективность работы с информационными данными, что поможет ускорить бизнес-процессы.</a:t>
            </a: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Дальнейшее развитие программного комплекса планируется в рамках магистерской диссертации.</a:t>
            </a:r>
          </a:p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По теме бакалаврской работы была подготовлена статья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Бекиш Е.П. Система интеллектуального поиска в корпоративных базах знаний // 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XIII Региональная научно-практическая конференция «НАУКА И ПРАКТИКА: ПРОЕКТНАЯ ДЕЯТЕЛЬНОСТЬ – ОТ ИДЕИ ДО ВНЕДРЕНИЯ – 2024»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 Принято к публикации.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51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9182" y="381000"/>
            <a:ext cx="38893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9182" y="1222419"/>
            <a:ext cx="10047605" cy="4342214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0215" algn="just">
              <a:lnSpc>
                <a:spcPct val="150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программный комплекс, который сокращает время доступа сотрудников к корпоративной информации за счет обработки запросов к внутренним документам предприятия, формата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txt, pdf, docx, doc, pptx, ppt,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 естественном языке и средствами ИИ.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4875" indent="-400050">
              <a:lnSpc>
                <a:spcPct val="100000"/>
              </a:lnSpc>
              <a:spcBef>
                <a:spcPts val="960"/>
              </a:spcBef>
              <a:buFont typeface="Microsoft Sans Serif"/>
              <a:buAutoNum type="arabicPeriod"/>
              <a:tabLst>
                <a:tab pos="904875" algn="l"/>
                <a:tab pos="90551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необходимых требований; </a:t>
            </a:r>
          </a:p>
          <a:p>
            <a:pPr marL="904875" indent="-400050">
              <a:lnSpc>
                <a:spcPct val="100000"/>
              </a:lnSpc>
              <a:spcBef>
                <a:spcPts val="960"/>
              </a:spcBef>
              <a:buFont typeface="Microsoft Sans Serif"/>
              <a:buAutoNum type="arabicPeriod"/>
              <a:tabLst>
                <a:tab pos="904875" algn="l"/>
                <a:tab pos="90551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функциональных возможностей и выработка спецификаций; </a:t>
            </a:r>
          </a:p>
          <a:p>
            <a:pPr marL="904875" indent="-400050">
              <a:lnSpc>
                <a:spcPct val="100000"/>
              </a:lnSpc>
              <a:spcBef>
                <a:spcPts val="960"/>
              </a:spcBef>
              <a:buFont typeface="Microsoft Sans Serif"/>
              <a:buAutoNum type="arabicPeriod"/>
              <a:tabLst>
                <a:tab pos="904875" algn="l"/>
                <a:tab pos="90551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Проектирование; </a:t>
            </a:r>
          </a:p>
          <a:p>
            <a:pPr marL="904875" indent="-400050">
              <a:lnSpc>
                <a:spcPct val="100000"/>
              </a:lnSpc>
              <a:spcBef>
                <a:spcPts val="960"/>
              </a:spcBef>
              <a:buFont typeface="Microsoft Sans Serif"/>
              <a:buAutoNum type="arabicPeriod"/>
              <a:tabLst>
                <a:tab pos="904875" algn="l"/>
                <a:tab pos="905510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системы; </a:t>
            </a:r>
          </a:p>
          <a:p>
            <a:pPr marL="904875" indent="-400050">
              <a:lnSpc>
                <a:spcPct val="100000"/>
              </a:lnSpc>
              <a:spcBef>
                <a:spcPts val="960"/>
              </a:spcBef>
              <a:buFont typeface="Microsoft Sans Serif"/>
              <a:buAutoNum type="arabicPeriod"/>
              <a:tabLst>
                <a:tab pos="904875" algn="l"/>
                <a:tab pos="905510" algn="l"/>
              </a:tabLst>
            </a:pPr>
            <a:r>
              <a:rPr lang="ru-RU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955850" y="6147124"/>
            <a:ext cx="1236345" cy="488315"/>
            <a:chOff x="10955850" y="6147124"/>
            <a:chExt cx="1236345" cy="4883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193975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1488994" y="6135939"/>
            <a:ext cx="570865" cy="522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3500" b="0" i="0" kern="1200">
                <a:solidFill>
                  <a:schemeClr val="bg1"/>
                </a:solidFill>
                <a:latin typeface="Microsoft Sans Serif"/>
                <a:ea typeface="+mn-ea"/>
                <a:cs typeface="Microsoft Sans Serif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mtClean="0"/>
              <a:pPr marL="38100">
                <a:lnSpc>
                  <a:spcPts val="3970"/>
                </a:lnSpc>
              </a:pPr>
              <a:t>2</a:t>
            </a:fld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1"/>
            <a:ext cx="5867400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</a:t>
            </a:r>
            <a:r>
              <a:rPr lang="ru-RU" sz="36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предметной</a:t>
            </a:r>
            <a:r>
              <a:rPr lang="ru-RU" sz="3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  <a:endParaRPr lang="ru-RU" sz="36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3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90496E-5500-4436-96D6-A89EA7F41D2D}"/>
              </a:ext>
            </a:extLst>
          </p:cNvPr>
          <p:cNvSpPr txBox="1"/>
          <p:nvPr/>
        </p:nvSpPr>
        <p:spPr>
          <a:xfrm>
            <a:off x="609600" y="1567160"/>
            <a:ext cx="50006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Выборка необходимых документов и данных</a:t>
            </a:r>
            <a:endParaRPr lang="en-US" sz="1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Развитие векторного представления слов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Виды языковых моделей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54F0BB-F880-452A-9AE1-1866246C3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820" y="2490490"/>
            <a:ext cx="7178359" cy="402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72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1"/>
            <a:ext cx="5867400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</a:t>
            </a:r>
            <a:r>
              <a:rPr lang="ru-RU" sz="36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предметной</a:t>
            </a:r>
            <a:r>
              <a:rPr lang="ru-RU" sz="3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  <a:endParaRPr lang="ru-RU" sz="36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4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C60907-F545-4322-BE25-AFA798214C21}"/>
              </a:ext>
            </a:extLst>
          </p:cNvPr>
          <p:cNvSpPr txBox="1"/>
          <p:nvPr/>
        </p:nvSpPr>
        <p:spPr>
          <a:xfrm>
            <a:off x="609600" y="1567160"/>
            <a:ext cx="50006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Выборка необходимых документов и данных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Развитие векторного представления слов</a:t>
            </a:r>
            <a:endParaRPr lang="en-US" sz="18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Виды языковых моделей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823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1"/>
            <a:ext cx="5867400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</a:t>
            </a:r>
            <a:r>
              <a:rPr lang="ru-RU" sz="36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предметной</a:t>
            </a:r>
            <a:r>
              <a:rPr lang="ru-RU" sz="3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области</a:t>
            </a:r>
            <a:endParaRPr lang="ru-RU" sz="36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5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4">
                <a:extLst>
                  <a:ext uri="{FF2B5EF4-FFF2-40B4-BE49-F238E27FC236}">
                    <a16:creationId xmlns:a16="http://schemas.microsoft.com/office/drawing/2014/main" id="{329AB26D-9F6D-414E-906E-7FFB9DA2EF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1382532"/>
                  </p:ext>
                </p:extLst>
              </p:nvPr>
            </p:nvGraphicFramePr>
            <p:xfrm>
              <a:off x="2028825" y="3319991"/>
              <a:ext cx="8131175" cy="140011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5175">
                      <a:extLst>
                        <a:ext uri="{9D8B030D-6E8A-4147-A177-3AD203B41FA5}">
                          <a16:colId xmlns:a16="http://schemas.microsoft.com/office/drawing/2014/main" val="71972511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953584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31511963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97250033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Модель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Вычислительная сложность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Длина контекста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L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Пропускная способность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29524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Трансформер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651453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Mamba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p/>
                                </m:sSup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ru-RU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479362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4">
                <a:extLst>
                  <a:ext uri="{FF2B5EF4-FFF2-40B4-BE49-F238E27FC236}">
                    <a16:creationId xmlns:a16="http://schemas.microsoft.com/office/drawing/2014/main" id="{329AB26D-9F6D-414E-906E-7FFB9DA2EF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1382532"/>
                  </p:ext>
                </p:extLst>
              </p:nvPr>
            </p:nvGraphicFramePr>
            <p:xfrm>
              <a:off x="2028825" y="3319991"/>
              <a:ext cx="8131175" cy="140011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35175">
                      <a:extLst>
                        <a:ext uri="{9D8B030D-6E8A-4147-A177-3AD203B41FA5}">
                          <a16:colId xmlns:a16="http://schemas.microsoft.com/office/drawing/2014/main" val="71972511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79535845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315119631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97250033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Модель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Вычислительная сложность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Длина контекста</a:t>
                          </a:r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L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Пропускная способность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295246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Трансформер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99" t="-181967" r="-200299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01" t="-181967" r="-100901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181967" r="-599" b="-1262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145314"/>
                      </a:ext>
                    </a:extLst>
                  </a:tr>
                  <a:tr h="3891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Mamba</a:t>
                          </a:r>
                          <a:endParaRPr lang="ru-RU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299" t="-268750" r="-200299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901" t="-268750" r="-100901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000" t="-268750" r="-599" b="-20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79362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154B8DD-6CE3-4360-80EC-265187EF94D5}"/>
              </a:ext>
            </a:extLst>
          </p:cNvPr>
          <p:cNvSpPr txBox="1"/>
          <p:nvPr/>
        </p:nvSpPr>
        <p:spPr>
          <a:xfrm>
            <a:off x="609600" y="1567160"/>
            <a:ext cx="500062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Выборка необходимых документов и данных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Развитие векторного представления слов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Виды языковых моделей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797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1"/>
            <a:ext cx="5867400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</a:t>
            </a:r>
            <a:r>
              <a:rPr lang="ru-RU" sz="36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аналогов</a:t>
            </a:r>
            <a:endParaRPr lang="ru-RU" sz="36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6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29ADFE-12FF-4483-8865-F2D17FE7480E}"/>
              </a:ext>
            </a:extLst>
          </p:cNvPr>
          <p:cNvSpPr txBox="1"/>
          <p:nvPr/>
        </p:nvSpPr>
        <p:spPr>
          <a:xfrm>
            <a:off x="933449" y="1659285"/>
            <a:ext cx="842962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IBM Watson</a:t>
            </a:r>
            <a:endParaRPr lang="ru-RU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Azure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Cognitive Services от Microsoft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Google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Cloud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AI 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Amazon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Lex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OpenAI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GPT </a:t>
            </a: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Hugging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Face </a:t>
            </a: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Chat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3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DeepSeek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07276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spc="15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Языковые модели</a:t>
            </a: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7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1C8E26E-2CE1-4B33-AE97-FE89623F4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49" y="2200274"/>
            <a:ext cx="2752725" cy="275272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2799552-C075-4A8E-9AE0-94394B3E6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00273"/>
            <a:ext cx="4893735" cy="275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480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Овал 27">
            <a:extLst>
              <a:ext uri="{FF2B5EF4-FFF2-40B4-BE49-F238E27FC236}">
                <a16:creationId xmlns:a16="http://schemas.microsoft.com/office/drawing/2014/main" id="{7340A6A5-36B5-4874-8CCD-C08C7948456E}"/>
              </a:ext>
            </a:extLst>
          </p:cNvPr>
          <p:cNvSpPr/>
          <p:nvPr/>
        </p:nvSpPr>
        <p:spPr>
          <a:xfrm>
            <a:off x="8194863" y="3434560"/>
            <a:ext cx="2766780" cy="2764943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8E6F4934-811A-4133-BFF9-8795604D8B5D}"/>
              </a:ext>
            </a:extLst>
          </p:cNvPr>
          <p:cNvSpPr/>
          <p:nvPr/>
        </p:nvSpPr>
        <p:spPr>
          <a:xfrm>
            <a:off x="2226196" y="3310105"/>
            <a:ext cx="2766780" cy="2764943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ru-RU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spc="15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реализации</a:t>
            </a: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8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57E9AA0-172D-4668-90CC-D8DF31313D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1068" y="3376307"/>
            <a:ext cx="1721935" cy="1007332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B7E0D96-ED2C-44CA-B45E-1C011D8256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94768">
            <a:off x="3410303" y="3519359"/>
            <a:ext cx="1173668" cy="117366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2A9A2B7-646C-464A-A626-AA34C71C01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919" y="4273485"/>
            <a:ext cx="907931" cy="90793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152CB38-789E-4A50-97BC-303D06E38976}"/>
              </a:ext>
            </a:extLst>
          </p:cNvPr>
          <p:cNvSpPr txBox="1"/>
          <p:nvPr/>
        </p:nvSpPr>
        <p:spPr>
          <a:xfrm>
            <a:off x="-430815" y="1598531"/>
            <a:ext cx="3420000" cy="653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ru-RU" sz="1800" b="1" strike="noStrike" spc="-1" dirty="0">
                <a:solidFill>
                  <a:srgbClr val="000000"/>
                </a:solidFill>
                <a:latin typeface="Times New Roman"/>
              </a:rPr>
              <a:t>1. IDE, ЯП, Менеджер зависимостей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51124D5-C611-40B5-A2B6-35DDFC1DE4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663" y="3728613"/>
            <a:ext cx="1173668" cy="117366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64734E7-62FE-412A-890B-89406EABB178}"/>
              </a:ext>
            </a:extLst>
          </p:cNvPr>
          <p:cNvSpPr txBox="1"/>
          <p:nvPr/>
        </p:nvSpPr>
        <p:spPr>
          <a:xfrm>
            <a:off x="2676133" y="4902281"/>
            <a:ext cx="1616031" cy="680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ru-RU" sz="1400" b="0" strike="noStrike" spc="-1" dirty="0">
                <a:solidFill>
                  <a:srgbClr val="666666"/>
                </a:solidFill>
                <a:latin typeface="Times New Roman"/>
              </a:rPr>
              <a:t>Visual Studio Code</a:t>
            </a:r>
            <a:br>
              <a:rPr sz="1400" dirty="0"/>
            </a:br>
            <a:r>
              <a:rPr lang="ru-RU" sz="1400" b="0" strike="noStrike" spc="-1" dirty="0">
                <a:solidFill>
                  <a:srgbClr val="666666"/>
                </a:solidFill>
                <a:latin typeface="Times New Roman"/>
              </a:rPr>
              <a:t>Python 3.1</a:t>
            </a:r>
            <a:r>
              <a:rPr lang="en-US" sz="1400" b="0" strike="noStrike" spc="-1" dirty="0">
                <a:solidFill>
                  <a:srgbClr val="666666"/>
                </a:solidFill>
                <a:latin typeface="Times New Roman"/>
              </a:rPr>
              <a:t>2</a:t>
            </a:r>
            <a:br>
              <a:rPr sz="1400" dirty="0"/>
            </a:br>
            <a:r>
              <a:rPr lang="en-US" sz="1400" b="0" strike="noStrike" spc="-1" dirty="0">
                <a:solidFill>
                  <a:srgbClr val="666666"/>
                </a:solidFill>
                <a:latin typeface="Times New Roman"/>
              </a:rPr>
              <a:t>UV</a:t>
            </a:r>
            <a:endParaRPr lang="ru-RU" sz="1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396673-C858-4FAA-9C14-E147E79C93D8}"/>
              </a:ext>
            </a:extLst>
          </p:cNvPr>
          <p:cNvSpPr txBox="1"/>
          <p:nvPr/>
        </p:nvSpPr>
        <p:spPr>
          <a:xfrm>
            <a:off x="5728563" y="2447822"/>
            <a:ext cx="1800000" cy="403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ru-RU" sz="1800" b="1" strike="noStrike" spc="-1" dirty="0">
                <a:solidFill>
                  <a:srgbClr val="000000"/>
                </a:solidFill>
                <a:latin typeface="Times New Roman"/>
              </a:rPr>
              <a:t>2. Библиотеки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5F42EB-1F8A-47E2-9457-9EB41F910C6E}"/>
              </a:ext>
            </a:extLst>
          </p:cNvPr>
          <p:cNvSpPr txBox="1"/>
          <p:nvPr/>
        </p:nvSpPr>
        <p:spPr>
          <a:xfrm>
            <a:off x="9317057" y="5181416"/>
            <a:ext cx="1079458" cy="680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400" b="0" strike="noStrike" spc="-1" dirty="0" err="1">
                <a:solidFill>
                  <a:srgbClr val="666666"/>
                </a:solidFill>
                <a:latin typeface="Times New Roman"/>
              </a:rPr>
              <a:t>Streamlit</a:t>
            </a:r>
            <a:br>
              <a:rPr sz="1400" dirty="0"/>
            </a:br>
            <a:r>
              <a:rPr lang="en-US" sz="1400" b="0" strike="noStrike" spc="-1" dirty="0" err="1">
                <a:solidFill>
                  <a:srgbClr val="666666"/>
                </a:solidFill>
                <a:latin typeface="Times New Roman"/>
              </a:rPr>
              <a:t>Ollama</a:t>
            </a:r>
            <a:br>
              <a:rPr sz="1400" dirty="0"/>
            </a:br>
            <a:r>
              <a:rPr lang="en-US" sz="1400" spc="-1" dirty="0" err="1">
                <a:solidFill>
                  <a:srgbClr val="666666"/>
                </a:solidFill>
                <a:latin typeface="Times New Roman"/>
              </a:rPr>
              <a:t>LangChain</a:t>
            </a:r>
            <a:endParaRPr lang="ru-RU" sz="1400" b="0" strike="noStrike" spc="-1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E1FFA71-0B2D-4C57-8E08-BA28455257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850" y="3919027"/>
            <a:ext cx="1633000" cy="1633000"/>
          </a:xfrm>
          <a:prstGeom prst="rect">
            <a:avLst/>
          </a:prstGeom>
        </p:spPr>
      </p:pic>
      <p:cxnSp>
        <p:nvCxnSpPr>
          <p:cNvPr id="42" name="Соединитель: изогнутый 41">
            <a:extLst>
              <a:ext uri="{FF2B5EF4-FFF2-40B4-BE49-F238E27FC236}">
                <a16:creationId xmlns:a16="http://schemas.microsoft.com/office/drawing/2014/main" id="{1CBAC8C6-8783-41CD-8D96-04C0AE4F21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95960" y="2404436"/>
            <a:ext cx="1110564" cy="949687"/>
          </a:xfrm>
          <a:prstGeom prst="curvedConnector3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" name="Соединитель: изогнутый 44">
            <a:extLst>
              <a:ext uri="{FF2B5EF4-FFF2-40B4-BE49-F238E27FC236}">
                <a16:creationId xmlns:a16="http://schemas.microsoft.com/office/drawing/2014/main" id="{CAA0A684-7A54-4932-B858-7F4B463BF089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4663438" y="2649602"/>
            <a:ext cx="1065125" cy="884174"/>
          </a:xfrm>
          <a:prstGeom prst="curved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9" name="Соединитель: изогнутый 48">
            <a:extLst>
              <a:ext uri="{FF2B5EF4-FFF2-40B4-BE49-F238E27FC236}">
                <a16:creationId xmlns:a16="http://schemas.microsoft.com/office/drawing/2014/main" id="{E42C1362-6AFD-4BF5-87F6-553B75576697}"/>
              </a:ext>
            </a:extLst>
          </p:cNvPr>
          <p:cNvCxnSpPr>
            <a:cxnSpLocks/>
            <a:stCxn id="27" idx="3"/>
            <a:endCxn id="3" idx="0"/>
          </p:cNvCxnSpPr>
          <p:nvPr/>
        </p:nvCxnSpPr>
        <p:spPr>
          <a:xfrm>
            <a:off x="7528563" y="2649602"/>
            <a:ext cx="2043473" cy="726705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89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0A4DD60-3A2E-4A3E-90CA-082C4466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81001"/>
            <a:ext cx="6600825" cy="634119"/>
          </a:xfrm>
        </p:spPr>
        <p:txBody>
          <a:bodyPr>
            <a:noAutofit/>
          </a:bodyPr>
          <a:lstStyle/>
          <a:p>
            <a: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</a:t>
            </a:r>
            <a:br>
              <a:rPr lang="ru-RU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spc="15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прецендентов</a:t>
            </a:r>
            <a:endParaRPr lang="ru-RU" sz="2400" b="1" dirty="0"/>
          </a:p>
        </p:txBody>
      </p:sp>
      <p:grpSp>
        <p:nvGrpSpPr>
          <p:cNvPr id="10" name="object 2">
            <a:extLst>
              <a:ext uri="{FF2B5EF4-FFF2-40B4-BE49-F238E27FC236}">
                <a16:creationId xmlns:a16="http://schemas.microsoft.com/office/drawing/2014/main" id="{801F69FD-FD2B-4FE3-8525-E2760ED7B1B5}"/>
              </a:ext>
            </a:extLst>
          </p:cNvPr>
          <p:cNvGrpSpPr/>
          <p:nvPr/>
        </p:nvGrpSpPr>
        <p:grpSpPr>
          <a:xfrm>
            <a:off x="10955850" y="6147124"/>
            <a:ext cx="1236343" cy="488315"/>
            <a:chOff x="10955850" y="6147124"/>
            <a:chExt cx="1236343" cy="488315"/>
          </a:xfrm>
        </p:grpSpPr>
        <p:pic>
          <p:nvPicPr>
            <p:cNvPr id="11" name="object 5">
              <a:extLst>
                <a:ext uri="{FF2B5EF4-FFF2-40B4-BE49-F238E27FC236}">
                  <a16:creationId xmlns:a16="http://schemas.microsoft.com/office/drawing/2014/main" id="{ACD1142E-2D23-4826-A26B-8656EA3F8D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55850" y="6147125"/>
              <a:ext cx="1008800" cy="487775"/>
            </a:xfrm>
            <a:prstGeom prst="rect">
              <a:avLst/>
            </a:prstGeom>
          </p:spPr>
        </p:pic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B6FEB8CD-C6F7-4ADB-A2D6-8A9C09029397}"/>
                </a:ext>
              </a:extLst>
            </p:cNvPr>
            <p:cNvSpPr/>
            <p:nvPr/>
          </p:nvSpPr>
          <p:spPr>
            <a:xfrm>
              <a:off x="11193974" y="6147124"/>
              <a:ext cx="998219" cy="488315"/>
            </a:xfrm>
            <a:custGeom>
              <a:avLst/>
              <a:gdLst/>
              <a:ahLst/>
              <a:cxnLst/>
              <a:rect l="l" t="t" r="r" b="b"/>
              <a:pathLst>
                <a:path w="998220" h="488315">
                  <a:moveTo>
                    <a:pt x="998024" y="487774"/>
                  </a:moveTo>
                  <a:lnTo>
                    <a:pt x="0" y="487774"/>
                  </a:lnTo>
                  <a:lnTo>
                    <a:pt x="201759" y="0"/>
                  </a:lnTo>
                  <a:lnTo>
                    <a:pt x="998024" y="0"/>
                  </a:lnTo>
                  <a:lnTo>
                    <a:pt x="998024" y="487774"/>
                  </a:lnTo>
                  <a:close/>
                </a:path>
              </a:pathLst>
            </a:custGeom>
            <a:solidFill>
              <a:srgbClr val="3C378D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6" name="object 8">
            <a:extLst>
              <a:ext uri="{FF2B5EF4-FFF2-40B4-BE49-F238E27FC236}">
                <a16:creationId xmlns:a16="http://schemas.microsoft.com/office/drawing/2014/main" id="{B0C0F2A2-66F1-4C9D-A3CB-666040B4F36E}"/>
              </a:ext>
            </a:extLst>
          </p:cNvPr>
          <p:cNvSpPr txBox="1">
            <a:spLocks/>
          </p:cNvSpPr>
          <p:nvPr/>
        </p:nvSpPr>
        <p:spPr>
          <a:xfrm>
            <a:off x="11488994" y="6135939"/>
            <a:ext cx="570865" cy="5201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lnSpc>
                <a:spcPts val="3970"/>
              </a:lnSpc>
            </a:pPr>
            <a:fld id="{81D60167-4931-47E6-BA6A-407CBD079E47}" type="slidenum">
              <a:rPr lang="ru-RU" sz="400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marL="38100">
                <a:lnSpc>
                  <a:spcPts val="3970"/>
                </a:lnSpc>
              </a:pPr>
              <a:t>9</a:t>
            </a:fld>
            <a:endParaRPr lang="ru-RU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349CD2-1213-4989-BCC7-D85E6AB8D06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77306" y="1381832"/>
            <a:ext cx="7037388" cy="476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3266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374</Words>
  <Application>Microsoft Office PowerPoint</Application>
  <PresentationFormat>Широкоэкранный</PresentationFormat>
  <Paragraphs>87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Microsoft Sans Serif</vt:lpstr>
      <vt:lpstr>Noto Sans</vt:lpstr>
      <vt:lpstr>Times New Roman</vt:lpstr>
      <vt:lpstr>Verdana</vt:lpstr>
      <vt:lpstr>Тема Office</vt:lpstr>
      <vt:lpstr>Презентация PowerPoint</vt:lpstr>
      <vt:lpstr>Цель и задачи</vt:lpstr>
      <vt:lpstr>Обзор предметной области</vt:lpstr>
      <vt:lpstr>Обзор предметной области</vt:lpstr>
      <vt:lpstr>Обзор предметной области</vt:lpstr>
      <vt:lpstr>Обзор аналогов</vt:lpstr>
      <vt:lpstr>Функциональные требования Языковые модели</vt:lpstr>
      <vt:lpstr>Функциональные требования Инструменты реализации</vt:lpstr>
      <vt:lpstr>Проектирование Диаграмма прецендентов</vt:lpstr>
      <vt:lpstr>Проектирование Диаграмма последовательности</vt:lpstr>
      <vt:lpstr>Проектирование Макеты интерфейса</vt:lpstr>
      <vt:lpstr>Реализация Диаграмма пакетов</vt:lpstr>
      <vt:lpstr>Тестирование </vt:lpstr>
      <vt:lpstr>Тестирование </vt:lpstr>
      <vt:lpstr>Тестирование </vt:lpstr>
      <vt:lpstr>Заключение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e.beckish@gmail.com</dc:creator>
  <cp:lastModifiedBy>e.beckish@gmail.com</cp:lastModifiedBy>
  <cp:revision>64</cp:revision>
  <dcterms:created xsi:type="dcterms:W3CDTF">2025-06-10T06:46:07Z</dcterms:created>
  <dcterms:modified xsi:type="dcterms:W3CDTF">2025-06-23T03:06:10Z</dcterms:modified>
</cp:coreProperties>
</file>