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64" r:id="rId8"/>
    <p:sldId id="258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6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7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99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1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04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AF84-5755-4D1B-97E3-519AA8F2700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242B-C2CE-4A7A-BC0B-CF1E864888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br.com/ru/companies/raft/articles/81878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и принципы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10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70408" y="1324224"/>
                <a:ext cx="10641621" cy="3146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где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частотность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−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+ 0.5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+ 0.5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где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</m:e>
                    </m:func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элементов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документов, содержащих элемент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запроса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документов, 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содержащих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элемент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запроса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8" y="1324224"/>
                <a:ext cx="10641621" cy="3146439"/>
              </a:xfrm>
              <a:prstGeom prst="rect">
                <a:avLst/>
              </a:prstGeom>
              <a:blipFill>
                <a:blip r:embed="rId4"/>
                <a:stretch>
                  <a:fillRect b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11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6225" y="1799906"/>
            <a:ext cx="1064162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 алгоритм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и было выше сказано на принципе вероятностного ранжирования –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извлечённые документы упорядочены по уменьшению вероятности релевантности данным, то эффективность системы оптимальна для этих данных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вычислить «истинную» вероятность релевантности документа запросу почти невозможно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Поэтому, дошли до того, что можно упростить уравнение за счет того, что важен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документов, точнее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документа, а не точная вероятность. Можно убрать те члены уравнения, которые были необходимы для вычислений вероятности там, где их важность ничего не изменит с учетом существующего порядка.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46225" y="1799906"/>
                <a:ext cx="10641621" cy="4177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ctr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вычисляет вес на основании частотности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b="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∈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&gt; 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=1)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 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=0)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 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где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вес рассматриваемого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/>
                  <a:t> 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вероятность того, что элемент запроса встретится в документе с заданной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документ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релевантен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Получаем, что уравнение сводится к тому, что можно увидеть частотность элементов запроса в документе, если документ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релевантен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или не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релевантен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вероятности того, что элемент совсем не встретится, если документ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релевантен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или не 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релевантен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5" y="1799906"/>
                <a:ext cx="10641621" cy="4177810"/>
              </a:xfrm>
              <a:prstGeom prst="rect">
                <a:avLst/>
              </a:prstGeom>
              <a:blipFill>
                <a:blip r:embed="rId4"/>
                <a:stretch>
                  <a:fillRect l="-458" r="-515" b="-1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8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13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6223" y="1562511"/>
            <a:ext cx="106416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90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документов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етыре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черненьких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чумазеньких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чертёнка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Шла Саша по шоссе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Документ_3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черными чернилами четыре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чертежа шоссе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шоссе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000" algn="just">
              <a:lnSpc>
                <a:spcPct val="150000"/>
              </a:lnSpc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ʺ,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черненьких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чумазеньких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чертёнка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ʺ]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саша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шоссе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ʺ]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чертили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чернилами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шоссе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000" algn="just"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000" algn="just">
              <a:lnSpc>
                <a:spcPct val="150000"/>
              </a:lnSpc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14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98623" y="1495106"/>
                <a:ext cx="5224108" cy="518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90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слов в документе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1260000" algn="just">
                  <a:lnSpc>
                    <a:spcPct val="15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548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48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548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Документ_3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90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частотность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96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3;</a:t>
                </a:r>
              </a:p>
              <a:p>
                <a:pPr marL="1296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»;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96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2.</a:t>
                </a:r>
              </a:p>
              <a:p>
                <a:pPr marL="12960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3 −2+0.5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2+0.5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=0.6</m:t>
                      </m:r>
                    </m:oMath>
                  </m:oMathPara>
                </a14:m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3" y="1495106"/>
                <a:ext cx="5224108" cy="5180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259927" y="1495106"/>
                <a:ext cx="3394021" cy="5596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60000" algn="just">
                  <a:lnSpc>
                    <a:spcPct val="150000"/>
                  </a:lnSpc>
                </a:pP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260000" algn="just">
                  <a:lnSpc>
                    <a:spcPct val="150000"/>
                  </a:lnSpc>
                </a:pP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шоссе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60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Документ_2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60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Документ_3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60000" algn="just">
                  <a:lnSpc>
                    <a:spcPct val="150000"/>
                  </a:lnSpc>
                </a:pP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шоссе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2;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3 −2+0.5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2+0.5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=0.6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0000" indent="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27" y="1495106"/>
                <a:ext cx="3394021" cy="5596340"/>
              </a:xfrm>
              <a:prstGeom prst="rect">
                <a:avLst/>
              </a:prstGeom>
              <a:blipFill>
                <a:blip r:embed="rId5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/>
          <p:cNvSpPr/>
          <p:nvPr/>
        </p:nvSpPr>
        <p:spPr>
          <a:xfrm>
            <a:off x="8097082" y="5799220"/>
            <a:ext cx="234279" cy="3913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37923" y="5706986"/>
            <a:ext cx="536331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15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3177" y="1562511"/>
                <a:ext cx="7108218" cy="4808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900000" algn="just">
                  <a:lnSpc>
                    <a:spcPct val="150000"/>
                  </a:lnSpc>
                </a:pP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Частота 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слова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14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1.2</a:t>
                </a:r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14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0.5;</a:t>
                </a:r>
              </a:p>
              <a:p>
                <a:pPr indent="14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𝑎𝑣𝑔𝑑𝑙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 + 4 + 6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=4.6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3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3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 (1.2 + 1)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+ 1.2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1−0.5+0.5∙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4.6</m:t>
                            </m:r>
                          </m:den>
                        </m:f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" y="1562511"/>
                <a:ext cx="7108218" cy="4808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537072" y="4205777"/>
                <a:ext cx="201784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шоссе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indent="360000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72" y="4205777"/>
                <a:ext cx="2017844" cy="2031325"/>
              </a:xfrm>
              <a:prstGeom prst="rect">
                <a:avLst/>
              </a:prstGeom>
              <a:blipFill>
                <a:blip r:embed="rId5"/>
                <a:stretch>
                  <a:fillRect l="-2417" b="-1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3558494" y="3894992"/>
            <a:ext cx="234279" cy="39134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/>
          <p:cNvSpPr/>
          <p:nvPr/>
        </p:nvSpPr>
        <p:spPr>
          <a:xfrm>
            <a:off x="8968154" y="3894992"/>
            <a:ext cx="536331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r>
              <a:rPr lang="ru-RU" sz="3600" dirty="0" smtClean="0">
                <a:solidFill>
                  <a:schemeClr val="bg1"/>
                </a:solidFill>
              </a:rPr>
              <a:t>6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3177" y="1562511"/>
                <a:ext cx="7108218" cy="2723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Документ_2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3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indent="2340000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340000"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7" y="1562511"/>
                <a:ext cx="7108218" cy="2723823"/>
              </a:xfrm>
              <a:prstGeom prst="rect">
                <a:avLst/>
              </a:prstGeom>
              <a:blipFill>
                <a:blip r:embed="rId4"/>
                <a:stretch>
                  <a:fillRect b="-2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026259" y="2385769"/>
                <a:ext cx="5285643" cy="2106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шоссе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 (1.2 + 1)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+ 1.2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1−0.5+0.5∙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4.6</m:t>
                            </m:r>
                          </m:den>
                        </m:f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1.07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259" y="2385769"/>
                <a:ext cx="5285643" cy="2106282"/>
              </a:xfrm>
              <a:prstGeom prst="rect">
                <a:avLst/>
              </a:prstGeom>
              <a:blipFill>
                <a:blip r:embed="rId5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9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/>
          <p:cNvSpPr/>
          <p:nvPr/>
        </p:nvSpPr>
        <p:spPr>
          <a:xfrm>
            <a:off x="10584872" y="3903783"/>
            <a:ext cx="64184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5926017" y="3877407"/>
            <a:ext cx="64184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r>
              <a:rPr lang="ru-RU" sz="3600" dirty="0" smtClean="0">
                <a:solidFill>
                  <a:schemeClr val="bg1"/>
                </a:solidFill>
              </a:rPr>
              <a:t>7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1536497"/>
                <a:ext cx="7108218" cy="2937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Документ_3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четыре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3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234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 (1.2 + 1)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+ 1.2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1−0.5+0.5∙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4.6</m:t>
                            </m:r>
                          </m:den>
                        </m:f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0.86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6497"/>
                <a:ext cx="7108218" cy="2937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638193" y="2389087"/>
                <a:ext cx="4696572" cy="2107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шоссе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</a:t>
                </a: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6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 (1.2 + 1)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+ 1.2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1−0.5+0.5∙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4.6</m:t>
                            </m:r>
                          </m:den>
                        </m:f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0.86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93" y="2389087"/>
                <a:ext cx="4696572" cy="2107885"/>
              </a:xfrm>
              <a:prstGeom prst="rect">
                <a:avLst/>
              </a:prstGeom>
              <a:blipFill>
                <a:blip r:embed="rId5"/>
                <a:stretch>
                  <a:fillRect l="-1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3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r>
              <a:rPr lang="ru-RU" sz="3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792" y="1536497"/>
                <a:ext cx="11244296" cy="4662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90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Подсчет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 </a:t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четыре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четыре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b="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шоссе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шоссе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1.07 + 0.6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= </a:t>
                </a:r>
                <a:r>
                  <a:rPr lang="ru-RU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0.642</a:t>
                </a:r>
                <a:endParaRPr lang="en-US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четыре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четыре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шоссе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шоссе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1.07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0.642</a:t>
                </a:r>
                <a:endParaRPr lang="en-US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440000" indent="-1800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Документ_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3:</a:t>
                </a:r>
                <a:endParaRPr lang="ru-RU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180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четыре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четыре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«</m:t>
                        </m:r>
                        <m:r>
                          <m:rPr>
                            <m:nor/>
                          </m:rPr>
                          <a:rPr lang="ru-RU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шоссе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«</m:t>
                    </m:r>
                    <m:r>
                      <m:rPr>
                        <m:nor/>
                      </m:rPr>
                      <a: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шоссе</m:t>
                    </m:r>
                    <m:r>
                      <m:rPr>
                        <m:nor/>
                      </m:rP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»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</a:p>
              <a:p>
                <a:pPr indent="1800000" algn="just">
                  <a:lnSpc>
                    <a:spcPct val="150000"/>
                  </a:lnSpc>
                </a:pP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0.868 +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0.6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0.868 = </a:t>
                </a:r>
                <a:r>
                  <a:rPr lang="ru-RU" b="1" i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1.0416</a:t>
                </a:r>
                <a:endParaRPr lang="en-US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" y="1536497"/>
                <a:ext cx="11244296" cy="4662815"/>
              </a:xfrm>
              <a:prstGeom prst="rect">
                <a:avLst/>
              </a:prstGeom>
              <a:blipFill>
                <a:blip r:embed="rId4"/>
                <a:stretch>
                  <a:fillRect b="-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2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2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792" y="1536497"/>
            <a:ext cx="112442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0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Ранжирование документов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4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1.0416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0.642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ru-RU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0.642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90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черненьких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чумазеньких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чертёнка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Шла Саша по шоссе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44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Документ_3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Чертили черными чернилами четыре чертежа шоссе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релевантный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3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8185" y="301885"/>
            <a:ext cx="295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0438" y="1254780"/>
            <a:ext cx="1041740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Frequency-Inverse Document Frequency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Frequency;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IDF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Document Frequency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BM25 – Best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2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5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91620" y="1009771"/>
            <a:ext cx="2150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знаний</a:t>
            </a:r>
            <a:endParaRPr lang="ru-RU" sz="2800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4764" y="6039231"/>
            <a:ext cx="651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2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5622" y="301885"/>
            <a:ext cx="2564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 flipH="1">
            <a:off x="3516923" y="1009771"/>
            <a:ext cx="2410735" cy="713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5927658" y="1009771"/>
            <a:ext cx="2410735" cy="59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8607" y="1717657"/>
            <a:ext cx="293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источник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83704" y="2112584"/>
            <a:ext cx="465242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ru.wikipedia.org/wiki/Okapi_BM25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https://habr.com/ru/articles/162937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https://habr.com/ru/articles/860830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https://habr.com/ru/articles/823568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https://habr.com/ru/companies/otus/articles/755772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https://habr.com/ru/articles/836706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https://habr.com/ru/articles/65944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indent="-1800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https://ru.wikipedia.org/wiki/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Мешок_слов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135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94592" y="1254780"/>
            <a:ext cx="105932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часто поиск «по смыслу»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эмбеддинги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 дает нужного результата. Особенно если речь идет о каких‑то специфических терминах или определениях.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важность каждого слова в документе относительно количества его употреблений в данном документе и во всей коллекции текстов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 ранжирования, используемая поисковыми системами для упорядочивания документов по их релевантности данному поисковому запросу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3813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3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5899765" y="4341640"/>
            <a:ext cx="548791" cy="1912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84599" y="4344905"/>
            <a:ext cx="927650" cy="1912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13272" y="4893284"/>
            <a:ext cx="1268778" cy="1912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8186003" y="4357266"/>
            <a:ext cx="451088" cy="1912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84599" y="5156907"/>
            <a:ext cx="609601" cy="19129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36372" y="4620524"/>
            <a:ext cx="1239837" cy="1912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971693" y="4610160"/>
            <a:ext cx="810357" cy="1912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644543" y="4889511"/>
            <a:ext cx="810357" cy="19129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029451" y="4620524"/>
            <a:ext cx="889000" cy="191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743567" y="4894794"/>
            <a:ext cx="1111133" cy="191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784599" y="4894794"/>
            <a:ext cx="908051" cy="191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561621" y="4627180"/>
            <a:ext cx="1134330" cy="191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277213" y="4350100"/>
            <a:ext cx="857137" cy="19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899765" y="4888444"/>
            <a:ext cx="710586" cy="19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72017" y="4627180"/>
            <a:ext cx="749183" cy="19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11192" y="4337706"/>
            <a:ext cx="703385" cy="19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743567" y="4337706"/>
            <a:ext cx="1111133" cy="19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424114" y="869098"/>
            <a:ext cx="13195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3813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225" y="1747149"/>
            <a:ext cx="10641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важность каждого слова в документе относительно количества его употреблений в данном документе и во всей коллекции текстов. Этот метод позволяет выделить ключевые слова и понять, какие слова имеют больший вес для определенного документа в контексте всей коллекции.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12547" y="4238853"/>
            <a:ext cx="5211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четверг четверного числа четыре четверти часа четыре черненьких </a:t>
            </a:r>
            <a:r>
              <a:rPr lang="ru-RU" dirty="0" err="1" smtClean="0"/>
              <a:t>чумазеньких</a:t>
            </a:r>
            <a:r>
              <a:rPr lang="ru-RU" dirty="0" smtClean="0"/>
              <a:t> чертёнка чертили черными чернилами четыре чертежа чрезвычайно чисто.</a:t>
            </a: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4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223" y="1887826"/>
            <a:ext cx="1064162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термина, которая говорит о том как часто определенное слово появляется в данном текст/документе. Показывает на сколько важно слово для данного контекста.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частота документа, которая показывает на сколько уникально во всех передаваемых документах. Если слово попадается более часто в большинстве документах, то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IDF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низкое, в противном случае наоборот.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5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5508" y="1887837"/>
                <a:ext cx="11182339" cy="3892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0000" algn="ctr">
                  <a:lnSpc>
                    <a:spcPct val="150000"/>
                  </a:lnSpc>
                </a:pPr>
                <a:r>
                  <a:rPr lang="ru-RU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Частота слова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endParaRPr lang="ru-RU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текущий документ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число вхождений слова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документ</a:t>
                </a:r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число слов в данном документе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0000" algn="ctr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частота документа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|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∈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количество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документов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коллекции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документов, где слово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встретилось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8" y="1887837"/>
                <a:ext cx="11182339" cy="3892476"/>
              </a:xfrm>
              <a:prstGeom prst="rect">
                <a:avLst/>
              </a:prstGeom>
              <a:blipFill>
                <a:blip r:embed="rId3"/>
                <a:stretch>
                  <a:fillRect b="-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6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46223" y="1562511"/>
                <a:ext cx="10641621" cy="4038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Слово для поиска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чертёнка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»;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документов в коллекции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1000000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слов в документе –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раз встречается в данном документе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23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документов в котором встречается слово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1000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just">
                  <a:lnSpc>
                    <a:spcPct val="150000"/>
                  </a:lnSpc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just">
                  <a:lnSpc>
                    <a:spcPct val="150000"/>
                  </a:lnSpc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=0,23;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1000000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=3;</m:t>
                        </m:r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=0,23 ×3=0,69</m:t>
                    </m:r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3" y="1562511"/>
                <a:ext cx="10641621" cy="4038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51208" y="6035741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7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95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3813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225" y="1799906"/>
            <a:ext cx="10641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ель алгоритма – полнотекстового поиска заключается в нахождении </a:t>
            </a:r>
            <a:r>
              <a:rPr lang="ru-RU" b="0" i="1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релевантных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запросу документов из множества вариантов.</a:t>
            </a:r>
            <a:endParaRPr lang="en-US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модификацией </a:t>
            </a:r>
            <a:r>
              <a:rPr lang="en-US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TF-IDF,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учитывает длину документа и ограничивает влияние высокочастотных терминов.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01565" y="869099"/>
            <a:ext cx="4379308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 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0733" y="6045266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8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Овал 34"/>
          <p:cNvSpPr/>
          <p:nvPr/>
        </p:nvSpPr>
        <p:spPr>
          <a:xfrm>
            <a:off x="5638800" y="3583276"/>
            <a:ext cx="665986" cy="26206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9628" y="301885"/>
            <a:ext cx="357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поиска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01565" y="869099"/>
            <a:ext cx="4379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и формула </a:t>
            </a:r>
            <a:r>
              <a:rPr lang="en-US" sz="28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BM25</a:t>
            </a:r>
            <a:endParaRPr lang="ru-RU" sz="2800" b="0" i="0" dirty="0" smtClean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6" y="6005922"/>
            <a:ext cx="832925" cy="7228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60733" y="6045266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9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30051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46226" y="1327846"/>
                <a:ext cx="10641621" cy="5400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где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запрос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ru-RU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Частота </a:t>
                </a:r>
                <a:r>
                  <a:rPr lang="ru-RU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слова –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∙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(1 −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∙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𝑎𝑣𝑔𝑑𝑙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где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запрос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документ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запроса в документе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свободные коэффициенты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∈[1.2;2.0]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документа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indent="4500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𝑎𝑣𝑔𝑑𝑙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средняя длина документа в нашей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коллекции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26" y="1327846"/>
                <a:ext cx="10641621" cy="5400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/>
          <p:cNvSpPr/>
          <p:nvPr/>
        </p:nvSpPr>
        <p:spPr>
          <a:xfrm rot="5400000">
            <a:off x="6240952" y="2892525"/>
            <a:ext cx="168761" cy="1232021"/>
          </a:xfrm>
          <a:prstGeom prst="leftBrace">
            <a:avLst>
              <a:gd name="adj1" fmla="val 8333"/>
              <a:gd name="adj2" fmla="val 521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7795671" y="3509284"/>
            <a:ext cx="168761" cy="1397598"/>
          </a:xfrm>
          <a:prstGeom prst="leftBrace">
            <a:avLst>
              <a:gd name="adj1" fmla="val 8333"/>
              <a:gd name="adj2" fmla="val 521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358427" y="2998547"/>
            <a:ext cx="273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Частотность элемента в документе</a:t>
            </a: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0453" y="4533615"/>
            <a:ext cx="233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длины документа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6303169" y="3229381"/>
            <a:ext cx="1055258" cy="16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912894" y="4334207"/>
            <a:ext cx="407559" cy="335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endCxn id="41" idx="3"/>
          </p:cNvCxnSpPr>
          <p:nvPr/>
        </p:nvCxnSpPr>
        <p:spPr>
          <a:xfrm flipH="1" flipV="1">
            <a:off x="4627569" y="3186423"/>
            <a:ext cx="1011232" cy="510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00595" y="3047923"/>
            <a:ext cx="1826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слов в документе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5987</TotalTime>
  <Words>2167</Words>
  <Application>Microsoft Office PowerPoint</Application>
  <PresentationFormat>Широкоэкранный</PresentationFormat>
  <Paragraphs>213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Тема Office</vt:lpstr>
      <vt:lpstr>Идеи и принципы улучшения RAG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ООО "РН-КрасноярскНИПИнефть"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Идеи и принципы улучшения RAG</dc:title>
  <dc:creator>Бекиш Егор Павлович</dc:creator>
  <cp:lastModifiedBy>Бекиш Егор Павлович</cp:lastModifiedBy>
  <cp:revision>99</cp:revision>
  <dcterms:created xsi:type="dcterms:W3CDTF">2025-02-14T05:33:41Z</dcterms:created>
  <dcterms:modified xsi:type="dcterms:W3CDTF">2025-02-24T09:49:34Z</dcterms:modified>
</cp:coreProperties>
</file>