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7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91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92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92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31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08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39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34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9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87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82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30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.com/ru/companies/vk/articles/490060/" TargetMode="External"/><Relationship Id="rId13" Type="http://schemas.openxmlformats.org/officeDocument/2006/relationships/hyperlink" Target="https://github.com/run-llama/llama_cloud_services" TargetMode="External"/><Relationship Id="rId3" Type="http://schemas.openxmlformats.org/officeDocument/2006/relationships/hyperlink" Target="https://habr.com/ru/companies/raft/articles/791034/" TargetMode="External"/><Relationship Id="rId7" Type="http://schemas.openxmlformats.org/officeDocument/2006/relationships/hyperlink" Target="https://habr.com/ru/articles/871226/" TargetMode="External"/><Relationship Id="rId12" Type="http://schemas.openxmlformats.org/officeDocument/2006/relationships/hyperlink" Target="https://github.com/pavanbelagatti/Semantic-Chunking-RAG/tree/ma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abr.com/ru/companies/raft/articles/863888/" TargetMode="External"/><Relationship Id="rId11" Type="http://schemas.openxmlformats.org/officeDocument/2006/relationships/hyperlink" Target="https://github.com/NirDiamant/RAG_Techniques/tree/main" TargetMode="External"/><Relationship Id="rId5" Type="http://schemas.openxmlformats.org/officeDocument/2006/relationships/hyperlink" Target="https://habr.com/ru/companies/airi/articles/855128/" TargetMode="External"/><Relationship Id="rId15" Type="http://schemas.openxmlformats.org/officeDocument/2006/relationships/image" Target="../media/image2.png"/><Relationship Id="rId10" Type="http://schemas.openxmlformats.org/officeDocument/2006/relationships/hyperlink" Target="https://langchain-ai.github.io/langgraph/#langgraph-platform" TargetMode="External"/><Relationship Id="rId4" Type="http://schemas.openxmlformats.org/officeDocument/2006/relationships/hyperlink" Target="https://habr.com/ru/companies/raft/articles/818781/" TargetMode="External"/><Relationship Id="rId9" Type="http://schemas.openxmlformats.org/officeDocument/2006/relationships/hyperlink" Target="https://habr.com/ru/articles/779526/" TargetMode="External"/><Relationship Id="rId14" Type="http://schemas.openxmlformats.org/officeDocument/2006/relationships/hyperlink" Target="https://github.com/smirik/llm-mmr-apj202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 области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58" y="6041640"/>
            <a:ext cx="832925" cy="722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55970" y="6071459"/>
            <a:ext cx="34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69849" y="301885"/>
            <a:ext cx="7842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Идеи и принципы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улучшения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4592" y="1254780"/>
            <a:ext cx="1059325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Очень часто поиск «по смыслу» через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 дает нужного результата. Особенно если речь идет о каких‑то специфических терминах или определениях.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поиска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60000" indent="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вычисляет важность каждого слова в документе относительно количества его употреблений в данном документе и во всей коллекции текстов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60000" indent="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BM25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 ранжирования, используемая поисковыми системами для упорядочивания документов по их релевантности данному поисковому запросу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58" y="6041640"/>
            <a:ext cx="832925" cy="722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37145" y="6079887"/>
            <a:ext cx="65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10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69849" y="301885"/>
            <a:ext cx="7842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Идеи </a:t>
            </a:r>
            <a:r>
              <a:rPr lang="ru-RU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принципы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улучшения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4591" y="1252260"/>
            <a:ext cx="10593255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Семантическое </a:t>
            </a:r>
            <a:r>
              <a:rPr 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чанкирование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обычное разделение используемое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 для разделения документа на 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чанки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 контексту 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тематик.</a:t>
            </a:r>
            <a:endParaRPr lang="ru-RU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8" y="2869929"/>
            <a:ext cx="5144218" cy="22291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91" y="2306773"/>
            <a:ext cx="5112129" cy="33554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58" y="6041640"/>
            <a:ext cx="832925" cy="7228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45532" y="6066706"/>
            <a:ext cx="65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11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69849" y="301885"/>
            <a:ext cx="7842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Идеи </a:t>
            </a:r>
            <a:r>
              <a:rPr lang="ru-RU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принципы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улучшения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4591" y="1252260"/>
            <a:ext cx="10593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Контекстуализация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запроса. Добавляем к запросу дополнительный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бекграунд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предыдущие запросы клиента, информация о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домене.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58" y="6041640"/>
            <a:ext cx="832925" cy="7228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45532" y="6066706"/>
            <a:ext cx="65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12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5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69849" y="301885"/>
            <a:ext cx="7842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Идеи </a:t>
            </a:r>
            <a:r>
              <a:rPr lang="ru-RU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принципы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улучшения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4591" y="1252260"/>
            <a:ext cx="10593255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сложных запросов. Если есть возможность, лучше разбить запрос на подзадачи запроса (через LLM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Рисунок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58" y="6041640"/>
            <a:ext cx="832925" cy="722826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1345532" y="6066706"/>
            <a:ext cx="65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13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26954" y="300625"/>
            <a:ext cx="2528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4591" y="1252260"/>
            <a:ext cx="10593255" cy="545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подумайте о папке с фотографиями на вашем компьютере. Если вы случайным образом переименуете все подпапки, насколько легко будет что-то найти, даже если сами данные (фотографии) не изменились?</a:t>
            </a:r>
          </a:p>
          <a:p>
            <a:pPr indent="450000"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 информация мало что значит, поэтому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человека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голове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нечто вроде графов знаний. Мы понимаем значение данных благодаря соглашениям о том, как эти данные хранятся (структуре или метаданным), чтобы эффективно ими пользоваться.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LLM эта проблема решается с помощью графов знаний с метаданными (также известных как карты знаний). Это означает, что LLM имеет не только сырые данные, но и информацию о структуре хранения и связях между различными сущностями данных.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подход известен как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Retrieval-Augmented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 отлично подходят для представления и хранения разнородной и взаимосвязанной информации в структурированной форме, легко фиксируя сложные связи и атрибуты между различными типами данных, с чем векторные базы данных испытывают трудности.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58" y="6041640"/>
            <a:ext cx="832925" cy="722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45532" y="6066706"/>
            <a:ext cx="65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14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99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26954" y="300625"/>
            <a:ext cx="2528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4592" y="1254780"/>
            <a:ext cx="1059325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знаний – создается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направленные реляционные графы, в которых сущности представлены в качестве вершин, а отношения между сущностями представлены как ребра в графе. Для описания графов знаний используется набор триплетов, представленных как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(субъект, отношение, объект)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или 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r, o)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Такие графы обеспечивают структурированное представление фактов как об объектах реального мира, так и об абстрактных понятиях.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523" y="3424605"/>
            <a:ext cx="4834968" cy="27085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58" y="6041640"/>
            <a:ext cx="832925" cy="722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45532" y="6066706"/>
            <a:ext cx="65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15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7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679452" y="296686"/>
            <a:ext cx="669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онцепция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RAG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Овальная выноска 21"/>
          <p:cNvSpPr/>
          <p:nvPr/>
        </p:nvSpPr>
        <p:spPr>
          <a:xfrm>
            <a:off x="454473" y="2040003"/>
            <a:ext cx="1257300" cy="931985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B9B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6574" y="2321329"/>
            <a:ext cx="103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3521929" y="2092757"/>
            <a:ext cx="2110153" cy="8264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57149" y="2180667"/>
            <a:ext cx="1239715" cy="65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944166" y="1293444"/>
            <a:ext cx="4334607" cy="2488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6952959" y="1601164"/>
            <a:ext cx="4324455" cy="7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00429" y="1254780"/>
            <a:ext cx="1849698" cy="36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Retreiver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Цилиндр 35"/>
          <p:cNvSpPr/>
          <p:nvPr/>
        </p:nvSpPr>
        <p:spPr>
          <a:xfrm>
            <a:off x="7366196" y="1970046"/>
            <a:ext cx="1198513" cy="124442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98041" y="2468925"/>
            <a:ext cx="1184816" cy="36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DB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Прямая со стрелкой 37"/>
          <p:cNvCxnSpPr>
            <a:stCxn id="22" idx="6"/>
            <a:endCxn id="26" idx="1"/>
          </p:cNvCxnSpPr>
          <p:nvPr/>
        </p:nvCxnSpPr>
        <p:spPr>
          <a:xfrm>
            <a:off x="1711773" y="2505996"/>
            <a:ext cx="18101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6" idx="3"/>
            <a:endCxn id="33" idx="1"/>
          </p:cNvCxnSpPr>
          <p:nvPr/>
        </p:nvCxnSpPr>
        <p:spPr>
          <a:xfrm>
            <a:off x="5632082" y="2505996"/>
            <a:ext cx="1312084" cy="318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3" idx="2"/>
            <a:endCxn id="64" idx="0"/>
          </p:cNvCxnSpPr>
          <p:nvPr/>
        </p:nvCxnSpPr>
        <p:spPr>
          <a:xfrm flipH="1">
            <a:off x="8933955" y="3782330"/>
            <a:ext cx="177515" cy="549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22" idx="6"/>
            <a:endCxn id="64" idx="1"/>
          </p:cNvCxnSpPr>
          <p:nvPr/>
        </p:nvCxnSpPr>
        <p:spPr>
          <a:xfrm>
            <a:off x="1711773" y="2505996"/>
            <a:ext cx="5995655" cy="2964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Скругленный прямоугольник 43"/>
          <p:cNvSpPr/>
          <p:nvPr/>
        </p:nvSpPr>
        <p:spPr>
          <a:xfrm>
            <a:off x="3264586" y="4969508"/>
            <a:ext cx="1784838" cy="10023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87702" y="5286003"/>
            <a:ext cx="113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Прямая со стрелкой 45"/>
          <p:cNvCxnSpPr>
            <a:stCxn id="64" idx="1"/>
            <a:endCxn id="44" idx="3"/>
          </p:cNvCxnSpPr>
          <p:nvPr/>
        </p:nvCxnSpPr>
        <p:spPr>
          <a:xfrm flipH="1" flipV="1">
            <a:off x="5049424" y="5470670"/>
            <a:ext cx="265800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Блок-схема: узел 46"/>
          <p:cNvSpPr/>
          <p:nvPr/>
        </p:nvSpPr>
        <p:spPr>
          <a:xfrm>
            <a:off x="9729239" y="1995204"/>
            <a:ext cx="234463" cy="2080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Блок-схема: узел 47"/>
          <p:cNvSpPr/>
          <p:nvPr/>
        </p:nvSpPr>
        <p:spPr>
          <a:xfrm>
            <a:off x="10444551" y="1964731"/>
            <a:ext cx="234463" cy="2080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Блок-схема: узел 48"/>
          <p:cNvSpPr/>
          <p:nvPr/>
        </p:nvSpPr>
        <p:spPr>
          <a:xfrm>
            <a:off x="10762957" y="2376570"/>
            <a:ext cx="234463" cy="2080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Блок-схема: узел 49"/>
          <p:cNvSpPr/>
          <p:nvPr/>
        </p:nvSpPr>
        <p:spPr>
          <a:xfrm>
            <a:off x="9553391" y="2584654"/>
            <a:ext cx="234463" cy="2080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Блок-схема: узел 50"/>
          <p:cNvSpPr/>
          <p:nvPr/>
        </p:nvSpPr>
        <p:spPr>
          <a:xfrm>
            <a:off x="10444122" y="2944042"/>
            <a:ext cx="234463" cy="2080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Блок-схема: узел 51"/>
          <p:cNvSpPr/>
          <p:nvPr/>
        </p:nvSpPr>
        <p:spPr>
          <a:xfrm>
            <a:off x="10160482" y="2482078"/>
            <a:ext cx="234463" cy="2080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единительная линия 52"/>
          <p:cNvCxnSpPr>
            <a:stCxn id="47" idx="6"/>
            <a:endCxn id="48" idx="2"/>
          </p:cNvCxnSpPr>
          <p:nvPr/>
        </p:nvCxnSpPr>
        <p:spPr>
          <a:xfrm flipV="1">
            <a:off x="9963702" y="2068773"/>
            <a:ext cx="480849" cy="30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52" idx="7"/>
            <a:endCxn id="49" idx="2"/>
          </p:cNvCxnSpPr>
          <p:nvPr/>
        </p:nvCxnSpPr>
        <p:spPr>
          <a:xfrm flipV="1">
            <a:off x="10360609" y="2480612"/>
            <a:ext cx="402348" cy="31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50" idx="6"/>
            <a:endCxn id="51" idx="2"/>
          </p:cNvCxnSpPr>
          <p:nvPr/>
        </p:nvCxnSpPr>
        <p:spPr>
          <a:xfrm>
            <a:off x="9787854" y="2688696"/>
            <a:ext cx="656268" cy="359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51" idx="0"/>
            <a:endCxn id="52" idx="5"/>
          </p:cNvCxnSpPr>
          <p:nvPr/>
        </p:nvCxnSpPr>
        <p:spPr>
          <a:xfrm flipH="1" flipV="1">
            <a:off x="10360609" y="2659689"/>
            <a:ext cx="200745" cy="284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7" idx="5"/>
            <a:endCxn id="52" idx="2"/>
          </p:cNvCxnSpPr>
          <p:nvPr/>
        </p:nvCxnSpPr>
        <p:spPr>
          <a:xfrm>
            <a:off x="9929366" y="2172815"/>
            <a:ext cx="231116" cy="413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50" idx="0"/>
            <a:endCxn id="47" idx="3"/>
          </p:cNvCxnSpPr>
          <p:nvPr/>
        </p:nvCxnSpPr>
        <p:spPr>
          <a:xfrm flipV="1">
            <a:off x="9670623" y="2172815"/>
            <a:ext cx="92952" cy="41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51" idx="7"/>
            <a:endCxn id="49" idx="3"/>
          </p:cNvCxnSpPr>
          <p:nvPr/>
        </p:nvCxnSpPr>
        <p:spPr>
          <a:xfrm flipV="1">
            <a:off x="10644249" y="2554181"/>
            <a:ext cx="153044" cy="420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50" idx="6"/>
            <a:endCxn id="52" idx="2"/>
          </p:cNvCxnSpPr>
          <p:nvPr/>
        </p:nvCxnSpPr>
        <p:spPr>
          <a:xfrm flipV="1">
            <a:off x="9787854" y="2586120"/>
            <a:ext cx="372628" cy="102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52" idx="7"/>
            <a:endCxn id="48" idx="5"/>
          </p:cNvCxnSpPr>
          <p:nvPr/>
        </p:nvCxnSpPr>
        <p:spPr>
          <a:xfrm flipV="1">
            <a:off x="10360609" y="2142342"/>
            <a:ext cx="284069" cy="370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48" idx="5"/>
            <a:endCxn id="49" idx="1"/>
          </p:cNvCxnSpPr>
          <p:nvPr/>
        </p:nvCxnSpPr>
        <p:spPr>
          <a:xfrm>
            <a:off x="10644678" y="2142342"/>
            <a:ext cx="152615" cy="26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95404" y="3214285"/>
            <a:ext cx="18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64" name="Прямоугольник 63"/>
          <p:cNvSpPr/>
          <p:nvPr/>
        </p:nvSpPr>
        <p:spPr>
          <a:xfrm>
            <a:off x="7707428" y="4332236"/>
            <a:ext cx="2453054" cy="2276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>
            <a:off x="7715665" y="4646498"/>
            <a:ext cx="2447309" cy="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380098" y="4299881"/>
            <a:ext cx="128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Genaration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Скругленный прямоугольник 66"/>
          <p:cNvSpPr/>
          <p:nvPr/>
        </p:nvSpPr>
        <p:spPr>
          <a:xfrm>
            <a:off x="8098942" y="5237031"/>
            <a:ext cx="1683469" cy="9139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648505" y="5509342"/>
            <a:ext cx="75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58" y="6041640"/>
            <a:ext cx="832925" cy="72282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1345532" y="6066706"/>
            <a:ext cx="65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16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1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3162" y="301885"/>
            <a:ext cx="260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86088" y="2197751"/>
            <a:ext cx="5388335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80000" algn="just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https://habr.com/ru/companies/raft/articles/791034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00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https://habr.com/ru/companies/raft/articles/818781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00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https://habr.com/ru/companies/airi/articles/855128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00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https://habr.com/ru/companies/raft/articles/863888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00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https://habr.com/ru/articles/871226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/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00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https://habr.com/ru/companies/vk/articles/490060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/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00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https://habr.com/ru/articles/779526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/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0000" algn="just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https://langchain-ai.github.io/langgraph/#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langgraph-platform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374423" y="2197751"/>
            <a:ext cx="49134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https://github.com/NirDiamant/RAG_Techniques/tree/main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github.com/pavanbelagatti/Semantic-Chunking-RAG/tree/main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://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github.com/run-llama/llama_cloud_services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://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github.com/smirik/llm-mmr-apj2024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 стрелкой 5"/>
          <p:cNvCxnSpPr>
            <a:stCxn id="2" idx="2"/>
            <a:endCxn id="17" idx="0"/>
          </p:cNvCxnSpPr>
          <p:nvPr/>
        </p:nvCxnSpPr>
        <p:spPr>
          <a:xfrm flipH="1">
            <a:off x="3807070" y="1009771"/>
            <a:ext cx="2567354" cy="635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2" idx="2"/>
            <a:endCxn id="18" idx="0"/>
          </p:cNvCxnSpPr>
          <p:nvPr/>
        </p:nvCxnSpPr>
        <p:spPr>
          <a:xfrm>
            <a:off x="6374424" y="1009771"/>
            <a:ext cx="2601782" cy="635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38754" y="1644966"/>
            <a:ext cx="293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источник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7890" y="1644966"/>
            <a:ext cx="293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(возможная)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58" y="6041640"/>
            <a:ext cx="832925" cy="722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345532" y="6066706"/>
            <a:ext cx="65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17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18185" y="301885"/>
            <a:ext cx="295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Сокращения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0438" y="1254780"/>
            <a:ext cx="10417409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RAG 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 – база данных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Retrieval-Augmented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58" y="6041640"/>
            <a:ext cx="832925" cy="722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55970" y="6071459"/>
            <a:ext cx="34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2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16560" y="1254780"/>
            <a:ext cx="9947032" cy="258532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RAG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— это метод работы с большими языковыми моделями, когда пользователь пишет свой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 вы 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к этому вопросу «подмешиваете» дополнительную информацию из каких‑то внешних источников и подаете все целиком на вход языковой модели. Другими словами вы добавляете в контекст запроса к языковой модели дополнительную информацию, на основе которой языковая модель может дать пользователю более полный и точный ответ.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9683" y="301885"/>
            <a:ext cx="1283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58" y="6041640"/>
            <a:ext cx="832925" cy="722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55970" y="6071459"/>
            <a:ext cx="34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3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2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16566" y="1254780"/>
            <a:ext cx="1053249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поиск и извлечение 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релевантной информации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Часть системы, которая отвечает за поиск и извлечение информации, так и называют —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ретривер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retriever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— дополнение запроса пользователя найденной релевантной информацией.</a:t>
            </a:r>
          </a:p>
          <a:p>
            <a:pPr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— генерация ответа пользователю с учетом дополнительно найденной релевантной информации.</a:t>
            </a:r>
            <a:endParaRPr lang="ru-RU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5722" y="301885"/>
            <a:ext cx="1283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58" y="6041640"/>
            <a:ext cx="832925" cy="722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55970" y="6071459"/>
            <a:ext cx="34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4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11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ьная выноска 1"/>
          <p:cNvSpPr/>
          <p:nvPr/>
        </p:nvSpPr>
        <p:spPr>
          <a:xfrm>
            <a:off x="719492" y="2073328"/>
            <a:ext cx="1257300" cy="931985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B9B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1593" y="2354654"/>
            <a:ext cx="103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919893" y="2125287"/>
            <a:ext cx="2110153" cy="8264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5113" y="2213197"/>
            <a:ext cx="1239715" cy="65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73147" y="1290018"/>
            <a:ext cx="2690445" cy="2497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7981940" y="1597738"/>
            <a:ext cx="2684144" cy="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44325" y="1254780"/>
            <a:ext cx="114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Retreiver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Цилиндр 10"/>
          <p:cNvSpPr/>
          <p:nvPr/>
        </p:nvSpPr>
        <p:spPr>
          <a:xfrm>
            <a:off x="8752906" y="1958960"/>
            <a:ext cx="1163342" cy="1248485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98153" y="2460989"/>
            <a:ext cx="121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 DB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 стрелкой 15"/>
          <p:cNvCxnSpPr>
            <a:stCxn id="2" idx="6"/>
            <a:endCxn id="4" idx="1"/>
          </p:cNvCxnSpPr>
          <p:nvPr/>
        </p:nvCxnSpPr>
        <p:spPr>
          <a:xfrm flipV="1">
            <a:off x="1976792" y="2538526"/>
            <a:ext cx="1943101" cy="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3"/>
            <a:endCxn id="6" idx="1"/>
          </p:cNvCxnSpPr>
          <p:nvPr/>
        </p:nvCxnSpPr>
        <p:spPr>
          <a:xfrm>
            <a:off x="6030046" y="2538526"/>
            <a:ext cx="19431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2"/>
            <a:endCxn id="26" idx="0"/>
          </p:cNvCxnSpPr>
          <p:nvPr/>
        </p:nvCxnSpPr>
        <p:spPr>
          <a:xfrm flipH="1">
            <a:off x="9318369" y="3787034"/>
            <a:ext cx="1" cy="579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" idx="6"/>
            <a:endCxn id="26" idx="1"/>
          </p:cNvCxnSpPr>
          <p:nvPr/>
        </p:nvCxnSpPr>
        <p:spPr>
          <a:xfrm>
            <a:off x="1976792" y="2539321"/>
            <a:ext cx="6115050" cy="29657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32211" y="301321"/>
            <a:ext cx="6695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Стандартная концепция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245208" y="4981021"/>
            <a:ext cx="1784838" cy="10023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68324" y="5297516"/>
            <a:ext cx="113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Прямая со стрелкой 33"/>
          <p:cNvCxnSpPr>
            <a:stCxn id="26" idx="1"/>
            <a:endCxn id="31" idx="3"/>
          </p:cNvCxnSpPr>
          <p:nvPr/>
        </p:nvCxnSpPr>
        <p:spPr>
          <a:xfrm flipH="1" flipV="1">
            <a:off x="6030046" y="5482183"/>
            <a:ext cx="2061796" cy="22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8091842" y="4366623"/>
            <a:ext cx="2453054" cy="2276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8100079" y="4680885"/>
            <a:ext cx="2447309" cy="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65531" y="4339088"/>
            <a:ext cx="128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Genaration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8483356" y="5271418"/>
            <a:ext cx="1683469" cy="9139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032919" y="5543729"/>
            <a:ext cx="75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58" y="6041640"/>
            <a:ext cx="832925" cy="72282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455970" y="6071459"/>
            <a:ext cx="34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5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7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75086" y="301885"/>
            <a:ext cx="6770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Столкновение при внедрении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93496" y="1254780"/>
            <a:ext cx="1049435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Нечеткий поиск — просто взять запрос пользователя и найти по точному соответствию все куски из базы знаний не получится. Каким алгоритмом реализовать поиск, чтобы он искал релевантные и только релевантные «куски» текста?</a:t>
            </a:r>
          </a:p>
          <a:p>
            <a:pPr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статей из базы знаний — какого размера «куски» текста надо давать LLM, чтобы она по ним формировала ответ?</a:t>
            </a:r>
          </a:p>
          <a:p>
            <a:pPr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 если в базе знаний нашлось несколько статей? А если они большие? Как их «обрезать», как комбинировать, может быть сжать?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58" y="6041640"/>
            <a:ext cx="832925" cy="722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55970" y="6071459"/>
            <a:ext cx="34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6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2145" y="301885"/>
            <a:ext cx="6576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стандартного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5016" y="1254780"/>
            <a:ext cx="10632831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800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Вся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знаний «нарезается» на небольшие куски текста, так называемые </a:t>
            </a:r>
            <a:r>
              <a:rPr 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chunks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этих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chunks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варьироваться от нескольких строк, до нескольких абзацев, т. е. примерно 100 до 1000 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1" indent="1800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Происходит оцифровка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чанков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 помощью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эмбеддера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и превращаются в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другимими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словами в вектора, некоторые наборы чисел. Считается, что в этих числах зашит скрытый смысл всего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чанка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именно по этому смыслу и можно производить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180000" algn="just">
              <a:lnSpc>
                <a:spcPct val="150000"/>
              </a:lnSpc>
              <a:buFont typeface="+mj-lt"/>
              <a:buAutoNum type="arabicPeriod"/>
            </a:pPr>
            <a:r>
              <a:rPr lang="ru-RU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вектора складываются в специальную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лежат и ждут пока над ними и начнут производить ту самую операцию поиска (наиболее релевантных, т. е. близких по смыслу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чанков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поисковому запросу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180000"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После того, как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LLM 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получила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prompt 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 цифровой код преобразует его в векторное представление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1800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Программа начинает поиск среди </a:t>
            </a:r>
            <a:r>
              <a:rPr 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эмбеддингов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чанков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хранятся в отдельной БД. При этом вычисляются векторы, где содержится наиболее релевантная запросу информация (используется расчет косинусного сходства)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58" y="6041640"/>
            <a:ext cx="832925" cy="722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55970" y="6071459"/>
            <a:ext cx="34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7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6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2145" y="301885"/>
            <a:ext cx="6576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стандартного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55016" y="1254780"/>
            <a:ext cx="106328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1800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Происходит объединение содержимого найденных </a:t>
            </a:r>
            <a:r>
              <a:rPr 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чанков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поисковым запросом, веденным пользователем. Формируется текст ответа, контекст которого соответствует заданному запросу. Затем эта информация поступает на вход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LLM, 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т.е. модель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«думает», что пользователь написал ей не только вопрос, но и предоставил информацию/данные, на основе которой(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нужно ответить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prompt.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58" y="6041640"/>
            <a:ext cx="832925" cy="722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55970" y="6071459"/>
            <a:ext cx="34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8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94592" y="1254780"/>
            <a:ext cx="105932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чанков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их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Чем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меньше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чанк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 размеру, тем точнее будет буквальный поиск, чем больше размер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чанка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тем больше поиск приближается к смысловому.</a:t>
            </a:r>
          </a:p>
          <a:p>
            <a:pPr marL="360000" indent="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Разные запросы пользователя могут содержать разное количество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чанков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которое необходимо добавлять в контекст. Необходимо опытным путем подобрать тот самый коэффициент, ниже которого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чанк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смысла не имеет и будет лишь замусоривать ваш контекст.</a:t>
            </a:r>
          </a:p>
          <a:p>
            <a:pPr marL="360000" indent="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Чанки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должны перекрывать друг друга, чтобы у вас был шанс подать на вход последовательность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чанков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следуют друг за другом вместе, а не просто вырванные из контекста куски.</a:t>
            </a:r>
          </a:p>
          <a:p>
            <a:pPr marL="360000" indent="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и конец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чанка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должны быть осмысленными, в идеале должны совпадать с началом и концом предложения, а лучше абзаца, чтобы вся мысль была в 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чанке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целиком.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9849" y="301885"/>
            <a:ext cx="7842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Идеи </a:t>
            </a:r>
            <a:r>
              <a:rPr lang="ru-RU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принципы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улучшения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58" y="6041640"/>
            <a:ext cx="832925" cy="722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55970" y="6071459"/>
            <a:ext cx="34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9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1166</Words>
  <Application>Microsoft Office PowerPoint</Application>
  <PresentationFormat>Широкоэкранный</PresentationFormat>
  <Paragraphs>99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Изучение предметной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ООО "РН-КрасноярскНИПИнефть"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Бекиш Егор Павлович</dc:creator>
  <cp:lastModifiedBy>Бекиш Егор Павлович</cp:lastModifiedBy>
  <cp:revision>93</cp:revision>
  <dcterms:created xsi:type="dcterms:W3CDTF">2025-02-12T07:31:04Z</dcterms:created>
  <dcterms:modified xsi:type="dcterms:W3CDTF">2025-02-18T03:38:36Z</dcterms:modified>
</cp:coreProperties>
</file>