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60" r:id="rId3"/>
    <p:sldId id="321" r:id="rId4"/>
    <p:sldId id="322" r:id="rId5"/>
    <p:sldId id="323" r:id="rId6"/>
    <p:sldId id="324" r:id="rId7"/>
    <p:sldId id="327" r:id="rId8"/>
    <p:sldId id="326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5BFA-D483-41BD-8D49-AC442DC68376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2CB6-9A7F-4F57-B8EE-DE4B2D5AA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07A7-0EF8-4CB8-BD39-71EC105B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006D-ECA9-4373-9FF6-CB594E23D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3EE-F7FF-47CD-B685-301A713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B437-6C7E-432D-9724-7C81E4A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34488-D61C-4559-A911-9E5D02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6D19-C83F-4697-8251-2A507D9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F897C-A1CC-4311-8BDE-3C0E410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0159-593F-44CF-8313-521177B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55B18-B3F1-4B2E-B272-711C9D0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03BF-D533-4754-A94F-2D106F3C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C9DFF-AD53-4413-8730-11DD1FE7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E2DE1-B3AC-4CB7-81F5-5F2A3B31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DB45-188D-4633-B4D1-0069AE4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ED9D-A2EC-4C13-9724-5AF4886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11DF5-6837-4645-A3DE-15909D7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4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22991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27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7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EC48-12A3-4DDC-9AEE-18154AC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F00D-EC8D-4116-B5C7-4559D6A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9710-AA7D-4CB5-84ED-F760BD9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071C0-C02F-4948-B30B-81771C3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DAE8-CDBF-4262-929D-0A1B24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E03B-05DA-4B83-AF40-141C6A2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A9368-BE5F-4FBD-A4BA-F1CAC50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067A0-03F3-4A4B-9DD7-9C2957F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C9383-B19D-4FCC-BDC2-377D275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FA1DA-EB4D-48DA-AAEC-885AD38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C1E2-C30C-4320-BBF9-979C7D7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4D2C-E63C-4C5F-9FFC-85E68435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C165E-A2B6-402F-BECA-BB415BEF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8C7EB-215D-4975-9777-56072C0F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89E80-0CC2-423C-8706-F943E8F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30EAA-3438-433F-B57D-AC4C271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5A43-9CEF-47CB-972C-CD181A9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721D-E675-41B9-AA69-A123D4F8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8EF56-CBA6-4E47-8834-3F5BAD3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07AA3-9B77-4417-9534-BAD8C351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B3116-D24D-471E-897C-6C8B226F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87EAB-8561-454D-83F7-694E6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FE71E-B164-462E-9DF5-A71D0CD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AB4E90-0725-4167-ABAE-C1016EC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A9285-0C8C-488D-8D7D-3476F16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FCF47A-5046-418C-A181-BDFF0E4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48056-A05E-45CD-B2FF-9F33118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173B5-A2AC-4F84-8F1A-4F7A3F9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2530B0-2C63-47D2-B237-6F21A90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FAED5-D2BA-441E-A71E-AEC3F4EA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9CAA5-6439-4121-A34C-C5DEE7A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886C-8BB7-4A43-8835-E3BDBED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1586-E2CC-4BA8-9DA4-930092B5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1AFF-D4C4-4D2C-A9B5-6D1B0EE5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BE608-4ACC-4349-A9A0-1E6B102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9745F-EDD1-4052-A478-693C754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B5A43-DB5A-4878-8C47-3D2F3B2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1DA-44F2-4D80-9614-2EBD2EDC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67DA7-660D-423B-9D0D-F564B0C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EF7-4158-4F20-8400-ADD4BEB7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26ECB-872A-4E75-92F1-1AF617E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D30DD-E22A-4B2D-9031-FD4B33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A585-A994-432A-A9E7-354F821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A9CD-7685-4A67-A782-F6B6DE9D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6D284-0EA8-41C5-9891-390DFA2A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A2232-F14C-499F-9918-049EAF70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1D50-5AC6-4343-86C8-9B6F6DA071FD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EB4F7-3140-494E-9224-7FB7CEB6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25A-8FD1-4EB3-A4A4-2A5C94CE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4FF7-DD80-46B6-9320-24515F9B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649" cy="68580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CAF021A-B4C1-4EB3-9A21-763F9AD704E5}"/>
              </a:ext>
            </a:extLst>
          </p:cNvPr>
          <p:cNvSpPr txBox="1"/>
          <p:nvPr/>
        </p:nvSpPr>
        <p:spPr>
          <a:xfrm>
            <a:off x="5815564" y="221702"/>
            <a:ext cx="63950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372745" algn="ctr">
              <a:lnSpc>
                <a:spcPts val="1510"/>
              </a:lnSpc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marR="413384" algn="ctr">
              <a:lnSpc>
                <a:spcPts val="1510"/>
              </a:lnSpc>
              <a:spcBef>
                <a:spcPts val="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</a:t>
            </a:r>
            <a:r>
              <a:rPr sz="1400" b="1" spc="-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РАДИОЭЛЕКТРОНИКИ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(ТУСУР)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132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sz="1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(АСУ)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8C0CD3-4231-41EC-9E8D-63AC75A8F6AF}"/>
              </a:ext>
            </a:extLst>
          </p:cNvPr>
          <p:cNvSpPr txBox="1"/>
          <p:nvPr/>
        </p:nvSpPr>
        <p:spPr>
          <a:xfrm>
            <a:off x="1007778" y="2174421"/>
            <a:ext cx="9615571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 algn="ctr">
              <a:lnSpc>
                <a:spcPts val="3470"/>
              </a:lnSpc>
              <a:spcBef>
                <a:spcPts val="90"/>
              </a:spcBef>
            </a:pPr>
            <a:r>
              <a:rPr lang="ru-RU" sz="32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интеллектуального поиска в корпоративных базах знаний</a:t>
            </a:r>
            <a:endParaRPr sz="3200" b="1" spc="-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5722096-7A28-4CB9-89AA-89F5E61859B3}"/>
              </a:ext>
            </a:extLst>
          </p:cNvPr>
          <p:cNvSpPr txBox="1"/>
          <p:nvPr/>
        </p:nvSpPr>
        <p:spPr>
          <a:xfrm>
            <a:off x="3119989" y="3319959"/>
            <a:ext cx="5391150" cy="7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по результатам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бакалаврской </a:t>
            </a: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работы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A4E7-AC27-48A9-B384-6B675370F15F}"/>
              </a:ext>
            </a:extLst>
          </p:cNvPr>
          <p:cNvSpPr txBox="1"/>
          <p:nvPr/>
        </p:nvSpPr>
        <p:spPr>
          <a:xfrm>
            <a:off x="4414636" y="6174920"/>
            <a:ext cx="3381375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Томск 2025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98221E5-092A-4B1C-8461-19D060F69851}"/>
              </a:ext>
            </a:extLst>
          </p:cNvPr>
          <p:cNvSpPr txBox="1"/>
          <p:nvPr/>
        </p:nvSpPr>
        <p:spPr>
          <a:xfrm>
            <a:off x="6705600" y="4715186"/>
            <a:ext cx="5334000" cy="18485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гр. 43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Егор</a:t>
            </a:r>
          </a:p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>
              <a:lnSpc>
                <a:spcPts val="1825"/>
              </a:lnSpc>
              <a:spcBef>
                <a:spcPts val="150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АСУ,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т.н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 Александр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Яковлевич </a:t>
            </a:r>
          </a:p>
        </p:txBody>
      </p:sp>
    </p:spTree>
    <p:extLst>
      <p:ext uri="{BB962C8B-B14F-4D97-AF65-F5344CB8AC3E}">
        <p14:creationId xmlns:p14="http://schemas.microsoft.com/office/powerpoint/2010/main" val="1019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10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3CCCE643-2AA3-4BB1-9BC3-C664A574B68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78112" y="1514409"/>
            <a:ext cx="6600825" cy="46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6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11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089B75-A05E-4E98-9A5E-65004CDAD37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619250" y="1525893"/>
            <a:ext cx="3852902" cy="49511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E0ED56-C924-4D95-98DA-3BF4D08BA32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10424" y="1525893"/>
            <a:ext cx="3430379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интерфейса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12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E03A62-8508-45BA-83C6-3D0C2866804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61612" y="1400175"/>
            <a:ext cx="4932362" cy="23762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1BDDD47-A5F4-4101-A059-5A27FEDA498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29249" y="1400174"/>
            <a:ext cx="4932363" cy="23762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6475D4-5BFF-4F82-B459-F9B13C38A5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329249" y="3773649"/>
            <a:ext cx="4932362" cy="237626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2C767BA-7527-4727-8578-7AC32F1DDAA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261611" y="3772253"/>
            <a:ext cx="4932363" cy="2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BF04640-3784-47A4-A04F-8EE2D5BBBFB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5962" y="1209869"/>
            <a:ext cx="5380038" cy="24098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9621BA3-9AD9-414F-9328-99BF5D20CB1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13045" y="1209869"/>
            <a:ext cx="5380038" cy="240982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1819226-E609-4AA1-BAFE-F3D45F35AA7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215389" y="3710090"/>
            <a:ext cx="5940425" cy="29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D87430-8F75-4BE5-A52D-1A1F560F34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8545" y="1201271"/>
            <a:ext cx="4787153" cy="255494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063EDF0-73CE-47E9-9E8E-7F078BD393E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25321" y="1201271"/>
            <a:ext cx="4787154" cy="25549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62A3025-979F-4562-B593-26F8E4F43B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702423" y="3836069"/>
            <a:ext cx="4787154" cy="255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9D46CE-F247-4456-8997-E5897EEE1BB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35742" y="1373020"/>
            <a:ext cx="4673506" cy="25505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AFD2142-6B04-459A-8E8C-7232E86157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82344" y="1373020"/>
            <a:ext cx="4673506" cy="255058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D508C4-E406-4247-AA2F-E0103EECD92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3567814" y="3978065"/>
            <a:ext cx="4673506" cy="25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8C47E5F-0F85-41BC-AC0E-44801C6736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" y="1965838"/>
            <a:ext cx="5268015" cy="292632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AA4EFC4-9555-4E5A-AFA2-3BCBAB4E41B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25068" y="1965838"/>
            <a:ext cx="5268015" cy="29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7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6D10A58-38FD-4210-A9BB-894E415D8E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599" y="2126615"/>
            <a:ext cx="4763154" cy="260477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AC3F6D1-92C1-4FEE-9852-55F75C16FA0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43135" y="2126615"/>
            <a:ext cx="5345859" cy="260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55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A966E-DA39-4785-B3BF-7857AC9AC00F}"/>
              </a:ext>
            </a:extLst>
          </p:cNvPr>
          <p:cNvSpPr txBox="1"/>
          <p:nvPr/>
        </p:nvSpPr>
        <p:spPr>
          <a:xfrm>
            <a:off x="609599" y="1689062"/>
            <a:ext cx="10363201" cy="382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был разработан программный комплекс интеллектуального поиска в корпоративных базах знаний, который позволяет повысить эффективность работы с информационными данными, что поможет ускорить бизнес-процессы.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программного комплекса планируется в рамках магистерской диссертации.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теме бакалаврской работы была подготовлена статья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Е.П. Система интеллектуального поиска в корпоративных базах знаний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 Региональная научно-практическая конференция «НАУКА И ПРАКТИКА: ПРОЕКТНАЯ ДЕЯТЕЛЬНОСТЬ – ОТ ИДЕИ ДО ВНЕДРЕНИЯ – 2024»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Принято к публикации.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82" y="381000"/>
            <a:ext cx="3889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182" y="1222419"/>
            <a:ext cx="10047605" cy="503471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систему, которая обеспечивает по заданному запросу сотрудника быстрый и корректный ответ, используя внутреннюю базу знаний, представленную в виде списка документов формата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pdf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doc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pptx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ppt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реляционной база данных, для повышения эффективности работы с данными.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необходимых требований;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функциональных возможностей и выработка спецификаций;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55850" y="6147124"/>
            <a:ext cx="1236345" cy="488315"/>
            <a:chOff x="10955850" y="6147124"/>
            <a:chExt cx="1236345" cy="48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93975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88994" y="6135939"/>
            <a:ext cx="570865" cy="52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35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mtClean="0"/>
              <a:pPr marL="38100">
                <a:lnSpc>
                  <a:spcPts val="397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66DD7-FB60-48AB-8C2E-35057D86192E}"/>
              </a:ext>
            </a:extLst>
          </p:cNvPr>
          <p:cNvSpPr txBox="1"/>
          <p:nvPr/>
        </p:nvSpPr>
        <p:spPr>
          <a:xfrm>
            <a:off x="733424" y="1343025"/>
            <a:ext cx="517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60C63E-079F-47C7-95A1-42AD87B2940D}"/>
                  </a:ext>
                </a:extLst>
              </p:cNvPr>
              <p:cNvSpPr txBox="1"/>
              <p:nvPr/>
            </p:nvSpPr>
            <p:spPr>
              <a:xfrm>
                <a:off x="7167328" y="2266355"/>
                <a:ext cx="3538298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860C63E-079F-47C7-95A1-42AD87B2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28" y="2266355"/>
                <a:ext cx="3538298" cy="811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9ABFB5-E5E8-4B3B-B6EA-556F6C04E839}"/>
                  </a:ext>
                </a:extLst>
              </p:cNvPr>
              <p:cNvSpPr txBox="1"/>
              <p:nvPr/>
            </p:nvSpPr>
            <p:spPr>
              <a:xfrm>
                <a:off x="7834552" y="3079657"/>
                <a:ext cx="2937749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ea typeface="Source Han Serif CN"/>
                    <a:cs typeface="Times New Roman" panose="02020603050405020304" pitchFamily="18" charset="0"/>
                  </a:rPr>
                  <a:t>– вектор слов</a:t>
                </a:r>
                <a:r>
                  <a:rPr lang="en-US" dirty="0">
                    <a:latin typeface="Times New Roman" panose="02020603050405020304" pitchFamily="18" charset="0"/>
                    <a:ea typeface="Source Han Serif CN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текущее слово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слово из словаря.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29ABFB5-E5E8-4B3B-B6EA-556F6C04E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552" y="3079657"/>
                <a:ext cx="2937749" cy="967957"/>
              </a:xfrm>
              <a:prstGeom prst="rect">
                <a:avLst/>
              </a:prstGeom>
              <a:blipFill>
                <a:blip r:embed="rId4"/>
                <a:stretch>
                  <a:fillRect l="-1660" t="-3145" b="-6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264C88B-25DA-48F7-9998-2A4244E4291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74077" y="2594260"/>
            <a:ext cx="5338445" cy="324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56895-D638-4021-A91A-3C8866874749}"/>
              </a:ext>
            </a:extLst>
          </p:cNvPr>
          <p:cNvSpPr txBox="1"/>
          <p:nvPr/>
        </p:nvSpPr>
        <p:spPr>
          <a:xfrm>
            <a:off x="733424" y="1343025"/>
            <a:ext cx="5172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4B011A-2FB6-47F3-9F3F-C76BDDB0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2594260"/>
            <a:ext cx="4772026" cy="23626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697726-B671-4A92-A681-2C25A87007BB}"/>
                  </a:ext>
                </a:extLst>
              </p:cNvPr>
              <p:cNvSpPr txBox="1"/>
              <p:nvPr/>
            </p:nvSpPr>
            <p:spPr>
              <a:xfrm>
                <a:off x="5905499" y="1620024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𝑡𝑓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𝑖𝑑𝑓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697726-B671-4A92-A681-2C25A8700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9" y="1620024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3EF0C-8F08-4BF2-9563-A711F514C19B}"/>
                  </a:ext>
                </a:extLst>
              </p:cNvPr>
              <p:cNvSpPr txBox="1"/>
              <p:nvPr/>
            </p:nvSpPr>
            <p:spPr>
              <a:xfrm>
                <a:off x="6096000" y="1989356"/>
                <a:ext cx="5772150" cy="3790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𝑡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входное слово;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𝑑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текущий документ;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𝐷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коллекция документов;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𝑡𝑓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𝑑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относительная частота встречаемого слова в документе;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31800" algn="just">
                  <a:lnSpc>
                    <a:spcPct val="150000"/>
                  </a:lnSpc>
                  <a:spcAft>
                    <a:spcPts val="800"/>
                  </a:spcAft>
                  <a:tabLst>
                    <a:tab pos="5581015" algn="l"/>
                  </a:tabLst>
                </a:pP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</a:rPr>
                      <m:t>𝑖𝑑𝑓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d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𝑡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, </m:t>
                        </m:r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</a:rPr>
                  <a:t> – обратная частота встречаемого слова в наборе документов.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33EF0C-8F08-4BF2-9563-A711F514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9356"/>
                <a:ext cx="5772150" cy="3790781"/>
              </a:xfrm>
              <a:prstGeom prst="rect">
                <a:avLst/>
              </a:prstGeom>
              <a:blipFill>
                <a:blip r:embed="rId5"/>
                <a:stretch>
                  <a:fillRect l="-845" r="-8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93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D5232-FE88-4CC0-A308-0A3645B8342B}"/>
              </a:ext>
            </a:extLst>
          </p:cNvPr>
          <p:cNvSpPr txBox="1"/>
          <p:nvPr/>
        </p:nvSpPr>
        <p:spPr>
          <a:xfrm>
            <a:off x="609600" y="15671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713317"/>
                  </p:ext>
                </p:extLst>
              </p:nvPr>
            </p:nvGraphicFramePr>
            <p:xfrm>
              <a:off x="2028825" y="31675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713317"/>
                  </p:ext>
                </p:extLst>
              </p:nvPr>
            </p:nvGraphicFramePr>
            <p:xfrm>
              <a:off x="2028825" y="31675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81967" r="-2002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81967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1967" r="-5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68750" r="-2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268750" r="-1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68750" r="-59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87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0496E-5500-4436-96D6-A89EA7F41D2D}"/>
              </a:ext>
            </a:extLst>
          </p:cNvPr>
          <p:cNvSpPr txBox="1"/>
          <p:nvPr/>
        </p:nvSpPr>
        <p:spPr>
          <a:xfrm>
            <a:off x="609600" y="156716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4F0BB-F880-452A-9AE1-1866246C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0" y="2490490"/>
            <a:ext cx="7178359" cy="40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9ADFE-12FF-4483-8865-F2D17FE7480E}"/>
              </a:ext>
            </a:extLst>
          </p:cNvPr>
          <p:cNvSpPr txBox="1"/>
          <p:nvPr/>
        </p:nvSpPr>
        <p:spPr>
          <a:xfrm>
            <a:off x="933449" y="1659285"/>
            <a:ext cx="842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Services от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DeepSeek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27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модели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8E26E-2CE1-4B33-AE97-FE89623F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424" y="2200274"/>
            <a:ext cx="2752725" cy="2752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99552-C075-4A8E-9AE0-94394B3E6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332" y="2200273"/>
            <a:ext cx="4893735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0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340A6A5-36B5-4874-8CCD-C08C7948456E}"/>
              </a:ext>
            </a:extLst>
          </p:cNvPr>
          <p:cNvSpPr/>
          <p:nvPr/>
        </p:nvSpPr>
        <p:spPr>
          <a:xfrm>
            <a:off x="8194863" y="3434560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F4934-811A-4133-BFF9-8795604D8B5D}"/>
              </a:ext>
            </a:extLst>
          </p:cNvPr>
          <p:cNvSpPr/>
          <p:nvPr/>
        </p:nvSpPr>
        <p:spPr>
          <a:xfrm>
            <a:off x="2226196" y="3310105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9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E9AA0-172D-4668-90CC-D8DF3131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68" y="3376307"/>
            <a:ext cx="1721935" cy="10073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7E0D96-ED2C-44CA-B45E-1C011D82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768">
            <a:off x="3410303" y="3519359"/>
            <a:ext cx="1173668" cy="1173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A9A2B7-646C-464A-A626-AA34C71C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19" y="4273485"/>
            <a:ext cx="907931" cy="907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52CB38-789E-4A50-97BC-303D06E38976}"/>
              </a:ext>
            </a:extLst>
          </p:cNvPr>
          <p:cNvSpPr txBox="1"/>
          <p:nvPr/>
        </p:nvSpPr>
        <p:spPr>
          <a:xfrm>
            <a:off x="-430815" y="1598531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1124D5-C611-40B5-A2B6-35DDFC1D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3" y="3728613"/>
            <a:ext cx="1173668" cy="1173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4734E7-62FE-412A-890B-89406EABB178}"/>
              </a:ext>
            </a:extLst>
          </p:cNvPr>
          <p:cNvSpPr txBox="1"/>
          <p:nvPr/>
        </p:nvSpPr>
        <p:spPr>
          <a:xfrm>
            <a:off x="2676133" y="4902281"/>
            <a:ext cx="1616031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96673-C858-4FAA-9C14-E147E79C93D8}"/>
              </a:ext>
            </a:extLst>
          </p:cNvPr>
          <p:cNvSpPr txBox="1"/>
          <p:nvPr/>
        </p:nvSpPr>
        <p:spPr>
          <a:xfrm>
            <a:off x="5728563" y="2447822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2EB-1F8A-47E2-9457-9EB41F910C6E}"/>
              </a:ext>
            </a:extLst>
          </p:cNvPr>
          <p:cNvSpPr txBox="1"/>
          <p:nvPr/>
        </p:nvSpPr>
        <p:spPr>
          <a:xfrm>
            <a:off x="9317057" y="5181416"/>
            <a:ext cx="1079458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Streamlit</a:t>
            </a:r>
            <a:br>
              <a:rPr sz="1400" dirty="0"/>
            </a:b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Ollama</a:t>
            </a:r>
            <a:br>
              <a:rPr sz="1400" dirty="0"/>
            </a:br>
            <a:r>
              <a:rPr lang="en-US" sz="1400" spc="-1" dirty="0" err="1">
                <a:solidFill>
                  <a:srgbClr val="666666"/>
                </a:solidFill>
                <a:latin typeface="Times New Roman"/>
              </a:rPr>
              <a:t>LangChain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E1FFA71-0B2D-4C57-8E08-BA2845525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50" y="3919027"/>
            <a:ext cx="1633000" cy="1633000"/>
          </a:xfrm>
          <a:prstGeom prst="rect">
            <a:avLst/>
          </a:prstGeom>
        </p:spPr>
      </p:pic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1CBAC8C6-8783-41CD-8D96-04C0AE4F2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960" y="2404436"/>
            <a:ext cx="1110564" cy="949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AA0A684-7A54-4932-B858-7F4B463BF08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63438" y="2649602"/>
            <a:ext cx="1065125" cy="88417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2C1362-6AFD-4BF5-87F6-553B75576697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>
            <a:off x="7528563" y="2649602"/>
            <a:ext cx="2043473" cy="72670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94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473</Words>
  <Application>Microsoft Office PowerPoint</Application>
  <PresentationFormat>Широкоэкранный</PresentationFormat>
  <Paragraphs>107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Microsoft Sans Serif</vt:lpstr>
      <vt:lpstr>Noto Sans</vt:lpstr>
      <vt:lpstr>Times New Roman</vt:lpstr>
      <vt:lpstr>Verdana</vt:lpstr>
      <vt:lpstr>Тема Office</vt:lpstr>
      <vt:lpstr>Презентация PowerPoint</vt:lpstr>
      <vt:lpstr>Цель и задачи</vt:lpstr>
      <vt:lpstr>Обзор предметной области</vt:lpstr>
      <vt:lpstr>Обзор предметной области</vt:lpstr>
      <vt:lpstr>Обзор предметной области</vt:lpstr>
      <vt:lpstr>Обзор предметной области</vt:lpstr>
      <vt:lpstr>Обзор аналогов</vt:lpstr>
      <vt:lpstr>Функциональные требования Языковые модели</vt:lpstr>
      <vt:lpstr>Функциональные требования Инструменты реализации</vt:lpstr>
      <vt:lpstr>Проектирование Диаграмма прецендентов</vt:lpstr>
      <vt:lpstr>Проектирование Диаграмма последовательности</vt:lpstr>
      <vt:lpstr>Проектирование Макеты интерфейса</vt:lpstr>
      <vt:lpstr>Тестирование </vt:lpstr>
      <vt:lpstr>Тестирование </vt:lpstr>
      <vt:lpstr>Тестирование </vt:lpstr>
      <vt:lpstr>Тестирование </vt:lpstr>
      <vt:lpstr>Тестирование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e.beckish@gmail.com</dc:creator>
  <cp:lastModifiedBy>e.beckish@gmail.com</cp:lastModifiedBy>
  <cp:revision>43</cp:revision>
  <dcterms:created xsi:type="dcterms:W3CDTF">2025-06-10T06:46:07Z</dcterms:created>
  <dcterms:modified xsi:type="dcterms:W3CDTF">2025-06-10T11:43:29Z</dcterms:modified>
</cp:coreProperties>
</file>