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8" r:id="rId5"/>
    <p:sldMasterId id="2147483661" r:id="rId6"/>
    <p:sldMasterId id="2147483664" r:id="rId7"/>
    <p:sldMasterId id="2147483667" r:id="rId8"/>
    <p:sldMasterId id="2147483670" r:id="rId9"/>
  </p:sldMasterIdLst>
  <p:notesMasterIdLst>
    <p:notesMasterId r:id="rId29"/>
  </p:notesMasterIdLst>
  <p:sldIdLst>
    <p:sldId id="256" r:id="rId10"/>
    <p:sldId id="257" r:id="rId11"/>
    <p:sldId id="258" r:id="rId12"/>
    <p:sldId id="259" r:id="rId13"/>
    <p:sldId id="260" r:id="rId14"/>
    <p:sldId id="262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68" r:id="rId28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40" autoAdjust="0"/>
  </p:normalViewPr>
  <p:slideViewPr>
    <p:cSldViewPr snapToGrid="0">
      <p:cViewPr varScale="1">
        <p:scale>
          <a:sx n="99" d="100"/>
          <a:sy n="99" d="100"/>
        </p:scale>
        <p:origin x="706" y="8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5793-A0A3-475C-9AD9-8C65F6EA1E5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128D-B78C-49D5-999F-D301EC5F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0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Доброго времени суток. </a:t>
            </a:r>
            <a:r>
              <a:rPr lang="ru-RU" noProof="0" dirty="0"/>
              <a:t>Сегодня я вам расскажу о том, как проходила преддипломная практика в период с 5 февраля по 11 мая 2024 года на предприятии ООО «</a:t>
            </a:r>
            <a:r>
              <a:rPr lang="ru-RU" noProof="0" dirty="0" err="1"/>
              <a:t>Девинсайд</a:t>
            </a:r>
            <a:r>
              <a:rPr lang="ru-RU" noProof="0" dirty="0"/>
              <a:t>». Темой практики, как видно на слайде, выступает «Система конструирования нейронных сетей»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увидеть как происходит обучение перцептрона, представленного на предыдущем слайде,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3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4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77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62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74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20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54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1065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083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по завершению работы на практике в ООО «</a:t>
            </a:r>
            <a:r>
              <a:rPr lang="ru-RU" dirty="0" err="1"/>
              <a:t>Девинсайд</a:t>
            </a:r>
            <a:r>
              <a:rPr lang="ru-RU" dirty="0"/>
              <a:t>» были получены результаты, представленные на слайде. </a:t>
            </a:r>
          </a:p>
          <a:p>
            <a:r>
              <a:rPr lang="ru-RU" dirty="0"/>
              <a:t>Однако основным результатом работы является выпуск первой версии продукта </a:t>
            </a:r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для проведения экспериментов над различными архитектурами глубоких нейронных сетей, а также обучения новых архитектур.</a:t>
            </a:r>
          </a:p>
          <a:p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Спасибо за внимание, я готова услышать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преддипломной практики руководитель поставил задачу выявить моменты, которые следует автоматизировать в ООО «</a:t>
            </a:r>
            <a:r>
              <a:rPr lang="ru-RU" dirty="0" err="1"/>
              <a:t>Девинсайд</a:t>
            </a:r>
            <a:r>
              <a:rPr lang="ru-RU" dirty="0"/>
              <a:t>». Далее необходимо было изучить аналоги, и в случае отсутствия релевантных альтернатив, спроектировать систему и реализовать первый </a:t>
            </a:r>
            <a:r>
              <a:rPr lang="en-US" dirty="0"/>
              <a:t>MVP</a:t>
            </a:r>
            <a:r>
              <a:rPr lang="ru-RU" dirty="0"/>
              <a:t>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Коротко про саму компанию: компания занимается разработкой компьютерного программного обеспечения, консультированием, управлением компьютерным оборудованием и другими услугами.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Текущие задачи компании касаются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новых архитектур, разработки и внедрения моделей машинного обучения.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рассмотрим предметную область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3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наша сфера интересов – это наука о данных. В ней выделяют 3 основные роли: инженер данных, аналитик данных и специалист по науке о данных (или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(но также существует огромное количество смежных специальностей).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Пояснения по каждой специальности вы можете посмотреть на слайде, однако, объектом исследования послужила научная деятельность специалиста по глубокому обучению. Эти специалисты отвечают за проведение исследований и анализ данных для разработки новых технологий, архитектур, продуктов и процессов.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этапом послужило проектирование системы.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выполнялось с помощью </a:t>
            </a:r>
            <a:r>
              <a:rPr lang="en-US" dirty="0"/>
              <a:t>UML</a:t>
            </a:r>
            <a:r>
              <a:rPr lang="ru-RU" dirty="0"/>
              <a:t>-диаграмм классов. На слайде вы можете увидеть диаграмму классов, отвечающих за пользовательский интерфейс. Абстрактным классом здесь выступает класс </a:t>
            </a:r>
            <a:r>
              <a:rPr lang="en-US" dirty="0"/>
              <a:t>Node</a:t>
            </a:r>
            <a:r>
              <a:rPr lang="ru-RU" dirty="0"/>
              <a:t>, который строго </a:t>
            </a:r>
            <a:r>
              <a:rPr lang="ru-RU" dirty="0" err="1"/>
              <a:t>аггрегирует</a:t>
            </a:r>
            <a:r>
              <a:rPr lang="ru-RU" dirty="0"/>
              <a:t> классы </a:t>
            </a:r>
            <a:r>
              <a:rPr lang="en-US" dirty="0" err="1"/>
              <a:t>InputNodeAttribute</a:t>
            </a:r>
            <a:r>
              <a:rPr lang="en-US" dirty="0"/>
              <a:t>, </a:t>
            </a:r>
            <a:r>
              <a:rPr lang="en-US" dirty="0" err="1"/>
              <a:t>OutputNodeAttribute</a:t>
            </a:r>
            <a:r>
              <a:rPr lang="en-US" dirty="0"/>
              <a:t>, </a:t>
            </a:r>
            <a:r>
              <a:rPr lang="en-US" dirty="0" err="1"/>
              <a:t>ParamNode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LinkNode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Тогда как класс </a:t>
            </a:r>
            <a:r>
              <a:rPr lang="en-US" dirty="0" err="1"/>
              <a:t>NodeEditor</a:t>
            </a:r>
            <a:r>
              <a:rPr lang="ru-RU" dirty="0"/>
              <a:t> уже является рабочей областью, в которой разворачиваются все экземпляры-потомки класса </a:t>
            </a:r>
            <a:r>
              <a:rPr lang="en-US" dirty="0"/>
              <a:t>Node</a:t>
            </a:r>
            <a:r>
              <a:rPr lang="ru-RU" dirty="0"/>
              <a:t>.</a:t>
            </a:r>
          </a:p>
          <a:p>
            <a:r>
              <a:rPr lang="ru-RU" dirty="0"/>
              <a:t>Далее выполнялось проектирование ресурсных классов.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0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Переходя к реализации системы, был выбран стек</a:t>
            </a:r>
            <a:r>
              <a:rPr lang="en-US" dirty="0"/>
              <a:t> </a:t>
            </a:r>
            <a:r>
              <a:rPr lang="ru-RU" dirty="0"/>
              <a:t>из языка </a:t>
            </a:r>
            <a:r>
              <a:rPr lang="en-US" dirty="0"/>
              <a:t>Python</a:t>
            </a:r>
            <a:r>
              <a:rPr lang="ru-RU" dirty="0"/>
              <a:t> и менеджера зависимостей </a:t>
            </a:r>
            <a:r>
              <a:rPr lang="en-US" dirty="0"/>
              <a:t>poetry. </a:t>
            </a:r>
            <a:r>
              <a:rPr lang="ru-RU" dirty="0"/>
              <a:t>Через менеджер была закружена библиотека для </a:t>
            </a:r>
            <a:r>
              <a:rPr lang="en-US" dirty="0"/>
              <a:t>GUI – </a:t>
            </a:r>
            <a:r>
              <a:rPr lang="en-US" dirty="0" err="1"/>
              <a:t>DearPyGUI</a:t>
            </a:r>
            <a:r>
              <a:rPr lang="ru-RU" dirty="0"/>
              <a:t>, а также библиотеки с готовыми решениями, а именно, с </a:t>
            </a:r>
            <a:r>
              <a:rPr lang="ru-RU" dirty="0" err="1"/>
              <a:t>датасетами</a:t>
            </a:r>
            <a:r>
              <a:rPr lang="ru-RU" dirty="0"/>
              <a:t> – </a:t>
            </a:r>
            <a:r>
              <a:rPr lang="en-US" dirty="0" err="1"/>
              <a:t>Torchvision</a:t>
            </a:r>
            <a:r>
              <a:rPr lang="en-US" dirty="0"/>
              <a:t>, </a:t>
            </a:r>
            <a:r>
              <a:rPr lang="ru-RU" dirty="0"/>
              <a:t>слоями различного типа – </a:t>
            </a:r>
            <a:r>
              <a:rPr lang="en-US" dirty="0"/>
              <a:t>Torch, </a:t>
            </a:r>
            <a:r>
              <a:rPr lang="ru-RU" dirty="0"/>
              <a:t>и автоматизации тренировки </a:t>
            </a:r>
            <a:r>
              <a:rPr lang="en-US" dirty="0" err="1"/>
              <a:t>Pytorch</a:t>
            </a:r>
            <a:r>
              <a:rPr lang="en-US" dirty="0"/>
              <a:t> Lightning. </a:t>
            </a:r>
            <a:endParaRPr lang="ru-RU" dirty="0"/>
          </a:p>
          <a:p>
            <a:r>
              <a:rPr lang="ru-RU" dirty="0"/>
              <a:t>Далее была интегрирована система мониторинга обучения С</a:t>
            </a:r>
            <a:r>
              <a:rPr lang="en-US" dirty="0" err="1"/>
              <a:t>learML</a:t>
            </a:r>
            <a:r>
              <a:rPr lang="ru-RU" dirty="0"/>
              <a:t>, а вся разработка происходила с использованием </a:t>
            </a:r>
            <a:r>
              <a:rPr lang="en-US" dirty="0" err="1"/>
              <a:t>Git’a</a:t>
            </a:r>
            <a:r>
              <a:rPr lang="ru-RU" dirty="0"/>
              <a:t> с репозиторием на </a:t>
            </a:r>
            <a:r>
              <a:rPr lang="en-US" dirty="0" err="1"/>
              <a:t>Github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4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были получены следующие результаты. Пользователю на выбор для своих экспериментов доступны различные </a:t>
            </a:r>
            <a:r>
              <a:rPr lang="ru-RU" dirty="0" err="1"/>
              <a:t>датасеты</a:t>
            </a:r>
            <a:r>
              <a:rPr lang="ru-RU" dirty="0"/>
              <a:t>, представленные на слайде. Помимо этого, для каждого набора доступна настройка и расширение </a:t>
            </a:r>
            <a:r>
              <a:rPr lang="ru-RU" dirty="0" err="1"/>
              <a:t>датасета</a:t>
            </a:r>
            <a:r>
              <a:rPr lang="ru-RU" dirty="0"/>
              <a:t>. Методы аугментации вы также можете увидеть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доступных слоёв, среди которых есть линейный, </a:t>
            </a:r>
            <a:r>
              <a:rPr lang="ru-RU" dirty="0" err="1"/>
              <a:t>сверточные</a:t>
            </a:r>
            <a:r>
              <a:rPr lang="ru-RU" dirty="0"/>
              <a:t>, пакетно-нормализующие, </a:t>
            </a:r>
            <a:r>
              <a:rPr lang="ru-RU" dirty="0" err="1"/>
              <a:t>пуллинг</a:t>
            </a:r>
            <a:r>
              <a:rPr lang="ru-RU" dirty="0"/>
              <a:t> слои, а также функции активации. </a:t>
            </a:r>
          </a:p>
          <a:p>
            <a:r>
              <a:rPr lang="ru-RU" dirty="0"/>
              <a:t>Помимо этого для каждого слоя доступна своя настройка.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1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появлении </a:t>
            </a:r>
            <a:r>
              <a:rPr lang="ru-RU" dirty="0" err="1"/>
              <a:t>датасета</a:t>
            </a:r>
            <a:r>
              <a:rPr lang="ru-RU" dirty="0"/>
              <a:t> в рабочей области, автоматически генерируется узел с настройкой обучения (</a:t>
            </a:r>
            <a:r>
              <a:rPr lang="en-US" dirty="0"/>
              <a:t>Train Params</a:t>
            </a:r>
            <a:r>
              <a:rPr lang="ru-RU" dirty="0"/>
              <a:t>). В нем можно сконфигурировать оптимизатор, функцию потерь, скорость обучения и количество эпох, а также настроить название проекта и задачи, отображаемой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79EB-E04E-4F8A-A6E5-BA6C05F798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FF1D78C-9A54-49F6-9B7E-81A4FA0139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A064FF7-7A93-45B6-A8FC-0711344E5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6CF93C4-8BC2-47C7-A285-446E129087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136A37A-A241-4D3E-AFD4-E060F62B59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D28F301-5AD3-483C-915F-DC2CC0B14D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C4091E2-131A-475B-9C7F-A562530977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A59D60-E583-410C-B6F5-0F6DD973CC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AFB077-9EDE-4A28-9E7C-9FF71D6EAA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8788C9-8E47-44D5-9D03-4041493343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6405C3-3498-4A28-A4C1-163D48334A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60CAE8-1152-4BEC-81A6-E5690458F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31FF60C-F202-4147-82CC-EDD6D0ED48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E225B2F-D989-4AF1-A65F-7E87DC0128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944D6E1-9FB4-43A6-923C-9E7C197125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76C56C8-84D4-4E8E-B67F-041AE5DAC22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Овал 30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Овал 42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Рисунок 45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D0563CB-5046-48E2-90E3-5B7F0E42BEAC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Прямоугольник 60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Прямоугольник 61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Прямоугольник 62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Прямоугольник 63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Прямоугольник 64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Прямоугольник 65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74F51FF-B35D-400B-876B-50EC9B3D74EE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Полилиния: фигура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Полилиния: фигура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Полилиния: фигура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9E3FD1C-1F79-4F9B-AB6F-89831610041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Овал 90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Группа 94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6" name="Параллелограмм 95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Параллелограмм 96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Параллелограмм 97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Параллелограмм 98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Параллелограмм 99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Параллелограмм 100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5C1CAE9-2BBE-46D1-B82D-D1FA69EE57CF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Полилиния: фигура 113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Полилиния: фигура 114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Полилиния: фигура 115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877986E-6FD7-44D1-9F79-B12B3A35E87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Полилиния: фигура 132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Полилиния: фигура 133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Полилиния: фигура 134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Полилиния: фигура 135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Полилиния: фигура 136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Полилиния: фигура 137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Полилиния: фигура 138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Полилиния: фигура 139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Полилиния: фигура 140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Полилиния: фигура 141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Полилиния: фигура 142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Полилиния: фигура 143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Полилиния: фигура 144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Полилиния: фигура 145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Полилиния: фигура 146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Полилиния: фигура 147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Полилиния: фигура 148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Полилиния: фигура 149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Полилиния: фигура 150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Полилиния: фигура 151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Полилиния: фигура 152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Полилиния: фигура 153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Полилиния: фигура 154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Полилиния: фигура 155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Полилиния: фигура 156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Полилиния: фигура 157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Полилиния: фигура 158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Полилиния: фигура 159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Полилиния: фигура 160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Полилиния: фигура 161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Полилиния: фигура 162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Полилиния: фигура 163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Полилиния: фигура 164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Полилиния: фигура 165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Полилиния: фигура 166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Овал 168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ECC453-EB0F-45F8-A37D-D75DF460375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вал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Овал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Группа 178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80" name="Овал 179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Овал 180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Овал 187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Овал 188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Овал 189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Овал 190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Группа 191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3" name="Овал 192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Овал 193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Овал 194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Овал 195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Овал 196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Овал 197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Овал 198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Овал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28890B-3F62-4DCD-9841-F0826D87F5A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213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Прямоугольник 214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Прямоугольник 215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Прямоугольник 217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Прямоугольник 218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444D238-024A-45A1-8BE5-B3BE92CCB676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/>
          <p:cNvSpPr txBox="1"/>
          <p:nvPr/>
        </p:nvSpPr>
        <p:spPr>
          <a:xfrm>
            <a:off x="0" y="1800000"/>
            <a:ext cx="100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Производственная практика </a:t>
            </a:r>
            <a:br>
              <a:rPr sz="1300" dirty="0"/>
            </a:br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29" name="Прямая соединительная линия 228"/>
          <p:cNvSpPr/>
          <p:nvPr/>
        </p:nvSpPr>
        <p:spPr>
          <a:xfrm>
            <a:off x="6300000" y="421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64400" y="4260600"/>
            <a:ext cx="4755600" cy="90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Noto Sans"/>
              </a:rPr>
              <a:t>Система интеллектуального поиска.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Улучшение методов поиска LLM. Модуль обработки и форматирования таблиц</a:t>
            </a:r>
            <a:endParaRPr lang="ru-RU" sz="2000" b="1" strike="noStrike" spc="-1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180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Noto Sans"/>
              </a:rPr>
              <a:t>ТОМСКИЙ ГОСУДАРСТВЕННЫЙ УНИВЕРСИТЕТ СИСТЕМ УПРАВЛЕНИЯ И РАДИОЭЛЕКТРОННИКИ (ТУСУР)</a:t>
            </a:r>
          </a:p>
          <a:p>
            <a:pPr indent="0" algn="ctr">
              <a:buNone/>
            </a:pPr>
            <a:endParaRPr lang="ru-RU" sz="2000" b="0" strike="noStrike" spc="-1" dirty="0">
              <a:solidFill>
                <a:srgbClr val="000000"/>
              </a:solidFill>
              <a:latin typeface="Noto Sans"/>
            </a:endParaRPr>
          </a:p>
          <a:p>
            <a:pPr indent="0" algn="ctr">
              <a:buNone/>
            </a:pPr>
            <a:r>
              <a:rPr lang="ru-RU" sz="2000" b="0" strike="noStrike" spc="-1" dirty="0">
                <a:solidFill>
                  <a:srgbClr val="000000"/>
                </a:solidFill>
                <a:latin typeface="Noto Sans"/>
              </a:rPr>
              <a:t>Кафедра автоматизированных систем управления (АСУ)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300000" y="4333736"/>
            <a:ext cx="3960000" cy="64622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Выполнил: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 студент гр. 431-3 Бекиш Е.П.</a:t>
            </a:r>
          </a:p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Руководитель практики от Университета:</a:t>
            </a:r>
            <a:endParaRPr lang="ru-RU" sz="1100" b="0" strike="noStrike" spc="-1" dirty="0">
              <a:solidFill>
                <a:srgbClr val="000000"/>
              </a:solidFill>
              <a:latin typeface="Noto Sans"/>
            </a:endParaRPr>
          </a:p>
          <a:p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Доцент кафедры АСУ, к.т.н.  Шелестов А.А.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72EDA9B9-B818-4422-9223-534989180DA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Изображение7">
            <a:extLst>
              <a:ext uri="{FF2B5EF4-FFF2-40B4-BE49-F238E27FC236}">
                <a16:creationId xmlns:a16="http://schemas.microsoft.com/office/drawing/2014/main" id="{4E28FBA6-06D6-4393-B87E-0E8632A3F1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30908" y="2288576"/>
            <a:ext cx="6818807" cy="10933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9E5E58-E9AA-48FA-8939-B50CE96A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00" y="1080000"/>
            <a:ext cx="5943600" cy="1009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4EB9BC-3B7D-4394-B372-59AB6A95A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00" y="2320925"/>
            <a:ext cx="5943600" cy="5143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44F908-BDDB-4286-8554-8953BA962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200" y="3036090"/>
            <a:ext cx="5943600" cy="10001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069900-506E-443D-AAAA-E1F518D5A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8200" y="4295275"/>
            <a:ext cx="5943600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" name="Изображение13">
            <a:extLst>
              <a:ext uri="{FF2B5EF4-FFF2-40B4-BE49-F238E27FC236}">
                <a16:creationId xmlns:a16="http://schemas.microsoft.com/office/drawing/2014/main" id="{35E0A3EA-F231-4095-BE0F-8B294BB9990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69787" y="1774190"/>
            <a:ext cx="5940425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2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Изображение14">
            <a:extLst>
              <a:ext uri="{FF2B5EF4-FFF2-40B4-BE49-F238E27FC236}">
                <a16:creationId xmlns:a16="http://schemas.microsoft.com/office/drawing/2014/main" id="{ACC0DA5B-B645-49E6-808D-E484951584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69787" y="2460942"/>
            <a:ext cx="5940425" cy="7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50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Изображение15">
            <a:extLst>
              <a:ext uri="{FF2B5EF4-FFF2-40B4-BE49-F238E27FC236}">
                <a16:creationId xmlns:a16="http://schemas.microsoft.com/office/drawing/2014/main" id="{A2CD90E7-60D9-4F26-94C7-A9ED80BD480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75646" y="2402726"/>
            <a:ext cx="7329331" cy="86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03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A9F703-ECBA-40A9-B0B6-0640CCF43B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5867" y="2078771"/>
            <a:ext cx="7088890" cy="15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6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F056E0-E905-4A14-94ED-F8BBD4082DF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9595" y="2196498"/>
            <a:ext cx="7021434" cy="12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2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C4ADD-710A-40F7-950C-A6D1DA4463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5847" y="1989538"/>
            <a:ext cx="7028930" cy="169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37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54FE23D-3ACC-40E8-BF36-8BE716EE1BD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95050" y="1842163"/>
            <a:ext cx="7289900" cy="19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8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000" y="180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1" strike="noStrike" spc="-1" dirty="0">
                <a:solidFill>
                  <a:srgbClr val="000000"/>
                </a:solidFill>
                <a:latin typeface="Noto Sans"/>
              </a:rPr>
              <a:t>Основные результаты работы на практике </a:t>
            </a:r>
            <a:br>
              <a:rPr sz="2000" dirty="0"/>
            </a:br>
            <a:r>
              <a:rPr lang="ru-RU" sz="2000" b="1" strike="noStrike" spc="-1" dirty="0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68000" y="1440000"/>
            <a:ext cx="8172000" cy="364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/>
          </a:bodyPr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  <a:ea typeface="Noto Sans CJK SC"/>
              </a:rPr>
              <a:t>изучена структура и </a:t>
            </a: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виды деятельности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цели и функции автоматизации технологических процессов данной компании, а также выявлена потребность в разработке автоматизированной системы проведения экспериментов;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и освоены различные библиотеки, применяемые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изучена предметная область, разработаны требования к программному продукту;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проведен обзор аналогов программного обеспечения;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выполнено 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разработан модуль обработки и форматирования таблиц из документа.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87FC555-4C51-41D5-B2EE-F1FF27F7EA54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3600000" cy="4590000"/>
          </a:xfrm>
          <a:prstGeom prst="rect">
            <a:avLst/>
          </a:prstGeom>
          <a:gradFill rotWithShape="0">
            <a:gsLst>
              <a:gs pos="0">
                <a:srgbClr val="DDDDDD">
                  <a:alpha val="8000"/>
                </a:srgbClr>
              </a:gs>
              <a:gs pos="100000">
                <a:srgbClr val="FFFFFF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Bef>
                <a:spcPts val="2268"/>
              </a:spcBef>
              <a:buNone/>
            </a:pPr>
            <a:endParaRPr lang="ru-RU" sz="1400" b="0" strike="noStrike" spc="-1" dirty="0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Тема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</a:t>
            </a:r>
            <a:r>
              <a:rPr lang="ru-RU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Система интеллектуального поиска. Способы улучшения методов поиска </a:t>
            </a:r>
            <a:r>
              <a:rPr lang="en-US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LLM</a:t>
            </a:r>
            <a:r>
              <a:rPr lang="ru-RU" sz="1400" dirty="0">
                <a:solidFill>
                  <a:srgbClr val="00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 Модуль обработки и форматирования таблиц.</a:t>
            </a:r>
            <a:endParaRPr lang="ru-RU" sz="1400" b="0" strike="noStrike" spc="-1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Цель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подготовка к выполнению выпускной квалификационной работы </a:t>
            </a:r>
            <a:r>
              <a:rPr lang="ru-RU" sz="1400" dirty="0"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по разработке системы интеллектуального поиска в корпоративных базах знаний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 dirty="0">
                <a:solidFill>
                  <a:srgbClr val="000000"/>
                </a:solidFill>
                <a:latin typeface="Noto Sans"/>
              </a:rPr>
              <a:t>Сроки прохождения практики:</a:t>
            </a:r>
            <a:r>
              <a:rPr lang="ru-RU" sz="1400" b="0" strike="noStrike" spc="-1" dirty="0">
                <a:solidFill>
                  <a:srgbClr val="000000"/>
                </a:solidFill>
                <a:latin typeface="Noto Sans"/>
              </a:rPr>
              <a:t> 10.02.2025 – 17.05.2025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500000" y="1080000"/>
            <a:ext cx="5580000" cy="459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90000"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  <a:r>
              <a:rPr lang="ru-RU" sz="1800" b="1" strike="noStrike" spc="-1">
                <a:solidFill>
                  <a:srgbClr val="000000"/>
                </a:solidFill>
                <a:latin typeface="Noto Sans"/>
              </a:rPr>
              <a:t> Задачи практики:</a:t>
            </a: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ознакомление со структурой компании, видами деятельности, процессами организации управления деятельностью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целей и функций автоматизации технологических процессов, автоматизированных систем управления, используемых средств вычислительной техники в действиях данной компании;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и освоение различных пакетов программ, применяемых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постановка задачи автоматизации (описание предметной области, разработка требований к программному продукту);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обзор аналогов для решения задачи;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реализация системы.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0" y="360"/>
            <a:ext cx="10080000" cy="1080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Индивидуальное задание на практику </a:t>
            </a:r>
            <a:br>
              <a:rPr sz="2400"/>
            </a:b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9360000" y="522000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06A5BB96-3959-465F-A46C-B00DDEAB28D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/>
          <p:cNvSpPr txBox="1"/>
          <p:nvPr/>
        </p:nvSpPr>
        <p:spPr>
          <a:xfrm>
            <a:off x="776880" y="1628280"/>
            <a:ext cx="4083120" cy="36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ООО</a:t>
            </a:r>
            <a:r>
              <a:rPr lang="en-US" sz="14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«</a:t>
            </a:r>
            <a:r>
              <a:rPr lang="ru-RU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РН-</a:t>
            </a:r>
            <a:r>
              <a:rPr lang="ru-RU" sz="1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КрасноярскНИПИнефть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»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расположено в г. </a:t>
            </a:r>
            <a:r>
              <a:rPr lang="ru-RU" sz="1400" spc="-1" dirty="0">
                <a:solidFill>
                  <a:srgbClr val="000000"/>
                </a:solidFill>
                <a:latin typeface="Times New Roman"/>
              </a:rPr>
              <a:t>Красноярск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. </a:t>
            </a:r>
          </a:p>
          <a:p>
            <a:pPr algn="just"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Деятельность компании: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630555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геологическое изучение и оценку запасов нефти и газа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объектов добычи, транспорта и переработки углеводородов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внедрение инновационных технологий для повышения нефтеотдачи пластов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468000"/>
            <a:ext cx="1008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tabLst>
                <a:tab pos="164520" algn="l"/>
              </a:tabLst>
            </a:pP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ОБЩАЯ ХАРАКТЕРИСТИКА ПРЕДПРИЯТИЯ </a:t>
            </a:r>
            <a:br>
              <a:rPr sz="2000" dirty="0"/>
            </a:b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ООО «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РН-КРАСНОЯРСКНИПИНЕФТЬ</a:t>
            </a:r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  <a:ea typeface="Calibri"/>
              </a:rPr>
              <a:t>»</a:t>
            </a:r>
            <a:endParaRPr lang="ru-RU" sz="2000" b="1" strike="noStrike" spc="-1" dirty="0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40000" y="1620000"/>
            <a:ext cx="5040000" cy="274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Основной продукт: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система интеллектуального поиска, которая по заданному запросу выдает релевантный ответ. 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Система значительно оптимизирует процесс поиска релевантной информации в документах, обеспечивая более эффективную работу и экономию времени для сотрудников.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Текущие задачи: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разработка модуля обработки и форматирования таблиц в документах.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9360000" y="522036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53ADE34-A17F-474E-948A-E5D6BDE3A926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3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изучает проблемы анализа, обработки и представления данных в цифровой форме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00000" y="731520"/>
            <a:ext cx="257472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Наука о данных 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82187" y="3214271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выстраивает и обслуживанием инфраструктуры для работы с данными, а также их предварительной обработкой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072387" y="2786951"/>
            <a:ext cx="259308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Инженер данных 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5976720" y="41414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получает данные, выявляет закономерности и формирует отчёты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6785280" y="3856231"/>
            <a:ext cx="2574720" cy="28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b="1" strike="noStrike" spc="-1" dirty="0">
                <a:solidFill>
                  <a:srgbClr val="000000"/>
                </a:solidFill>
                <a:latin typeface="Times New Roman"/>
              </a:rPr>
              <a:t>Аналитик данных</a:t>
            </a:r>
            <a:endParaRPr lang="ru-RU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605906" y="2051994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работает на стыке нескольких областей знания: статистики, программирования, машинного и глубокого обучения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605906" y="1439994"/>
            <a:ext cx="304776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Специалист по науке о данных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880000" y="180000"/>
            <a:ext cx="720000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ПРЕДМЕТНАЯ ОБЛАСТЬ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9434202-BE9A-444C-9588-73F0923A324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CF998-0B7C-4640-B97E-4EEFFBE0206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86591" y="844221"/>
            <a:ext cx="5334781" cy="4465969"/>
          </a:xfrm>
          <a:prstGeom prst="rect">
            <a:avLst/>
          </a:prstGeom>
        </p:spPr>
      </p:pic>
      <p:sp>
        <p:nvSpPr>
          <p:cNvPr id="257" name="TextBox 256"/>
          <p:cNvSpPr txBox="1"/>
          <p:nvPr/>
        </p:nvSpPr>
        <p:spPr>
          <a:xfrm>
            <a:off x="5760000" y="3603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 dirty="0"/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(функции взаимодействия)</a:t>
            </a:r>
            <a:endParaRPr lang="ru-RU" sz="20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8AA83C83-3D20-4033-BB49-C0A45E56736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Рисунок 265"/>
          <p:cNvPicPr/>
          <p:nvPr/>
        </p:nvPicPr>
        <p:blipFill>
          <a:blip r:embed="rId3"/>
          <a:stretch/>
        </p:blipFill>
        <p:spPr>
          <a:xfrm rot="780000">
            <a:off x="5188680" y="2442600"/>
            <a:ext cx="716760" cy="90324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266"/>
          <p:cNvPicPr/>
          <p:nvPr/>
        </p:nvPicPr>
        <p:blipFill>
          <a:blip r:embed="rId4"/>
          <a:stretch/>
        </p:blipFill>
        <p:spPr>
          <a:xfrm rot="947400">
            <a:off x="4998240" y="136404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267"/>
          <p:cNvSpPr txBox="1"/>
          <p:nvPr/>
        </p:nvSpPr>
        <p:spPr>
          <a:xfrm>
            <a:off x="2427840" y="4380480"/>
            <a:ext cx="126000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</a:rPr>
              <a:t>Git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 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340000" y="4083480"/>
            <a:ext cx="238824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3.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Размещение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0000" y="1250280"/>
            <a:ext cx="3477600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Овал 270"/>
          <p:cNvSpPr/>
          <p:nvPr/>
        </p:nvSpPr>
        <p:spPr>
          <a:xfrm>
            <a:off x="2492176" y="781528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 dirty="0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0000" y="596520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00000" y="1512000"/>
            <a:ext cx="1980000" cy="96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720000" algn="l"/>
              </a:tabLst>
            </a:pP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Python-docx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00000" y="540000"/>
            <a:ext cx="41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СТЕК ТЕХНОЛОГИЙ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80000" y="12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Рисунок 275"/>
          <p:cNvPicPr/>
          <p:nvPr/>
        </p:nvPicPr>
        <p:blipFill>
          <a:blip r:embed="rId5"/>
          <a:stretch/>
        </p:blipFill>
        <p:spPr>
          <a:xfrm rot="72000">
            <a:off x="4646520" y="1780200"/>
            <a:ext cx="855000" cy="95796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278"/>
          <p:cNvPicPr/>
          <p:nvPr/>
        </p:nvPicPr>
        <p:blipFill>
          <a:blip r:embed="rId6"/>
          <a:srcRect r="63045"/>
          <a:stretch/>
        </p:blipFill>
        <p:spPr>
          <a:xfrm>
            <a:off x="720000" y="2481480"/>
            <a:ext cx="1669320" cy="151884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9"/>
          <p:cNvPicPr/>
          <p:nvPr/>
        </p:nvPicPr>
        <p:blipFill>
          <a:blip r:embed="rId7"/>
          <a:srcRect l="17370" t="19694" r="2945" b="16328"/>
          <a:stretch/>
        </p:blipFill>
        <p:spPr>
          <a:xfrm>
            <a:off x="1112760" y="2757600"/>
            <a:ext cx="1386720" cy="1113120"/>
          </a:xfrm>
          <a:prstGeom prst="rect">
            <a:avLst/>
          </a:prstGeom>
          <a:ln w="0">
            <a:noFill/>
          </a:ln>
        </p:spPr>
      </p:pic>
      <p:sp>
        <p:nvSpPr>
          <p:cNvPr id="282" name="TextBox 281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FC14667-24AE-4B28-A4C7-7205416CB02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6E82D9-2350-4330-BA7D-1F6C431A5A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80" y="3181680"/>
            <a:ext cx="1260000" cy="12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F447C733-FA2A-40AE-8C78-A78441B9F42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Изображение1">
            <a:extLst>
              <a:ext uri="{FF2B5EF4-FFF2-40B4-BE49-F238E27FC236}">
                <a16:creationId xmlns:a16="http://schemas.microsoft.com/office/drawing/2014/main" id="{15C3260B-64CA-48FC-9615-513ECBC02E5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070099" y="2711767"/>
            <a:ext cx="5940425" cy="247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431A4AC5-F345-4503-80E9-ADB05D42558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Изображение5">
            <a:extLst>
              <a:ext uri="{FF2B5EF4-FFF2-40B4-BE49-F238E27FC236}">
                <a16:creationId xmlns:a16="http://schemas.microsoft.com/office/drawing/2014/main" id="{C185709D-73FB-4E92-9A8D-0E767311FF4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357026" y="2475961"/>
            <a:ext cx="7365948" cy="718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 dirty="0">
                <a:solidFill>
                  <a:srgbClr val="000000"/>
                </a:solidFill>
                <a:latin typeface="Times New Roman"/>
              </a:rPr>
              <a:t>РЕЗУЛЬТАТЫ РАБОТЫ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5249C4D-E2A4-45AD-B5CD-02BECA5E0AC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Изображение6">
            <a:extLst>
              <a:ext uri="{FF2B5EF4-FFF2-40B4-BE49-F238E27FC236}">
                <a16:creationId xmlns:a16="http://schemas.microsoft.com/office/drawing/2014/main" id="{37C65C97-A1EF-49E6-A592-56966A592A9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638091" y="2021580"/>
            <a:ext cx="6803817" cy="1627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243</TotalTime>
  <Words>1371</Words>
  <Application>Microsoft Office PowerPoint</Application>
  <PresentationFormat>Произвольный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9</vt:i4>
      </vt:variant>
      <vt:variant>
        <vt:lpstr>Заголовки слайдов</vt:lpstr>
      </vt:variant>
      <vt:variant>
        <vt:i4>19</vt:i4>
      </vt:variant>
    </vt:vector>
  </HeadingPairs>
  <TitlesOfParts>
    <vt:vector size="34" baseType="lpstr">
      <vt:lpstr>Arial</vt:lpstr>
      <vt:lpstr>Calibri</vt:lpstr>
      <vt:lpstr>Noto Sans</vt:lpstr>
      <vt:lpstr>Symbol</vt:lpstr>
      <vt:lpstr>Times New Roman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Система интеллектуального поиска. Улучшение методов поиска LLM. Модуль обработки и форматирования таблиц</vt:lpstr>
      <vt:lpstr>Индивидуальное задание на практику  «Преддипломная практика»</vt:lpstr>
      <vt:lpstr>ОБЩАЯ ХАРАКТЕРИСТИКА ПРЕДПРИЯТИЯ  ООО «РН-КРАСНОЯРСКНИПИНЕФТЬ»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результаты работы на практике  «Преддипломная практика»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e.beckish@gmail.com</cp:lastModifiedBy>
  <cp:revision>38</cp:revision>
  <cp:lastPrinted>2024-05-08T04:32:37Z</cp:lastPrinted>
  <dcterms:created xsi:type="dcterms:W3CDTF">2024-05-08T01:37:26Z</dcterms:created>
  <dcterms:modified xsi:type="dcterms:W3CDTF">2025-05-16T03:36:37Z</dcterms:modified>
  <dc:language>ru-RU</dc:language>
</cp:coreProperties>
</file>