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5796"/>
            <a:ext cx="18287999" cy="9531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51264" y="-205485"/>
            <a:ext cx="2185471" cy="145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0" i="0">
                <a:solidFill>
                  <a:srgbClr val="2854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5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5339" y="38847"/>
            <a:ext cx="1269732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6194" y="3752988"/>
            <a:ext cx="13355611" cy="279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01" y="0"/>
            <a:ext cx="17687290" cy="101502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49830" marR="2818130" algn="ctr">
              <a:lnSpc>
                <a:spcPts val="4130"/>
              </a:lnSpc>
              <a:spcBef>
                <a:spcPts val="270"/>
              </a:spcBef>
            </a:pPr>
            <a:r>
              <a:rPr sz="3450" spc="30" dirty="0">
                <a:solidFill>
                  <a:srgbClr val="FFFFFF"/>
                </a:solidFill>
                <a:latin typeface="Roboto"/>
                <a:cs typeface="Roboto"/>
              </a:rPr>
              <a:t>ДЕПАРТАМЕНТ</a:t>
            </a:r>
            <a:r>
              <a:rPr sz="34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15" dirty="0">
                <a:solidFill>
                  <a:srgbClr val="FFFFFF"/>
                </a:solidFill>
                <a:latin typeface="Roboto"/>
                <a:cs typeface="Roboto"/>
              </a:rPr>
              <a:t>ОБРАЗОВАНИЯ</a:t>
            </a:r>
            <a:r>
              <a:rPr sz="34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50" dirty="0">
                <a:solidFill>
                  <a:srgbClr val="FFFFFF"/>
                </a:solidFill>
                <a:latin typeface="Roboto"/>
                <a:cs typeface="Roboto"/>
              </a:rPr>
              <a:t>И</a:t>
            </a:r>
            <a:r>
              <a:rPr sz="3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35" dirty="0">
                <a:solidFill>
                  <a:srgbClr val="FFFFFF"/>
                </a:solidFill>
                <a:latin typeface="Roboto"/>
                <a:cs typeface="Roboto"/>
              </a:rPr>
              <a:t>НАУКИ</a:t>
            </a:r>
            <a:r>
              <a:rPr sz="34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Roboto"/>
                <a:cs typeface="Roboto"/>
              </a:rPr>
              <a:t>ГОРОДА</a:t>
            </a:r>
            <a:r>
              <a:rPr sz="34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Roboto"/>
                <a:cs typeface="Roboto"/>
              </a:rPr>
              <a:t>МОСКВЫ </a:t>
            </a:r>
            <a:r>
              <a:rPr sz="3450" spc="-8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25" dirty="0">
                <a:solidFill>
                  <a:srgbClr val="FFFFFF"/>
                </a:solidFill>
                <a:latin typeface="Roboto"/>
                <a:cs typeface="Roboto"/>
              </a:rPr>
              <a:t>ГОСУДАРСТВЕННОЕ </a:t>
            </a:r>
            <a:r>
              <a:rPr sz="3450" spc="55" dirty="0">
                <a:solidFill>
                  <a:srgbClr val="FFFFFF"/>
                </a:solidFill>
                <a:latin typeface="Roboto"/>
                <a:cs typeface="Roboto"/>
              </a:rPr>
              <a:t>БЮДЖЕТНОЕ ПРОФЕССИОНАЛЬНОЕ </a:t>
            </a:r>
            <a:r>
              <a:rPr sz="345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Roboto"/>
                <a:cs typeface="Roboto"/>
              </a:rPr>
              <a:t>ОБРАЗОВАТЕЛЬНОЕ</a:t>
            </a:r>
            <a:r>
              <a:rPr sz="345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Roboto"/>
                <a:cs typeface="Roboto"/>
              </a:rPr>
              <a:t>УЧРЕЖДЕНИЕ</a:t>
            </a:r>
            <a:r>
              <a:rPr sz="34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Roboto"/>
                <a:cs typeface="Roboto"/>
              </a:rPr>
              <a:t>ГОРОДА</a:t>
            </a:r>
            <a:r>
              <a:rPr sz="34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Roboto"/>
                <a:cs typeface="Roboto"/>
              </a:rPr>
              <a:t>МОСКВЫ</a:t>
            </a:r>
            <a:endParaRPr sz="3450" dirty="0">
              <a:latin typeface="Roboto"/>
              <a:cs typeface="Roboto"/>
            </a:endParaRPr>
          </a:p>
          <a:p>
            <a:pPr marR="368300" algn="ctr">
              <a:lnSpc>
                <a:spcPts val="3979"/>
              </a:lnSpc>
            </a:pPr>
            <a:r>
              <a:rPr sz="3450" b="1" dirty="0">
                <a:solidFill>
                  <a:srgbClr val="FFFFFF"/>
                </a:solidFill>
                <a:latin typeface="Roboto"/>
                <a:cs typeface="Roboto"/>
              </a:rPr>
              <a:t>«</a:t>
            </a:r>
            <a:r>
              <a:rPr sz="3450" b="1" spc="160" dirty="0">
                <a:solidFill>
                  <a:srgbClr val="FFFFFF"/>
                </a:solidFill>
                <a:latin typeface="Roboto"/>
                <a:cs typeface="Roboto"/>
              </a:rPr>
              <a:t>Т</a:t>
            </a:r>
            <a:r>
              <a:rPr sz="3450" b="1" spc="65" dirty="0">
                <a:solidFill>
                  <a:srgbClr val="FFFFFF"/>
                </a:solidFill>
                <a:latin typeface="Roboto"/>
                <a:cs typeface="Roboto"/>
              </a:rPr>
              <a:t>е</a:t>
            </a:r>
            <a:r>
              <a:rPr sz="3450" b="1" dirty="0">
                <a:solidFill>
                  <a:srgbClr val="FFFFFF"/>
                </a:solidFill>
                <a:latin typeface="Roboto"/>
                <a:cs typeface="Roboto"/>
              </a:rPr>
              <a:t>х</a:t>
            </a:r>
            <a:r>
              <a:rPr sz="3450" b="1" spc="15" dirty="0">
                <a:solidFill>
                  <a:srgbClr val="FFFFFF"/>
                </a:solidFill>
                <a:latin typeface="Roboto"/>
                <a:cs typeface="Roboto"/>
              </a:rPr>
              <a:t>н</a:t>
            </a:r>
            <a:r>
              <a:rPr sz="3450" b="1" spc="10" dirty="0">
                <a:solidFill>
                  <a:srgbClr val="FFFFFF"/>
                </a:solidFill>
                <a:latin typeface="Roboto"/>
                <a:cs typeface="Roboto"/>
              </a:rPr>
              <a:t>о</a:t>
            </a:r>
            <a:r>
              <a:rPr sz="3450" b="1" spc="30" dirty="0">
                <a:solidFill>
                  <a:srgbClr val="FFFFFF"/>
                </a:solidFill>
                <a:latin typeface="Roboto"/>
                <a:cs typeface="Roboto"/>
              </a:rPr>
              <a:t>л</a:t>
            </a:r>
            <a:r>
              <a:rPr sz="3450" b="1" spc="10" dirty="0">
                <a:solidFill>
                  <a:srgbClr val="FFFFFF"/>
                </a:solidFill>
                <a:latin typeface="Roboto"/>
                <a:cs typeface="Roboto"/>
              </a:rPr>
              <a:t>о</a:t>
            </a:r>
            <a:r>
              <a:rPr sz="3450" b="1" spc="5" dirty="0">
                <a:solidFill>
                  <a:srgbClr val="FFFFFF"/>
                </a:solidFill>
                <a:latin typeface="Roboto"/>
                <a:cs typeface="Roboto"/>
              </a:rPr>
              <a:t>г</a:t>
            </a:r>
            <a:r>
              <a:rPr sz="3450" b="1" spc="15" dirty="0">
                <a:solidFill>
                  <a:srgbClr val="FFFFFF"/>
                </a:solidFill>
                <a:latin typeface="Roboto"/>
                <a:cs typeface="Roboto"/>
              </a:rPr>
              <a:t>и</a:t>
            </a:r>
            <a:r>
              <a:rPr sz="3450" b="1" spc="-15" dirty="0">
                <a:solidFill>
                  <a:srgbClr val="FFFFFF"/>
                </a:solidFill>
                <a:latin typeface="Roboto"/>
                <a:cs typeface="Roboto"/>
              </a:rPr>
              <a:t>ч</a:t>
            </a:r>
            <a:r>
              <a:rPr sz="3450" b="1" spc="65" dirty="0">
                <a:solidFill>
                  <a:srgbClr val="FFFFFF"/>
                </a:solidFill>
                <a:latin typeface="Roboto"/>
                <a:cs typeface="Roboto"/>
              </a:rPr>
              <a:t>е</a:t>
            </a:r>
            <a:r>
              <a:rPr sz="3450" b="1" spc="25" dirty="0">
                <a:solidFill>
                  <a:srgbClr val="FFFFFF"/>
                </a:solidFill>
                <a:latin typeface="Roboto"/>
                <a:cs typeface="Roboto"/>
              </a:rPr>
              <a:t>с</a:t>
            </a:r>
            <a:r>
              <a:rPr sz="3450" b="1" spc="-15" dirty="0">
                <a:solidFill>
                  <a:srgbClr val="FFFFFF"/>
                </a:solidFill>
                <a:latin typeface="Roboto"/>
                <a:cs typeface="Roboto"/>
              </a:rPr>
              <a:t>к</a:t>
            </a:r>
            <a:r>
              <a:rPr sz="3450" b="1" spc="15" dirty="0">
                <a:solidFill>
                  <a:srgbClr val="FFFFFF"/>
                </a:solidFill>
                <a:latin typeface="Roboto"/>
                <a:cs typeface="Roboto"/>
              </a:rPr>
              <a:t>и</a:t>
            </a:r>
            <a:r>
              <a:rPr sz="3450" b="1" spc="20" dirty="0">
                <a:solidFill>
                  <a:srgbClr val="FFFFFF"/>
                </a:solidFill>
                <a:latin typeface="Roboto"/>
                <a:cs typeface="Roboto"/>
              </a:rPr>
              <a:t>й</a:t>
            </a:r>
            <a:r>
              <a:rPr sz="345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b="1" spc="-15" dirty="0">
                <a:solidFill>
                  <a:srgbClr val="FFFFFF"/>
                </a:solidFill>
                <a:latin typeface="Roboto"/>
                <a:cs typeface="Roboto"/>
              </a:rPr>
              <a:t>к</a:t>
            </a:r>
            <a:r>
              <a:rPr sz="3450" b="1" spc="10" dirty="0">
                <a:solidFill>
                  <a:srgbClr val="FFFFFF"/>
                </a:solidFill>
                <a:latin typeface="Roboto"/>
                <a:cs typeface="Roboto"/>
              </a:rPr>
              <a:t>о</a:t>
            </a:r>
            <a:r>
              <a:rPr sz="3450" b="1" spc="30" dirty="0">
                <a:solidFill>
                  <a:srgbClr val="FFFFFF"/>
                </a:solidFill>
                <a:latin typeface="Roboto"/>
                <a:cs typeface="Roboto"/>
              </a:rPr>
              <a:t>лл</a:t>
            </a:r>
            <a:r>
              <a:rPr sz="3450" b="1" spc="65" dirty="0">
                <a:solidFill>
                  <a:srgbClr val="FFFFFF"/>
                </a:solidFill>
                <a:latin typeface="Roboto"/>
                <a:cs typeface="Roboto"/>
              </a:rPr>
              <a:t>е</a:t>
            </a:r>
            <a:r>
              <a:rPr sz="3450" b="1" spc="-114" dirty="0">
                <a:solidFill>
                  <a:srgbClr val="FFFFFF"/>
                </a:solidFill>
                <a:latin typeface="Roboto"/>
                <a:cs typeface="Roboto"/>
              </a:rPr>
              <a:t>д</a:t>
            </a:r>
            <a:r>
              <a:rPr sz="3450" b="1" spc="165" dirty="0">
                <a:solidFill>
                  <a:srgbClr val="FFFFFF"/>
                </a:solidFill>
                <a:latin typeface="Roboto"/>
                <a:cs typeface="Roboto"/>
              </a:rPr>
              <a:t>ж</a:t>
            </a:r>
            <a:r>
              <a:rPr sz="345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b="1" spc="-260" dirty="0">
                <a:solidFill>
                  <a:srgbClr val="FFFFFF"/>
                </a:solidFill>
                <a:latin typeface="Roboto"/>
                <a:cs typeface="Roboto"/>
              </a:rPr>
              <a:t>№</a:t>
            </a:r>
            <a:r>
              <a:rPr sz="345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Roboto"/>
                <a:cs typeface="Roboto"/>
              </a:rPr>
              <a:t>34»</a:t>
            </a:r>
            <a:endParaRPr sz="3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4000" dirty="0">
              <a:latin typeface="Roboto"/>
              <a:cs typeface="Roboto"/>
            </a:endParaRPr>
          </a:p>
          <a:p>
            <a:pPr marR="368300" algn="ctr">
              <a:lnSpc>
                <a:spcPct val="100000"/>
              </a:lnSpc>
              <a:spcBef>
                <a:spcPts val="3170"/>
              </a:spcBef>
              <a:tabLst>
                <a:tab pos="2869565" algn="l"/>
              </a:tabLst>
            </a:pPr>
            <a:r>
              <a:rPr sz="4800" b="1" dirty="0">
                <a:solidFill>
                  <a:srgbClr val="FFFFFF"/>
                </a:solidFill>
                <a:latin typeface="Roboto"/>
                <a:cs typeface="Roboto"/>
              </a:rPr>
              <a:t>Курсовая	</a:t>
            </a:r>
            <a:r>
              <a:rPr sz="4800" b="1" spc="-10" dirty="0">
                <a:solidFill>
                  <a:srgbClr val="FFFFFF"/>
                </a:solidFill>
                <a:latin typeface="Roboto"/>
                <a:cs typeface="Roboto"/>
              </a:rPr>
              <a:t>работа</a:t>
            </a:r>
            <a:endParaRPr sz="4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450" dirty="0">
              <a:latin typeface="Roboto"/>
              <a:cs typeface="Roboto"/>
            </a:endParaRPr>
          </a:p>
          <a:p>
            <a:pPr marL="12065" marR="381000" algn="ctr">
              <a:lnSpc>
                <a:spcPts val="4280"/>
              </a:lnSpc>
            </a:pPr>
            <a:r>
              <a:rPr sz="3600" b="1" spc="5" dirty="0">
                <a:solidFill>
                  <a:srgbClr val="FFFFFF"/>
                </a:solidFill>
                <a:latin typeface="Roboto"/>
                <a:cs typeface="Roboto"/>
              </a:rPr>
              <a:t>по</a:t>
            </a:r>
            <a:r>
              <a:rPr sz="3600" b="1" dirty="0">
                <a:solidFill>
                  <a:srgbClr val="FFFFFF"/>
                </a:solidFill>
                <a:latin typeface="Roboto"/>
                <a:cs typeface="Roboto"/>
              </a:rPr>
              <a:t> дисциплине: 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МДК.05.01</a:t>
            </a:r>
            <a:r>
              <a:rPr sz="3600" b="1" spc="5" dirty="0">
                <a:solidFill>
                  <a:srgbClr val="FFFFFF"/>
                </a:solidFill>
                <a:latin typeface="Roboto"/>
                <a:cs typeface="Roboto"/>
              </a:rPr>
              <a:t> Проектирование</a:t>
            </a:r>
            <a:r>
              <a:rPr sz="36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Roboto"/>
                <a:cs typeface="Roboto"/>
              </a:rPr>
              <a:t>и</a:t>
            </a:r>
            <a:r>
              <a:rPr sz="36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Roboto"/>
                <a:cs typeface="Roboto"/>
              </a:rPr>
              <a:t>дизайн</a:t>
            </a:r>
            <a:r>
              <a:rPr sz="36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Roboto"/>
                <a:cs typeface="Roboto"/>
              </a:rPr>
              <a:t>информационных</a:t>
            </a:r>
            <a:r>
              <a:rPr sz="36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Roboto"/>
                <a:cs typeface="Roboto"/>
              </a:rPr>
              <a:t>систем </a:t>
            </a:r>
            <a:r>
              <a:rPr sz="3600" b="1" spc="-8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dirty="0">
                <a:solidFill>
                  <a:srgbClr val="FFFFFF"/>
                </a:solidFill>
                <a:latin typeface="Roboto"/>
                <a:cs typeface="Roboto"/>
              </a:rPr>
              <a:t>на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Roboto"/>
                <a:cs typeface="Roboto"/>
              </a:rPr>
              <a:t>тему: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Roboto"/>
                <a:cs typeface="Roboto"/>
              </a:rPr>
              <a:t>Проектирование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Roboto"/>
                <a:cs typeface="Roboto"/>
              </a:rPr>
              <a:t>и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Roboto"/>
                <a:cs typeface="Roboto"/>
              </a:rPr>
              <a:t>разработка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Roboto"/>
                <a:cs typeface="Roboto"/>
              </a:rPr>
              <a:t>автоматизированной</a:t>
            </a:r>
            <a:r>
              <a:rPr sz="36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Roboto"/>
                <a:cs typeface="Roboto"/>
              </a:rPr>
              <a:t>информационной </a:t>
            </a:r>
            <a:r>
              <a:rPr sz="36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5" dirty="0" err="1">
                <a:solidFill>
                  <a:srgbClr val="FFFFFF"/>
                </a:solidFill>
                <a:latin typeface="Roboto"/>
                <a:cs typeface="Roboto"/>
              </a:rPr>
              <a:t>системы</a:t>
            </a:r>
            <a:r>
              <a:rPr sz="36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Roboto"/>
                <a:cs typeface="Roboto"/>
              </a:rPr>
              <a:t>«</a:t>
            </a:r>
            <a:r>
              <a:rPr lang="ru-RU" sz="3600" b="1" spc="-10" dirty="0">
                <a:solidFill>
                  <a:srgbClr val="FFFFFF"/>
                </a:solidFill>
                <a:latin typeface="Roboto"/>
                <a:cs typeface="Roboto"/>
              </a:rPr>
              <a:t>Администрирование </a:t>
            </a:r>
            <a:r>
              <a:rPr lang="ru-RU" sz="3600" b="1" spc="-10">
                <a:solidFill>
                  <a:srgbClr val="FFFFFF"/>
                </a:solidFill>
                <a:latin typeface="Roboto"/>
                <a:cs typeface="Roboto"/>
              </a:rPr>
              <a:t>киберкафе</a:t>
            </a:r>
            <a:r>
              <a:rPr sz="3600" b="1" spc="-5">
                <a:solidFill>
                  <a:srgbClr val="FFFFFF"/>
                </a:solidFill>
                <a:latin typeface="Roboto"/>
                <a:cs typeface="Roboto"/>
              </a:rPr>
              <a:t>»</a:t>
            </a:r>
            <a:endParaRPr sz="36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 dirty="0">
              <a:latin typeface="Roboto"/>
              <a:cs typeface="Roboto"/>
            </a:endParaRPr>
          </a:p>
          <a:p>
            <a:pPr marL="10488930" marR="5080">
              <a:lnSpc>
                <a:spcPts val="3150"/>
              </a:lnSpc>
            </a:pPr>
            <a:r>
              <a:rPr sz="2650" spc="-25" dirty="0">
                <a:solidFill>
                  <a:srgbClr val="FFFFFF"/>
                </a:solidFill>
                <a:latin typeface="Roboto"/>
                <a:cs typeface="Roboto"/>
              </a:rPr>
              <a:t>Работу</a:t>
            </a: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Roboto"/>
                <a:cs typeface="Roboto"/>
              </a:rPr>
              <a:t>выполнил</a:t>
            </a: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Roboto"/>
                <a:cs typeface="Roboto"/>
              </a:rPr>
              <a:t>студент</a:t>
            </a: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Roboto"/>
                <a:cs typeface="Roboto"/>
              </a:rPr>
              <a:t>группы</a:t>
            </a: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Roboto"/>
                <a:cs typeface="Roboto"/>
              </a:rPr>
              <a:t>Д03-2</a:t>
            </a:r>
            <a:r>
              <a:rPr sz="265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Roboto"/>
                <a:cs typeface="Roboto"/>
              </a:rPr>
              <a:t>ИСП </a:t>
            </a:r>
            <a:r>
              <a:rPr sz="2650" spc="-6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Roboto"/>
                <a:cs typeface="Roboto"/>
              </a:rPr>
              <a:t>Гапеев</a:t>
            </a:r>
            <a:r>
              <a:rPr sz="26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Roboto"/>
                <a:cs typeface="Roboto"/>
              </a:rPr>
              <a:t>Егор</a:t>
            </a:r>
            <a:r>
              <a:rPr sz="2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Roboto"/>
                <a:cs typeface="Roboto"/>
              </a:rPr>
              <a:t>Евгеньевич</a:t>
            </a:r>
            <a:endParaRPr sz="2650" dirty="0">
              <a:latin typeface="Roboto"/>
              <a:cs typeface="Roboto"/>
            </a:endParaRPr>
          </a:p>
          <a:p>
            <a:pPr marL="10488930" marR="203835">
              <a:lnSpc>
                <a:spcPts val="3150"/>
              </a:lnSpc>
            </a:pPr>
            <a:r>
              <a:rPr sz="2650" spc="10" dirty="0">
                <a:solidFill>
                  <a:srgbClr val="FFFFFF"/>
                </a:solidFill>
                <a:latin typeface="Roboto"/>
                <a:cs typeface="Roboto"/>
              </a:rPr>
              <a:t>Специальность:</a:t>
            </a:r>
            <a:r>
              <a:rPr sz="265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dirty="0">
                <a:solidFill>
                  <a:srgbClr val="FFFFFF"/>
                </a:solidFill>
                <a:latin typeface="Roboto"/>
                <a:cs typeface="Roboto"/>
              </a:rPr>
              <a:t>09.02.07</a:t>
            </a:r>
            <a:r>
              <a:rPr sz="265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Roboto"/>
                <a:cs typeface="Roboto"/>
              </a:rPr>
              <a:t>Информационные </a:t>
            </a:r>
            <a:r>
              <a:rPr sz="2650" spc="-6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Roboto"/>
                <a:cs typeface="Roboto"/>
              </a:rPr>
              <a:t>системы </a:t>
            </a:r>
            <a:r>
              <a:rPr sz="2650" spc="35" dirty="0">
                <a:solidFill>
                  <a:srgbClr val="FFFFFF"/>
                </a:solidFill>
                <a:latin typeface="Roboto"/>
                <a:cs typeface="Roboto"/>
              </a:rPr>
              <a:t>и </a:t>
            </a:r>
            <a:r>
              <a:rPr sz="2650" spc="10" dirty="0">
                <a:solidFill>
                  <a:srgbClr val="FFFFFF"/>
                </a:solidFill>
                <a:latin typeface="Roboto"/>
                <a:cs typeface="Roboto"/>
              </a:rPr>
              <a:t>программирование </a:t>
            </a:r>
            <a:r>
              <a:rPr sz="265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Roboto"/>
                <a:cs typeface="Roboto"/>
              </a:rPr>
              <a:t>Руководитель:</a:t>
            </a:r>
            <a:r>
              <a:rPr sz="26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Roboto"/>
                <a:cs typeface="Roboto"/>
              </a:rPr>
              <a:t>Щербаков</a:t>
            </a:r>
            <a:r>
              <a:rPr sz="26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25" dirty="0">
                <a:solidFill>
                  <a:srgbClr val="FFFFFF"/>
                </a:solidFill>
                <a:latin typeface="Roboto"/>
                <a:cs typeface="Roboto"/>
              </a:rPr>
              <a:t>Сергей</a:t>
            </a:r>
            <a:r>
              <a:rPr sz="265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Петрович</a:t>
            </a:r>
            <a:endParaRPr sz="2650" dirty="0">
              <a:latin typeface="Roboto"/>
              <a:cs typeface="Roboto"/>
            </a:endParaRPr>
          </a:p>
          <a:p>
            <a:pPr marL="7581900">
              <a:lnSpc>
                <a:spcPct val="100000"/>
              </a:lnSpc>
              <a:spcBef>
                <a:spcPts val="905"/>
              </a:spcBef>
            </a:pP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Москва,</a:t>
            </a:r>
            <a:r>
              <a:rPr sz="265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endParaRPr sz="265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702464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538" y="1574357"/>
            <a:ext cx="11839574" cy="8467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П</a:t>
            </a:r>
            <a:r>
              <a:rPr spc="254" dirty="0"/>
              <a:t>р</a:t>
            </a:r>
            <a:r>
              <a:rPr spc="90" dirty="0"/>
              <a:t>о</a:t>
            </a:r>
            <a:r>
              <a:rPr spc="445" dirty="0"/>
              <a:t>г</a:t>
            </a:r>
            <a:r>
              <a:rPr spc="254" dirty="0"/>
              <a:t>р</a:t>
            </a:r>
            <a:r>
              <a:rPr spc="490" dirty="0"/>
              <a:t>а</a:t>
            </a:r>
            <a:r>
              <a:rPr spc="-275" dirty="0"/>
              <a:t>мм</a:t>
            </a:r>
            <a:r>
              <a:rPr spc="-215" dirty="0"/>
              <a:t>н</a:t>
            </a:r>
            <a:r>
              <a:rPr spc="490" dirty="0"/>
              <a:t>а</a:t>
            </a:r>
            <a:r>
              <a:rPr spc="-355" dirty="0"/>
              <a:t>я</a:t>
            </a:r>
            <a:r>
              <a:rPr spc="-665" dirty="0"/>
              <a:t> </a:t>
            </a:r>
            <a:r>
              <a:rPr spc="490" dirty="0"/>
              <a:t>а</a:t>
            </a:r>
            <a:r>
              <a:rPr spc="254" dirty="0"/>
              <a:t>р</a:t>
            </a:r>
            <a:r>
              <a:rPr spc="270" dirty="0"/>
              <a:t>х</a:t>
            </a:r>
            <a:r>
              <a:rPr spc="10" dirty="0"/>
              <a:t>и</a:t>
            </a:r>
            <a:r>
              <a:rPr spc="140" dirty="0"/>
              <a:t>т</a:t>
            </a:r>
            <a:r>
              <a:rPr spc="225" dirty="0"/>
              <a:t>е</a:t>
            </a:r>
            <a:r>
              <a:rPr spc="114" dirty="0"/>
              <a:t>к</a:t>
            </a:r>
            <a:r>
              <a:rPr spc="140" dirty="0"/>
              <a:t>т</a:t>
            </a:r>
            <a:r>
              <a:rPr spc="50" dirty="0"/>
              <a:t>у</a:t>
            </a:r>
            <a:r>
              <a:rPr spc="254" dirty="0"/>
              <a:t>р</a:t>
            </a:r>
            <a:r>
              <a:rPr spc="495" dirty="0"/>
              <a:t>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5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7558" y="622982"/>
            <a:ext cx="9239249" cy="9039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190" y="857313"/>
            <a:ext cx="69005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FFFFFF"/>
                </a:solidFill>
              </a:rPr>
              <a:t>ER-диаграмма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937" y="1269432"/>
            <a:ext cx="10877549" cy="7988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5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40788" y="3367523"/>
            <a:ext cx="8347709" cy="6919595"/>
            <a:chOff x="9940788" y="3367523"/>
            <a:chExt cx="8347709" cy="6919595"/>
          </a:xfrm>
        </p:grpSpPr>
        <p:sp>
          <p:nvSpPr>
            <p:cNvPr id="4" name="object 4"/>
            <p:cNvSpPr/>
            <p:nvPr/>
          </p:nvSpPr>
          <p:spPr>
            <a:xfrm>
              <a:off x="9940785" y="3367531"/>
              <a:ext cx="8347709" cy="6901815"/>
            </a:xfrm>
            <a:custGeom>
              <a:avLst/>
              <a:gdLst/>
              <a:ahLst/>
              <a:cxnLst/>
              <a:rect l="l" t="t" r="r" b="b"/>
              <a:pathLst>
                <a:path w="8347709" h="6901815">
                  <a:moveTo>
                    <a:pt x="3969969" y="1439913"/>
                  </a:moveTo>
                  <a:lnTo>
                    <a:pt x="3961358" y="1402270"/>
                  </a:lnTo>
                  <a:lnTo>
                    <a:pt x="3940137" y="1366139"/>
                  </a:lnTo>
                  <a:lnTo>
                    <a:pt x="3905999" y="1331899"/>
                  </a:lnTo>
                  <a:lnTo>
                    <a:pt x="3858628" y="1299972"/>
                  </a:lnTo>
                  <a:lnTo>
                    <a:pt x="3791140" y="1268755"/>
                  </a:lnTo>
                  <a:lnTo>
                    <a:pt x="3753053" y="1255598"/>
                  </a:lnTo>
                  <a:lnTo>
                    <a:pt x="3712387" y="1244092"/>
                  </a:lnTo>
                  <a:lnTo>
                    <a:pt x="3669347" y="1234224"/>
                  </a:lnTo>
                  <a:lnTo>
                    <a:pt x="3624173" y="1225981"/>
                  </a:lnTo>
                  <a:lnTo>
                    <a:pt x="3577082" y="1219390"/>
                  </a:lnTo>
                  <a:lnTo>
                    <a:pt x="3528301" y="1214424"/>
                  </a:lnTo>
                  <a:lnTo>
                    <a:pt x="3478047" y="1211097"/>
                  </a:lnTo>
                  <a:lnTo>
                    <a:pt x="3426549" y="1209408"/>
                  </a:lnTo>
                  <a:lnTo>
                    <a:pt x="3374034" y="1209344"/>
                  </a:lnTo>
                  <a:lnTo>
                    <a:pt x="3320732" y="1210906"/>
                  </a:lnTo>
                  <a:lnTo>
                    <a:pt x="3276054" y="1213561"/>
                  </a:lnTo>
                  <a:lnTo>
                    <a:pt x="3281908" y="1171981"/>
                  </a:lnTo>
                  <a:lnTo>
                    <a:pt x="3290074" y="1133373"/>
                  </a:lnTo>
                  <a:lnTo>
                    <a:pt x="3291890" y="1094486"/>
                  </a:lnTo>
                  <a:lnTo>
                    <a:pt x="3287357" y="1055636"/>
                  </a:lnTo>
                  <a:lnTo>
                    <a:pt x="3276523" y="1017079"/>
                  </a:lnTo>
                  <a:lnTo>
                    <a:pt x="3259378" y="979106"/>
                  </a:lnTo>
                  <a:lnTo>
                    <a:pt x="3235972" y="941997"/>
                  </a:lnTo>
                  <a:lnTo>
                    <a:pt x="3206318" y="906043"/>
                  </a:lnTo>
                  <a:lnTo>
                    <a:pt x="3170428" y="871512"/>
                  </a:lnTo>
                  <a:lnTo>
                    <a:pt x="3128340" y="838682"/>
                  </a:lnTo>
                  <a:lnTo>
                    <a:pt x="3080054" y="807859"/>
                  </a:lnTo>
                  <a:lnTo>
                    <a:pt x="3040672" y="786726"/>
                  </a:lnTo>
                  <a:lnTo>
                    <a:pt x="2999308" y="767588"/>
                  </a:lnTo>
                  <a:lnTo>
                    <a:pt x="2956179" y="750443"/>
                  </a:lnTo>
                  <a:lnTo>
                    <a:pt x="2911475" y="735291"/>
                  </a:lnTo>
                  <a:lnTo>
                    <a:pt x="2865399" y="722147"/>
                  </a:lnTo>
                  <a:lnTo>
                    <a:pt x="2818142" y="710984"/>
                  </a:lnTo>
                  <a:lnTo>
                    <a:pt x="2769908" y="701840"/>
                  </a:lnTo>
                  <a:lnTo>
                    <a:pt x="2720898" y="694690"/>
                  </a:lnTo>
                  <a:lnTo>
                    <a:pt x="2671292" y="689546"/>
                  </a:lnTo>
                  <a:lnTo>
                    <a:pt x="2621318" y="686409"/>
                  </a:lnTo>
                  <a:lnTo>
                    <a:pt x="2571140" y="685279"/>
                  </a:lnTo>
                  <a:lnTo>
                    <a:pt x="2520988" y="686155"/>
                  </a:lnTo>
                  <a:lnTo>
                    <a:pt x="2471039" y="689051"/>
                  </a:lnTo>
                  <a:lnTo>
                    <a:pt x="2421496" y="693966"/>
                  </a:lnTo>
                  <a:lnTo>
                    <a:pt x="2372563" y="700900"/>
                  </a:lnTo>
                  <a:lnTo>
                    <a:pt x="2324430" y="709841"/>
                  </a:lnTo>
                  <a:lnTo>
                    <a:pt x="2277287" y="720813"/>
                  </a:lnTo>
                  <a:lnTo>
                    <a:pt x="2231364" y="733806"/>
                  </a:lnTo>
                  <a:lnTo>
                    <a:pt x="2186825" y="748830"/>
                  </a:lnTo>
                  <a:lnTo>
                    <a:pt x="2143887" y="765873"/>
                  </a:lnTo>
                  <a:lnTo>
                    <a:pt x="2102739" y="784948"/>
                  </a:lnTo>
                  <a:lnTo>
                    <a:pt x="2063584" y="806056"/>
                  </a:lnTo>
                  <a:lnTo>
                    <a:pt x="2011451" y="839774"/>
                  </a:lnTo>
                  <a:lnTo>
                    <a:pt x="1966798" y="875817"/>
                  </a:lnTo>
                  <a:lnTo>
                    <a:pt x="1929612" y="913815"/>
                  </a:lnTo>
                  <a:lnTo>
                    <a:pt x="1899907" y="953414"/>
                  </a:lnTo>
                  <a:lnTo>
                    <a:pt x="1877682" y="994257"/>
                  </a:lnTo>
                  <a:lnTo>
                    <a:pt x="1862937" y="1035989"/>
                  </a:lnTo>
                  <a:lnTo>
                    <a:pt x="1855660" y="1078255"/>
                  </a:lnTo>
                  <a:lnTo>
                    <a:pt x="1855851" y="1120711"/>
                  </a:lnTo>
                  <a:lnTo>
                    <a:pt x="1863534" y="1162977"/>
                  </a:lnTo>
                  <a:lnTo>
                    <a:pt x="1993290" y="2078710"/>
                  </a:lnTo>
                  <a:lnTo>
                    <a:pt x="1949869" y="2112200"/>
                  </a:lnTo>
                  <a:lnTo>
                    <a:pt x="1912874" y="2147570"/>
                  </a:lnTo>
                  <a:lnTo>
                    <a:pt x="1882292" y="2184514"/>
                  </a:lnTo>
                  <a:lnTo>
                    <a:pt x="1858124" y="2222690"/>
                  </a:lnTo>
                  <a:lnTo>
                    <a:pt x="1840382" y="2261806"/>
                  </a:lnTo>
                  <a:lnTo>
                    <a:pt x="1829066" y="2301532"/>
                  </a:lnTo>
                  <a:lnTo>
                    <a:pt x="1824164" y="2341549"/>
                  </a:lnTo>
                  <a:lnTo>
                    <a:pt x="1825688" y="2381554"/>
                  </a:lnTo>
                  <a:lnTo>
                    <a:pt x="1824393" y="2426919"/>
                  </a:lnTo>
                  <a:lnTo>
                    <a:pt x="1831314" y="2471940"/>
                  </a:lnTo>
                  <a:lnTo>
                    <a:pt x="1846453" y="2516276"/>
                  </a:lnTo>
                  <a:lnTo>
                    <a:pt x="1869808" y="2559558"/>
                  </a:lnTo>
                  <a:lnTo>
                    <a:pt x="1901380" y="2601468"/>
                  </a:lnTo>
                  <a:lnTo>
                    <a:pt x="1930501" y="2632176"/>
                  </a:lnTo>
                  <a:lnTo>
                    <a:pt x="1940902" y="2641409"/>
                  </a:lnTo>
                  <a:lnTo>
                    <a:pt x="1951812" y="2656814"/>
                  </a:lnTo>
                  <a:lnTo>
                    <a:pt x="1999742" y="2700591"/>
                  </a:lnTo>
                  <a:lnTo>
                    <a:pt x="2063153" y="2736875"/>
                  </a:lnTo>
                  <a:lnTo>
                    <a:pt x="2135721" y="2765031"/>
                  </a:lnTo>
                  <a:lnTo>
                    <a:pt x="2172182" y="2775699"/>
                  </a:lnTo>
                  <a:lnTo>
                    <a:pt x="2213419" y="2790012"/>
                  </a:lnTo>
                  <a:lnTo>
                    <a:pt x="2259203" y="2803537"/>
                  </a:lnTo>
                  <a:lnTo>
                    <a:pt x="2306129" y="2815158"/>
                  </a:lnTo>
                  <a:lnTo>
                    <a:pt x="2354059" y="2824861"/>
                  </a:lnTo>
                  <a:lnTo>
                    <a:pt x="2402776" y="2832658"/>
                  </a:lnTo>
                  <a:lnTo>
                    <a:pt x="2452116" y="2838526"/>
                  </a:lnTo>
                  <a:lnTo>
                    <a:pt x="2501900" y="2842488"/>
                  </a:lnTo>
                  <a:lnTo>
                    <a:pt x="2551938" y="2844533"/>
                  </a:lnTo>
                  <a:lnTo>
                    <a:pt x="2602065" y="2844647"/>
                  </a:lnTo>
                  <a:lnTo>
                    <a:pt x="2652090" y="2842844"/>
                  </a:lnTo>
                  <a:lnTo>
                    <a:pt x="2701823" y="2839110"/>
                  </a:lnTo>
                  <a:lnTo>
                    <a:pt x="2751112" y="2833459"/>
                  </a:lnTo>
                  <a:lnTo>
                    <a:pt x="2799740" y="2825864"/>
                  </a:lnTo>
                  <a:lnTo>
                    <a:pt x="2847556" y="2816352"/>
                  </a:lnTo>
                  <a:lnTo>
                    <a:pt x="2894380" y="2804909"/>
                  </a:lnTo>
                  <a:lnTo>
                    <a:pt x="2940012" y="2791536"/>
                  </a:lnTo>
                  <a:lnTo>
                    <a:pt x="2984271" y="2776220"/>
                  </a:lnTo>
                  <a:lnTo>
                    <a:pt x="3026994" y="2758960"/>
                  </a:lnTo>
                  <a:lnTo>
                    <a:pt x="3068002" y="2739771"/>
                  </a:lnTo>
                  <a:lnTo>
                    <a:pt x="3107093" y="2718638"/>
                  </a:lnTo>
                  <a:lnTo>
                    <a:pt x="3113748" y="2714485"/>
                  </a:lnTo>
                  <a:lnTo>
                    <a:pt x="3145790" y="2702674"/>
                  </a:lnTo>
                  <a:lnTo>
                    <a:pt x="3194507" y="2681909"/>
                  </a:lnTo>
                  <a:lnTo>
                    <a:pt x="3239160" y="2660142"/>
                  </a:lnTo>
                  <a:lnTo>
                    <a:pt x="3280105" y="2637523"/>
                  </a:lnTo>
                  <a:lnTo>
                    <a:pt x="3329190" y="2606446"/>
                  </a:lnTo>
                  <a:lnTo>
                    <a:pt x="3370389" y="2574074"/>
                  </a:lnTo>
                  <a:lnTo>
                    <a:pt x="3403638" y="2540825"/>
                  </a:lnTo>
                  <a:lnTo>
                    <a:pt x="3428847" y="2507157"/>
                  </a:lnTo>
                  <a:lnTo>
                    <a:pt x="3445916" y="2473490"/>
                  </a:lnTo>
                  <a:lnTo>
                    <a:pt x="3469767" y="2434513"/>
                  </a:lnTo>
                  <a:lnTo>
                    <a:pt x="3481692" y="2395436"/>
                  </a:lnTo>
                  <a:lnTo>
                    <a:pt x="3481514" y="2356764"/>
                  </a:lnTo>
                  <a:lnTo>
                    <a:pt x="3469017" y="2318994"/>
                  </a:lnTo>
                  <a:lnTo>
                    <a:pt x="3443998" y="2282621"/>
                  </a:lnTo>
                  <a:lnTo>
                    <a:pt x="3406267" y="2248154"/>
                  </a:lnTo>
                  <a:lnTo>
                    <a:pt x="3910901" y="1570367"/>
                  </a:lnTo>
                  <a:lnTo>
                    <a:pt x="3942080" y="1531327"/>
                  </a:lnTo>
                  <a:lnTo>
                    <a:pt x="3966273" y="1478648"/>
                  </a:lnTo>
                  <a:lnTo>
                    <a:pt x="3969969" y="1439913"/>
                  </a:lnTo>
                  <a:close/>
                </a:path>
                <a:path w="8347709" h="6901815">
                  <a:moveTo>
                    <a:pt x="4866094" y="5628081"/>
                  </a:moveTo>
                  <a:lnTo>
                    <a:pt x="4866068" y="5589778"/>
                  </a:lnTo>
                  <a:lnTo>
                    <a:pt x="4852352" y="5551475"/>
                  </a:lnTo>
                  <a:lnTo>
                    <a:pt x="4824781" y="5514518"/>
                  </a:lnTo>
                  <a:lnTo>
                    <a:pt x="4783188" y="5480266"/>
                  </a:lnTo>
                  <a:lnTo>
                    <a:pt x="2779077" y="4180573"/>
                  </a:lnTo>
                  <a:lnTo>
                    <a:pt x="2741117" y="4159389"/>
                  </a:lnTo>
                  <a:lnTo>
                    <a:pt x="2699194" y="4142359"/>
                  </a:lnTo>
                  <a:lnTo>
                    <a:pt x="2654211" y="4129544"/>
                  </a:lnTo>
                  <a:lnTo>
                    <a:pt x="2607106" y="4121010"/>
                  </a:lnTo>
                  <a:lnTo>
                    <a:pt x="2558758" y="4116806"/>
                  </a:lnTo>
                  <a:lnTo>
                    <a:pt x="2510078" y="4116971"/>
                  </a:lnTo>
                  <a:lnTo>
                    <a:pt x="2461996" y="4121581"/>
                  </a:lnTo>
                  <a:lnTo>
                    <a:pt x="2415400" y="4130675"/>
                  </a:lnTo>
                  <a:lnTo>
                    <a:pt x="2371204" y="4144314"/>
                  </a:lnTo>
                  <a:lnTo>
                    <a:pt x="2330323" y="4162552"/>
                  </a:lnTo>
                  <a:lnTo>
                    <a:pt x="2278888" y="4189387"/>
                  </a:lnTo>
                  <a:lnTo>
                    <a:pt x="2263635" y="4180573"/>
                  </a:lnTo>
                  <a:lnTo>
                    <a:pt x="2221725" y="4159389"/>
                  </a:lnTo>
                  <a:lnTo>
                    <a:pt x="2176627" y="4142359"/>
                  </a:lnTo>
                  <a:lnTo>
                    <a:pt x="2129244" y="4129544"/>
                  </a:lnTo>
                  <a:lnTo>
                    <a:pt x="2080526" y="4121010"/>
                  </a:lnTo>
                  <a:lnTo>
                    <a:pt x="2031365" y="4116806"/>
                  </a:lnTo>
                  <a:lnTo>
                    <a:pt x="1982698" y="4116971"/>
                  </a:lnTo>
                  <a:lnTo>
                    <a:pt x="1935429" y="4121581"/>
                  </a:lnTo>
                  <a:lnTo>
                    <a:pt x="1890496" y="4130675"/>
                  </a:lnTo>
                  <a:lnTo>
                    <a:pt x="1848802" y="4144314"/>
                  </a:lnTo>
                  <a:lnTo>
                    <a:pt x="1811274" y="4162552"/>
                  </a:lnTo>
                  <a:lnTo>
                    <a:pt x="77495" y="5164810"/>
                  </a:lnTo>
                  <a:lnTo>
                    <a:pt x="42316" y="5190744"/>
                  </a:lnTo>
                  <a:lnTo>
                    <a:pt x="3746" y="5250739"/>
                  </a:lnTo>
                  <a:lnTo>
                    <a:pt x="0" y="5283784"/>
                  </a:lnTo>
                  <a:lnTo>
                    <a:pt x="0" y="5395544"/>
                  </a:lnTo>
                  <a:lnTo>
                    <a:pt x="8051" y="5433263"/>
                  </a:lnTo>
                  <a:lnTo>
                    <a:pt x="29286" y="5470131"/>
                  </a:lnTo>
                  <a:lnTo>
                    <a:pt x="63360" y="5505310"/>
                  </a:lnTo>
                  <a:lnTo>
                    <a:pt x="109931" y="5537949"/>
                  </a:lnTo>
                  <a:lnTo>
                    <a:pt x="2360955" y="6835851"/>
                  </a:lnTo>
                  <a:lnTo>
                    <a:pt x="2402865" y="6857035"/>
                  </a:lnTo>
                  <a:lnTo>
                    <a:pt x="2447975" y="6874065"/>
                  </a:lnTo>
                  <a:lnTo>
                    <a:pt x="2451100" y="6874916"/>
                  </a:lnTo>
                  <a:lnTo>
                    <a:pt x="2453462" y="6875869"/>
                  </a:lnTo>
                  <a:lnTo>
                    <a:pt x="2498433" y="6888670"/>
                  </a:lnTo>
                  <a:lnTo>
                    <a:pt x="2545550" y="6897205"/>
                  </a:lnTo>
                  <a:lnTo>
                    <a:pt x="2593898" y="6901421"/>
                  </a:lnTo>
                  <a:lnTo>
                    <a:pt x="2642565" y="6901243"/>
                  </a:lnTo>
                  <a:lnTo>
                    <a:pt x="2690660" y="6896633"/>
                  </a:lnTo>
                  <a:lnTo>
                    <a:pt x="2737256" y="6887540"/>
                  </a:lnTo>
                  <a:lnTo>
                    <a:pt x="2781452" y="6873913"/>
                  </a:lnTo>
                  <a:lnTo>
                    <a:pt x="2822333" y="6855676"/>
                  </a:lnTo>
                  <a:lnTo>
                    <a:pt x="4747145" y="5855220"/>
                  </a:lnTo>
                  <a:lnTo>
                    <a:pt x="4783645" y="5833072"/>
                  </a:lnTo>
                  <a:lnTo>
                    <a:pt x="4832299" y="5780684"/>
                  </a:lnTo>
                  <a:lnTo>
                    <a:pt x="4844466" y="5752465"/>
                  </a:lnTo>
                  <a:lnTo>
                    <a:pt x="4844466" y="5750661"/>
                  </a:lnTo>
                  <a:lnTo>
                    <a:pt x="4846269" y="5747055"/>
                  </a:lnTo>
                  <a:lnTo>
                    <a:pt x="4846269" y="5738050"/>
                  </a:lnTo>
                  <a:lnTo>
                    <a:pt x="4866094" y="5628081"/>
                  </a:lnTo>
                  <a:close/>
                </a:path>
                <a:path w="8347709" h="6901815">
                  <a:moveTo>
                    <a:pt x="8246681" y="5253367"/>
                  </a:moveTo>
                  <a:lnTo>
                    <a:pt x="8243532" y="5206276"/>
                  </a:lnTo>
                  <a:lnTo>
                    <a:pt x="8229562" y="5150612"/>
                  </a:lnTo>
                  <a:lnTo>
                    <a:pt x="8207489" y="5101717"/>
                  </a:lnTo>
                  <a:lnTo>
                    <a:pt x="8179892" y="5060823"/>
                  </a:lnTo>
                  <a:lnTo>
                    <a:pt x="8146212" y="5024653"/>
                  </a:lnTo>
                  <a:lnTo>
                    <a:pt x="8107121" y="4993221"/>
                  </a:lnTo>
                  <a:lnTo>
                    <a:pt x="8063306" y="4966525"/>
                  </a:lnTo>
                  <a:lnTo>
                    <a:pt x="8057896" y="4964722"/>
                  </a:lnTo>
                  <a:lnTo>
                    <a:pt x="8052498" y="4961115"/>
                  </a:lnTo>
                  <a:lnTo>
                    <a:pt x="8047088" y="4959312"/>
                  </a:lnTo>
                  <a:lnTo>
                    <a:pt x="8045285" y="4959312"/>
                  </a:lnTo>
                  <a:lnTo>
                    <a:pt x="8045005" y="4944161"/>
                  </a:lnTo>
                  <a:lnTo>
                    <a:pt x="8041678" y="4931372"/>
                  </a:lnTo>
                  <a:lnTo>
                    <a:pt x="8035658" y="4921288"/>
                  </a:lnTo>
                  <a:lnTo>
                    <a:pt x="8029410" y="4916043"/>
                  </a:lnTo>
                  <a:lnTo>
                    <a:pt x="8027263" y="4914239"/>
                  </a:lnTo>
                  <a:lnTo>
                    <a:pt x="7994815" y="4896218"/>
                  </a:lnTo>
                  <a:lnTo>
                    <a:pt x="7993024" y="4894415"/>
                  </a:lnTo>
                  <a:lnTo>
                    <a:pt x="7989417" y="4892611"/>
                  </a:lnTo>
                  <a:lnTo>
                    <a:pt x="7987614" y="4892611"/>
                  </a:lnTo>
                  <a:lnTo>
                    <a:pt x="7974457" y="4889995"/>
                  </a:lnTo>
                  <a:lnTo>
                    <a:pt x="7959445" y="4890579"/>
                  </a:lnTo>
                  <a:lnTo>
                    <a:pt x="7942758" y="4894897"/>
                  </a:lnTo>
                  <a:lnTo>
                    <a:pt x="7924533" y="4903432"/>
                  </a:lnTo>
                  <a:lnTo>
                    <a:pt x="7910119" y="4910645"/>
                  </a:lnTo>
                  <a:lnTo>
                    <a:pt x="7904708" y="4916043"/>
                  </a:lnTo>
                  <a:lnTo>
                    <a:pt x="7854683" y="4907623"/>
                  </a:lnTo>
                  <a:lnTo>
                    <a:pt x="7803210" y="4901946"/>
                  </a:lnTo>
                  <a:lnTo>
                    <a:pt x="7768869" y="4899939"/>
                  </a:lnTo>
                  <a:lnTo>
                    <a:pt x="7749718" y="4890808"/>
                  </a:lnTo>
                  <a:lnTo>
                    <a:pt x="7746111" y="4889004"/>
                  </a:lnTo>
                  <a:lnTo>
                    <a:pt x="7744307" y="4887201"/>
                  </a:lnTo>
                  <a:lnTo>
                    <a:pt x="7740701" y="4887201"/>
                  </a:lnTo>
                  <a:lnTo>
                    <a:pt x="7727582" y="4884585"/>
                  </a:lnTo>
                  <a:lnTo>
                    <a:pt x="7712761" y="4885182"/>
                  </a:lnTo>
                  <a:lnTo>
                    <a:pt x="7696606" y="4889487"/>
                  </a:lnTo>
                  <a:lnTo>
                    <a:pt x="7679423" y="4898021"/>
                  </a:lnTo>
                  <a:lnTo>
                    <a:pt x="7678001" y="4898974"/>
                  </a:lnTo>
                  <a:lnTo>
                    <a:pt x="7644282" y="4900104"/>
                  </a:lnTo>
                  <a:lnTo>
                    <a:pt x="7611643" y="4902606"/>
                  </a:lnTo>
                  <a:lnTo>
                    <a:pt x="7609281" y="4902212"/>
                  </a:lnTo>
                  <a:lnTo>
                    <a:pt x="7556373" y="4896536"/>
                  </a:lnTo>
                  <a:lnTo>
                    <a:pt x="7503058" y="4893462"/>
                  </a:lnTo>
                  <a:lnTo>
                    <a:pt x="7449744" y="4892891"/>
                  </a:lnTo>
                  <a:lnTo>
                    <a:pt x="7396785" y="4894694"/>
                  </a:lnTo>
                  <a:lnTo>
                    <a:pt x="7344575" y="4898745"/>
                  </a:lnTo>
                  <a:lnTo>
                    <a:pt x="7293496" y="4904918"/>
                  </a:lnTo>
                  <a:lnTo>
                    <a:pt x="7243927" y="4913109"/>
                  </a:lnTo>
                  <a:lnTo>
                    <a:pt x="7196252" y="4923180"/>
                  </a:lnTo>
                  <a:lnTo>
                    <a:pt x="7150849" y="4935017"/>
                  </a:lnTo>
                  <a:lnTo>
                    <a:pt x="7108114" y="4948491"/>
                  </a:lnTo>
                  <a:lnTo>
                    <a:pt x="7054101" y="4969446"/>
                  </a:lnTo>
                  <a:lnTo>
                    <a:pt x="7016648" y="4986350"/>
                  </a:lnTo>
                  <a:lnTo>
                    <a:pt x="6979869" y="5004600"/>
                  </a:lnTo>
                  <a:lnTo>
                    <a:pt x="6944106" y="5024209"/>
                  </a:lnTo>
                  <a:lnTo>
                    <a:pt x="6821983" y="5098250"/>
                  </a:lnTo>
                  <a:lnTo>
                    <a:pt x="6768173" y="5132019"/>
                  </a:lnTo>
                  <a:lnTo>
                    <a:pt x="6719075" y="5164112"/>
                  </a:lnTo>
                  <a:lnTo>
                    <a:pt x="6674548" y="5194909"/>
                  </a:lnTo>
                  <a:lnTo>
                    <a:pt x="6634480" y="5224767"/>
                  </a:lnTo>
                  <a:lnTo>
                    <a:pt x="6598767" y="5254066"/>
                  </a:lnTo>
                  <a:lnTo>
                    <a:pt x="6567297" y="5283162"/>
                  </a:lnTo>
                  <a:lnTo>
                    <a:pt x="6539941" y="5312448"/>
                  </a:lnTo>
                  <a:lnTo>
                    <a:pt x="6497167" y="5373027"/>
                  </a:lnTo>
                  <a:lnTo>
                    <a:pt x="6469520" y="5438762"/>
                  </a:lnTo>
                  <a:lnTo>
                    <a:pt x="6456096" y="5512625"/>
                  </a:lnTo>
                  <a:lnTo>
                    <a:pt x="6454483" y="5552376"/>
                  </a:lnTo>
                  <a:lnTo>
                    <a:pt x="6454584" y="5557786"/>
                  </a:lnTo>
                  <a:lnTo>
                    <a:pt x="6455994" y="5597436"/>
                  </a:lnTo>
                  <a:lnTo>
                    <a:pt x="6460655" y="5645137"/>
                  </a:lnTo>
                  <a:lnTo>
                    <a:pt x="6468300" y="5696585"/>
                  </a:lnTo>
                  <a:lnTo>
                    <a:pt x="6481115" y="5747842"/>
                  </a:lnTo>
                  <a:lnTo>
                    <a:pt x="6501079" y="5793587"/>
                  </a:lnTo>
                  <a:lnTo>
                    <a:pt x="6527559" y="5834037"/>
                  </a:lnTo>
                  <a:lnTo>
                    <a:pt x="6559893" y="5869368"/>
                  </a:lnTo>
                  <a:lnTo>
                    <a:pt x="6597421" y="5899797"/>
                  </a:lnTo>
                  <a:lnTo>
                    <a:pt x="6639522" y="5925515"/>
                  </a:lnTo>
                  <a:lnTo>
                    <a:pt x="6679489" y="5944743"/>
                  </a:lnTo>
                  <a:lnTo>
                    <a:pt x="6708292" y="5955512"/>
                  </a:lnTo>
                  <a:lnTo>
                    <a:pt x="6742189" y="5968847"/>
                  </a:lnTo>
                  <a:lnTo>
                    <a:pt x="6788632" y="5982335"/>
                  </a:lnTo>
                  <a:lnTo>
                    <a:pt x="6837566" y="5992507"/>
                  </a:lnTo>
                  <a:lnTo>
                    <a:pt x="6888366" y="5999658"/>
                  </a:lnTo>
                  <a:lnTo>
                    <a:pt x="6940372" y="6004052"/>
                  </a:lnTo>
                  <a:lnTo>
                    <a:pt x="6992950" y="6005931"/>
                  </a:lnTo>
                  <a:lnTo>
                    <a:pt x="7045477" y="6005576"/>
                  </a:lnTo>
                  <a:lnTo>
                    <a:pt x="7097293" y="6003252"/>
                  </a:lnTo>
                  <a:lnTo>
                    <a:pt x="7147763" y="5999238"/>
                  </a:lnTo>
                  <a:lnTo>
                    <a:pt x="7196264" y="5993765"/>
                  </a:lnTo>
                  <a:lnTo>
                    <a:pt x="7242124" y="5987135"/>
                  </a:lnTo>
                  <a:lnTo>
                    <a:pt x="7284733" y="5979604"/>
                  </a:lnTo>
                  <a:lnTo>
                    <a:pt x="7290448" y="5978245"/>
                  </a:lnTo>
                  <a:lnTo>
                    <a:pt x="7296671" y="5976899"/>
                  </a:lnTo>
                  <a:lnTo>
                    <a:pt x="7309967" y="5974194"/>
                  </a:lnTo>
                  <a:lnTo>
                    <a:pt x="7315365" y="5972391"/>
                  </a:lnTo>
                  <a:lnTo>
                    <a:pt x="7318972" y="5972391"/>
                  </a:lnTo>
                  <a:lnTo>
                    <a:pt x="7324382" y="5970587"/>
                  </a:lnTo>
                  <a:lnTo>
                    <a:pt x="7327989" y="5970587"/>
                  </a:lnTo>
                  <a:lnTo>
                    <a:pt x="7331583" y="5968784"/>
                  </a:lnTo>
                  <a:lnTo>
                    <a:pt x="7335190" y="5968784"/>
                  </a:lnTo>
                  <a:lnTo>
                    <a:pt x="7346010" y="5965177"/>
                  </a:lnTo>
                  <a:lnTo>
                    <a:pt x="7355014" y="5965177"/>
                  </a:lnTo>
                  <a:lnTo>
                    <a:pt x="7362228" y="5961570"/>
                  </a:lnTo>
                  <a:lnTo>
                    <a:pt x="7367638" y="5959767"/>
                  </a:lnTo>
                  <a:lnTo>
                    <a:pt x="7374839" y="5957963"/>
                  </a:lnTo>
                  <a:lnTo>
                    <a:pt x="7380249" y="5956160"/>
                  </a:lnTo>
                  <a:lnTo>
                    <a:pt x="7383856" y="5954357"/>
                  </a:lnTo>
                  <a:lnTo>
                    <a:pt x="7387463" y="5954357"/>
                  </a:lnTo>
                  <a:lnTo>
                    <a:pt x="7391070" y="5952553"/>
                  </a:lnTo>
                  <a:lnTo>
                    <a:pt x="7396467" y="5950750"/>
                  </a:lnTo>
                  <a:lnTo>
                    <a:pt x="7403681" y="5948946"/>
                  </a:lnTo>
                  <a:lnTo>
                    <a:pt x="7409091" y="5947156"/>
                  </a:lnTo>
                  <a:lnTo>
                    <a:pt x="7412685" y="5945352"/>
                  </a:lnTo>
                  <a:lnTo>
                    <a:pt x="7416292" y="5945352"/>
                  </a:lnTo>
                  <a:lnTo>
                    <a:pt x="7419899" y="5943549"/>
                  </a:lnTo>
                  <a:lnTo>
                    <a:pt x="7425309" y="5941746"/>
                  </a:lnTo>
                  <a:lnTo>
                    <a:pt x="7432510" y="5939942"/>
                  </a:lnTo>
                  <a:lnTo>
                    <a:pt x="7437920" y="5938139"/>
                  </a:lnTo>
                  <a:lnTo>
                    <a:pt x="7441527" y="5936335"/>
                  </a:lnTo>
                  <a:lnTo>
                    <a:pt x="7446937" y="5934532"/>
                  </a:lnTo>
                  <a:lnTo>
                    <a:pt x="7450544" y="5934532"/>
                  </a:lnTo>
                  <a:lnTo>
                    <a:pt x="7461351" y="5930925"/>
                  </a:lnTo>
                  <a:lnTo>
                    <a:pt x="7468565" y="5929122"/>
                  </a:lnTo>
                  <a:lnTo>
                    <a:pt x="7473963" y="5927318"/>
                  </a:lnTo>
                  <a:lnTo>
                    <a:pt x="7477569" y="5925515"/>
                  </a:lnTo>
                  <a:lnTo>
                    <a:pt x="7510018" y="5914707"/>
                  </a:lnTo>
                  <a:lnTo>
                    <a:pt x="7515415" y="5911100"/>
                  </a:lnTo>
                  <a:lnTo>
                    <a:pt x="7520826" y="5909297"/>
                  </a:lnTo>
                  <a:lnTo>
                    <a:pt x="7524432" y="5907494"/>
                  </a:lnTo>
                  <a:lnTo>
                    <a:pt x="7529843" y="5905690"/>
                  </a:lnTo>
                  <a:lnTo>
                    <a:pt x="7537043" y="5903887"/>
                  </a:lnTo>
                  <a:lnTo>
                    <a:pt x="7542454" y="5900280"/>
                  </a:lnTo>
                  <a:lnTo>
                    <a:pt x="7549667" y="5898477"/>
                  </a:lnTo>
                  <a:lnTo>
                    <a:pt x="7553261" y="5896673"/>
                  </a:lnTo>
                  <a:lnTo>
                    <a:pt x="7558672" y="5894870"/>
                  </a:lnTo>
                  <a:lnTo>
                    <a:pt x="7569492" y="5889472"/>
                  </a:lnTo>
                  <a:lnTo>
                    <a:pt x="7578496" y="5885866"/>
                  </a:lnTo>
                  <a:lnTo>
                    <a:pt x="7585710" y="5884062"/>
                  </a:lnTo>
                  <a:lnTo>
                    <a:pt x="7589317" y="5882259"/>
                  </a:lnTo>
                  <a:lnTo>
                    <a:pt x="7591120" y="5882259"/>
                  </a:lnTo>
                  <a:lnTo>
                    <a:pt x="7594714" y="5880455"/>
                  </a:lnTo>
                  <a:lnTo>
                    <a:pt x="7601763" y="5877471"/>
                  </a:lnTo>
                  <a:lnTo>
                    <a:pt x="7616520" y="5870816"/>
                  </a:lnTo>
                  <a:lnTo>
                    <a:pt x="7623556" y="5867832"/>
                  </a:lnTo>
                  <a:lnTo>
                    <a:pt x="7625359" y="5867832"/>
                  </a:lnTo>
                  <a:lnTo>
                    <a:pt x="7627163" y="5866028"/>
                  </a:lnTo>
                  <a:lnTo>
                    <a:pt x="7662304" y="5850547"/>
                  </a:lnTo>
                  <a:lnTo>
                    <a:pt x="7697444" y="5834037"/>
                  </a:lnTo>
                  <a:lnTo>
                    <a:pt x="7767739" y="5799340"/>
                  </a:lnTo>
                  <a:lnTo>
                    <a:pt x="7863256" y="5748858"/>
                  </a:lnTo>
                  <a:lnTo>
                    <a:pt x="7865059" y="5747055"/>
                  </a:lnTo>
                  <a:lnTo>
                    <a:pt x="7866862" y="5747055"/>
                  </a:lnTo>
                  <a:lnTo>
                    <a:pt x="7868666" y="5745251"/>
                  </a:lnTo>
                  <a:lnTo>
                    <a:pt x="7875867" y="5741657"/>
                  </a:lnTo>
                  <a:lnTo>
                    <a:pt x="7883080" y="5736247"/>
                  </a:lnTo>
                  <a:lnTo>
                    <a:pt x="7893888" y="5730837"/>
                  </a:lnTo>
                  <a:lnTo>
                    <a:pt x="7899298" y="5727230"/>
                  </a:lnTo>
                  <a:lnTo>
                    <a:pt x="7902905" y="5725426"/>
                  </a:lnTo>
                  <a:lnTo>
                    <a:pt x="7913713" y="5718213"/>
                  </a:lnTo>
                  <a:lnTo>
                    <a:pt x="7920926" y="5714606"/>
                  </a:lnTo>
                  <a:lnTo>
                    <a:pt x="7931747" y="5707405"/>
                  </a:lnTo>
                  <a:lnTo>
                    <a:pt x="7937144" y="5705602"/>
                  </a:lnTo>
                  <a:lnTo>
                    <a:pt x="7942554" y="5701995"/>
                  </a:lnTo>
                  <a:lnTo>
                    <a:pt x="7946161" y="5700192"/>
                  </a:lnTo>
                  <a:lnTo>
                    <a:pt x="7956969" y="5692978"/>
                  </a:lnTo>
                  <a:lnTo>
                    <a:pt x="7964183" y="5689371"/>
                  </a:lnTo>
                  <a:lnTo>
                    <a:pt x="7969593" y="5685764"/>
                  </a:lnTo>
                  <a:lnTo>
                    <a:pt x="7973187" y="5683961"/>
                  </a:lnTo>
                  <a:lnTo>
                    <a:pt x="7976794" y="5680367"/>
                  </a:lnTo>
                  <a:lnTo>
                    <a:pt x="7987614" y="5674957"/>
                  </a:lnTo>
                  <a:lnTo>
                    <a:pt x="7993024" y="5669546"/>
                  </a:lnTo>
                  <a:lnTo>
                    <a:pt x="7998422" y="5665940"/>
                  </a:lnTo>
                  <a:lnTo>
                    <a:pt x="8002029" y="5664136"/>
                  </a:lnTo>
                  <a:lnTo>
                    <a:pt x="8005635" y="5660529"/>
                  </a:lnTo>
                  <a:lnTo>
                    <a:pt x="8009242" y="5658726"/>
                  </a:lnTo>
                  <a:lnTo>
                    <a:pt x="8014640" y="5655119"/>
                  </a:lnTo>
                  <a:lnTo>
                    <a:pt x="8021853" y="5649722"/>
                  </a:lnTo>
                  <a:lnTo>
                    <a:pt x="8027263" y="5646115"/>
                  </a:lnTo>
                  <a:lnTo>
                    <a:pt x="8030870" y="5644312"/>
                  </a:lnTo>
                  <a:lnTo>
                    <a:pt x="8036268" y="5638901"/>
                  </a:lnTo>
                  <a:lnTo>
                    <a:pt x="8041678" y="5635295"/>
                  </a:lnTo>
                  <a:lnTo>
                    <a:pt x="8048892" y="5629884"/>
                  </a:lnTo>
                  <a:lnTo>
                    <a:pt x="8054289" y="5626278"/>
                  </a:lnTo>
                  <a:lnTo>
                    <a:pt x="8056092" y="5624474"/>
                  </a:lnTo>
                  <a:lnTo>
                    <a:pt x="8059699" y="5622671"/>
                  </a:lnTo>
                  <a:lnTo>
                    <a:pt x="8063306" y="5619077"/>
                  </a:lnTo>
                  <a:lnTo>
                    <a:pt x="8068716" y="5615470"/>
                  </a:lnTo>
                  <a:lnTo>
                    <a:pt x="8081327" y="5602846"/>
                  </a:lnTo>
                  <a:lnTo>
                    <a:pt x="8084934" y="5601043"/>
                  </a:lnTo>
                  <a:lnTo>
                    <a:pt x="8086738" y="5597436"/>
                  </a:lnTo>
                  <a:lnTo>
                    <a:pt x="8108366" y="5566791"/>
                  </a:lnTo>
                  <a:lnTo>
                    <a:pt x="8113763" y="5563184"/>
                  </a:lnTo>
                  <a:lnTo>
                    <a:pt x="8117370" y="5557786"/>
                  </a:lnTo>
                  <a:lnTo>
                    <a:pt x="8122780" y="5554180"/>
                  </a:lnTo>
                  <a:lnTo>
                    <a:pt x="8149818" y="5527141"/>
                  </a:lnTo>
                  <a:lnTo>
                    <a:pt x="8153413" y="5521731"/>
                  </a:lnTo>
                  <a:lnTo>
                    <a:pt x="8160626" y="5514518"/>
                  </a:lnTo>
                  <a:lnTo>
                    <a:pt x="8160626" y="5512714"/>
                  </a:lnTo>
                  <a:lnTo>
                    <a:pt x="8164233" y="5507304"/>
                  </a:lnTo>
                  <a:lnTo>
                    <a:pt x="8167840" y="5503710"/>
                  </a:lnTo>
                  <a:lnTo>
                    <a:pt x="8169643" y="5498300"/>
                  </a:lnTo>
                  <a:lnTo>
                    <a:pt x="8169643" y="5496496"/>
                  </a:lnTo>
                  <a:lnTo>
                    <a:pt x="8171447" y="5494693"/>
                  </a:lnTo>
                  <a:lnTo>
                    <a:pt x="8173250" y="5494693"/>
                  </a:lnTo>
                  <a:lnTo>
                    <a:pt x="8176844" y="5489283"/>
                  </a:lnTo>
                  <a:lnTo>
                    <a:pt x="8180451" y="5482069"/>
                  </a:lnTo>
                  <a:lnTo>
                    <a:pt x="8182254" y="5476659"/>
                  </a:lnTo>
                  <a:lnTo>
                    <a:pt x="8200669" y="5433123"/>
                  </a:lnTo>
                  <a:lnTo>
                    <a:pt x="8217395" y="5389232"/>
                  </a:lnTo>
                  <a:lnTo>
                    <a:pt x="8231429" y="5345354"/>
                  </a:lnTo>
                  <a:lnTo>
                    <a:pt x="8241728" y="5301805"/>
                  </a:lnTo>
                  <a:lnTo>
                    <a:pt x="8245056" y="5277497"/>
                  </a:lnTo>
                  <a:lnTo>
                    <a:pt x="8246681" y="5253367"/>
                  </a:lnTo>
                  <a:close/>
                </a:path>
                <a:path w="8347709" h="6901815">
                  <a:moveTo>
                    <a:pt x="8347215" y="1584579"/>
                  </a:moveTo>
                  <a:lnTo>
                    <a:pt x="6387198" y="407670"/>
                  </a:lnTo>
                  <a:lnTo>
                    <a:pt x="6015939" y="194957"/>
                  </a:lnTo>
                  <a:lnTo>
                    <a:pt x="5898794" y="128270"/>
                  </a:lnTo>
                  <a:lnTo>
                    <a:pt x="5864555" y="108432"/>
                  </a:lnTo>
                  <a:lnTo>
                    <a:pt x="5828500" y="90411"/>
                  </a:lnTo>
                  <a:lnTo>
                    <a:pt x="5752808" y="45339"/>
                  </a:lnTo>
                  <a:lnTo>
                    <a:pt x="5705945" y="16497"/>
                  </a:lnTo>
                  <a:lnTo>
                    <a:pt x="5660466" y="0"/>
                  </a:lnTo>
                  <a:lnTo>
                    <a:pt x="5619216" y="3429"/>
                  </a:lnTo>
                  <a:lnTo>
                    <a:pt x="5587085" y="25120"/>
                  </a:lnTo>
                  <a:lnTo>
                    <a:pt x="5568975" y="63373"/>
                  </a:lnTo>
                  <a:lnTo>
                    <a:pt x="5552757" y="148094"/>
                  </a:lnTo>
                  <a:lnTo>
                    <a:pt x="5461533" y="605993"/>
                  </a:lnTo>
                  <a:lnTo>
                    <a:pt x="4574133" y="94018"/>
                  </a:lnTo>
                  <a:lnTo>
                    <a:pt x="4537519" y="77482"/>
                  </a:lnTo>
                  <a:lnTo>
                    <a:pt x="4498886" y="68554"/>
                  </a:lnTo>
                  <a:lnTo>
                    <a:pt x="4459579" y="67398"/>
                  </a:lnTo>
                  <a:lnTo>
                    <a:pt x="4420933" y="74180"/>
                  </a:lnTo>
                  <a:lnTo>
                    <a:pt x="4384306" y="87680"/>
                  </a:lnTo>
                  <a:lnTo>
                    <a:pt x="4349521" y="105054"/>
                  </a:lnTo>
                  <a:lnTo>
                    <a:pt x="4282160" y="142684"/>
                  </a:lnTo>
                  <a:lnTo>
                    <a:pt x="4245673" y="170180"/>
                  </a:lnTo>
                  <a:lnTo>
                    <a:pt x="4217289" y="205778"/>
                  </a:lnTo>
                  <a:lnTo>
                    <a:pt x="4194530" y="255803"/>
                  </a:lnTo>
                  <a:lnTo>
                    <a:pt x="4186644" y="313931"/>
                  </a:lnTo>
                  <a:lnTo>
                    <a:pt x="4186644" y="2412200"/>
                  </a:lnTo>
                  <a:lnTo>
                    <a:pt x="2409621" y="3437890"/>
                  </a:lnTo>
                  <a:lnTo>
                    <a:pt x="2366048" y="3468116"/>
                  </a:lnTo>
                  <a:lnTo>
                    <a:pt x="2335504" y="3501212"/>
                  </a:lnTo>
                  <a:lnTo>
                    <a:pt x="2318131" y="3535997"/>
                  </a:lnTo>
                  <a:lnTo>
                    <a:pt x="2314092" y="3571290"/>
                  </a:lnTo>
                  <a:lnTo>
                    <a:pt x="2314092" y="3708285"/>
                  </a:lnTo>
                  <a:lnTo>
                    <a:pt x="2329421" y="3763721"/>
                  </a:lnTo>
                  <a:lnTo>
                    <a:pt x="2382583" y="3811041"/>
                  </a:lnTo>
                  <a:lnTo>
                    <a:pt x="3647770" y="4541101"/>
                  </a:lnTo>
                  <a:lnTo>
                    <a:pt x="5273408" y="5480266"/>
                  </a:lnTo>
                  <a:lnTo>
                    <a:pt x="5350903" y="5525338"/>
                  </a:lnTo>
                  <a:lnTo>
                    <a:pt x="5387543" y="5542940"/>
                  </a:lnTo>
                  <a:lnTo>
                    <a:pt x="5429072" y="5555297"/>
                  </a:lnTo>
                  <a:lnTo>
                    <a:pt x="5474335" y="5562600"/>
                  </a:lnTo>
                  <a:lnTo>
                    <a:pt x="5522125" y="5564987"/>
                  </a:lnTo>
                  <a:lnTo>
                    <a:pt x="5554408" y="5563489"/>
                  </a:lnTo>
                  <a:lnTo>
                    <a:pt x="5574830" y="5568823"/>
                  </a:lnTo>
                  <a:lnTo>
                    <a:pt x="5618873" y="5574030"/>
                  </a:lnTo>
                  <a:lnTo>
                    <a:pt x="5666295" y="5574004"/>
                  </a:lnTo>
                  <a:lnTo>
                    <a:pt x="5713704" y="5569496"/>
                  </a:lnTo>
                  <a:lnTo>
                    <a:pt x="5762244" y="5560390"/>
                  </a:lnTo>
                  <a:lnTo>
                    <a:pt x="5810859" y="5546877"/>
                  </a:lnTo>
                  <a:lnTo>
                    <a:pt x="5858522" y="5529123"/>
                  </a:lnTo>
                  <a:lnTo>
                    <a:pt x="5904204" y="5507304"/>
                  </a:lnTo>
                  <a:lnTo>
                    <a:pt x="7877670" y="4425734"/>
                  </a:lnTo>
                  <a:lnTo>
                    <a:pt x="7922057" y="4387647"/>
                  </a:lnTo>
                  <a:lnTo>
                    <a:pt x="7946161" y="4337405"/>
                  </a:lnTo>
                  <a:lnTo>
                    <a:pt x="7965986" y="4249077"/>
                  </a:lnTo>
                  <a:lnTo>
                    <a:pt x="7982204" y="4240060"/>
                  </a:lnTo>
                  <a:lnTo>
                    <a:pt x="8040103" y="4193197"/>
                  </a:lnTo>
                  <a:lnTo>
                    <a:pt x="8072323" y="4130103"/>
                  </a:lnTo>
                  <a:lnTo>
                    <a:pt x="8347215" y="2922638"/>
                  </a:lnTo>
                  <a:lnTo>
                    <a:pt x="8347215" y="1584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3087" y="5925734"/>
              <a:ext cx="5207000" cy="3005455"/>
            </a:xfrm>
            <a:custGeom>
              <a:avLst/>
              <a:gdLst/>
              <a:ahLst/>
              <a:cxnLst/>
              <a:rect l="l" t="t" r="r" b="b"/>
              <a:pathLst>
                <a:path w="5207000" h="3005454">
                  <a:moveTo>
                    <a:pt x="3208021" y="3004981"/>
                  </a:moveTo>
                  <a:lnTo>
                    <a:pt x="3160233" y="3002587"/>
                  </a:lnTo>
                  <a:lnTo>
                    <a:pt x="3114980" y="2995292"/>
                  </a:lnTo>
                  <a:lnTo>
                    <a:pt x="3073443" y="2982927"/>
                  </a:lnTo>
                  <a:lnTo>
                    <a:pt x="3036807" y="2965323"/>
                  </a:lnTo>
                  <a:lnTo>
                    <a:pt x="2959310" y="2920257"/>
                  </a:lnTo>
                  <a:lnTo>
                    <a:pt x="1333671" y="1982891"/>
                  </a:lnTo>
                  <a:lnTo>
                    <a:pt x="68485" y="1252826"/>
                  </a:lnTo>
                  <a:lnTo>
                    <a:pt x="15995" y="1205507"/>
                  </a:lnTo>
                  <a:lnTo>
                    <a:pt x="0" y="1150076"/>
                  </a:lnTo>
                  <a:lnTo>
                    <a:pt x="0" y="1013077"/>
                  </a:lnTo>
                  <a:lnTo>
                    <a:pt x="97321" y="1025695"/>
                  </a:lnTo>
                  <a:lnTo>
                    <a:pt x="1874349" y="0"/>
                  </a:lnTo>
                  <a:lnTo>
                    <a:pt x="5024698" y="1818851"/>
                  </a:lnTo>
                  <a:lnTo>
                    <a:pt x="5206727" y="1777391"/>
                  </a:lnTo>
                  <a:lnTo>
                    <a:pt x="5206727" y="1867523"/>
                  </a:lnTo>
                  <a:lnTo>
                    <a:pt x="5193886" y="1916644"/>
                  </a:lnTo>
                  <a:lnTo>
                    <a:pt x="5158066" y="1952246"/>
                  </a:lnTo>
                  <a:lnTo>
                    <a:pt x="3429699" y="2949100"/>
                  </a:lnTo>
                  <a:lnTo>
                    <a:pt x="3389689" y="2968755"/>
                  </a:lnTo>
                  <a:lnTo>
                    <a:pt x="3346218" y="2984345"/>
                  </a:lnTo>
                  <a:lnTo>
                    <a:pt x="3300585" y="2995694"/>
                  </a:lnTo>
                  <a:lnTo>
                    <a:pt x="3254087" y="3002630"/>
                  </a:lnTo>
                  <a:lnTo>
                    <a:pt x="3208021" y="3004981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53665" y="5779721"/>
              <a:ext cx="5208270" cy="3006090"/>
            </a:xfrm>
            <a:custGeom>
              <a:avLst/>
              <a:gdLst/>
              <a:ahLst/>
              <a:cxnLst/>
              <a:rect l="l" t="t" r="r" b="b"/>
              <a:pathLst>
                <a:path w="5208269" h="3006090">
                  <a:moveTo>
                    <a:pt x="3227493" y="3005657"/>
                  </a:moveTo>
                  <a:lnTo>
                    <a:pt x="3174577" y="3004928"/>
                  </a:lnTo>
                  <a:lnTo>
                    <a:pt x="3124004" y="2998306"/>
                  </a:lnTo>
                  <a:lnTo>
                    <a:pt x="3077360" y="2985726"/>
                  </a:lnTo>
                  <a:lnTo>
                    <a:pt x="3036228" y="2967126"/>
                  </a:lnTo>
                  <a:lnTo>
                    <a:pt x="67907" y="1252826"/>
                  </a:lnTo>
                  <a:lnTo>
                    <a:pt x="31578" y="1225582"/>
                  </a:lnTo>
                  <a:lnTo>
                    <a:pt x="8995" y="1194238"/>
                  </a:lnTo>
                  <a:lnTo>
                    <a:pt x="0" y="1160214"/>
                  </a:lnTo>
                  <a:lnTo>
                    <a:pt x="4434" y="1124929"/>
                  </a:lnTo>
                  <a:lnTo>
                    <a:pt x="22142" y="1089801"/>
                  </a:lnTo>
                  <a:lnTo>
                    <a:pt x="52964" y="1056250"/>
                  </a:lnTo>
                  <a:lnTo>
                    <a:pt x="96744" y="1025695"/>
                  </a:lnTo>
                  <a:lnTo>
                    <a:pt x="1873771" y="0"/>
                  </a:lnTo>
                  <a:lnTo>
                    <a:pt x="5207951" y="1925207"/>
                  </a:lnTo>
                  <a:lnTo>
                    <a:pt x="3430923" y="2950902"/>
                  </a:lnTo>
                  <a:lnTo>
                    <a:pt x="3384469" y="2973115"/>
                  </a:lnTo>
                  <a:lnTo>
                    <a:pt x="3334024" y="2989687"/>
                  </a:lnTo>
                  <a:lnTo>
                    <a:pt x="3281170" y="3000555"/>
                  </a:lnTo>
                  <a:lnTo>
                    <a:pt x="3227493" y="3005657"/>
                  </a:lnTo>
                  <a:close/>
                </a:path>
              </a:pathLst>
            </a:custGeom>
            <a:solidFill>
              <a:srgbClr val="81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38923" y="6107799"/>
              <a:ext cx="3720465" cy="2148840"/>
            </a:xfrm>
            <a:custGeom>
              <a:avLst/>
              <a:gdLst/>
              <a:ahLst/>
              <a:cxnLst/>
              <a:rect l="l" t="t" r="r" b="b"/>
              <a:pathLst>
                <a:path w="3720465" h="2148840">
                  <a:moveTo>
                    <a:pt x="2688971" y="2148732"/>
                  </a:moveTo>
                  <a:lnTo>
                    <a:pt x="0" y="594867"/>
                  </a:lnTo>
                  <a:lnTo>
                    <a:pt x="1030892" y="0"/>
                  </a:lnTo>
                  <a:lnTo>
                    <a:pt x="3719863" y="1552062"/>
                  </a:lnTo>
                  <a:lnTo>
                    <a:pt x="3694631" y="1568286"/>
                  </a:lnTo>
                  <a:lnTo>
                    <a:pt x="2688971" y="2148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64154" y="6138444"/>
              <a:ext cx="3669665" cy="2118360"/>
            </a:xfrm>
            <a:custGeom>
              <a:avLst/>
              <a:gdLst/>
              <a:ahLst/>
              <a:cxnLst/>
              <a:rect l="l" t="t" r="r" b="b"/>
              <a:pathLst>
                <a:path w="3669665" h="2118359">
                  <a:moveTo>
                    <a:pt x="2663739" y="2118087"/>
                  </a:moveTo>
                  <a:lnTo>
                    <a:pt x="0" y="578643"/>
                  </a:lnTo>
                  <a:lnTo>
                    <a:pt x="1005660" y="0"/>
                  </a:lnTo>
                  <a:lnTo>
                    <a:pt x="3669400" y="1537642"/>
                  </a:lnTo>
                  <a:lnTo>
                    <a:pt x="2663739" y="2118087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2403" y="3433121"/>
              <a:ext cx="4089326" cy="4644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63532" y="3762580"/>
              <a:ext cx="2905760" cy="3519170"/>
            </a:xfrm>
            <a:custGeom>
              <a:avLst/>
              <a:gdLst/>
              <a:ahLst/>
              <a:cxnLst/>
              <a:rect l="l" t="t" r="r" b="b"/>
              <a:pathLst>
                <a:path w="2905759" h="3519170">
                  <a:moveTo>
                    <a:pt x="2905242" y="3518730"/>
                  </a:moveTo>
                  <a:lnTo>
                    <a:pt x="0" y="1831470"/>
                  </a:lnTo>
                  <a:lnTo>
                    <a:pt x="0" y="0"/>
                  </a:lnTo>
                  <a:lnTo>
                    <a:pt x="2905242" y="1678246"/>
                  </a:lnTo>
                  <a:lnTo>
                    <a:pt x="2905242" y="35187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07806" y="4236681"/>
              <a:ext cx="515620" cy="1873250"/>
            </a:xfrm>
            <a:custGeom>
              <a:avLst/>
              <a:gdLst/>
              <a:ahLst/>
              <a:cxnLst/>
              <a:rect l="l" t="t" r="r" b="b"/>
              <a:pathLst>
                <a:path w="515619" h="1873250">
                  <a:moveTo>
                    <a:pt x="108140" y="63093"/>
                  </a:moveTo>
                  <a:lnTo>
                    <a:pt x="0" y="0"/>
                  </a:lnTo>
                  <a:lnTo>
                    <a:pt x="0" y="1577301"/>
                  </a:lnTo>
                  <a:lnTo>
                    <a:pt x="108140" y="1638579"/>
                  </a:lnTo>
                  <a:lnTo>
                    <a:pt x="108140" y="63093"/>
                  </a:lnTo>
                  <a:close/>
                </a:path>
                <a:path w="515619" h="1873250">
                  <a:moveTo>
                    <a:pt x="302780" y="174853"/>
                  </a:moveTo>
                  <a:lnTo>
                    <a:pt x="194652" y="111760"/>
                  </a:lnTo>
                  <a:lnTo>
                    <a:pt x="194652" y="1689061"/>
                  </a:lnTo>
                  <a:lnTo>
                    <a:pt x="302780" y="1750352"/>
                  </a:lnTo>
                  <a:lnTo>
                    <a:pt x="302780" y="174853"/>
                  </a:lnTo>
                  <a:close/>
                </a:path>
                <a:path w="515619" h="1873250">
                  <a:moveTo>
                    <a:pt x="515454" y="602068"/>
                  </a:moveTo>
                  <a:lnTo>
                    <a:pt x="407314" y="538988"/>
                  </a:lnTo>
                  <a:lnTo>
                    <a:pt x="407314" y="1811642"/>
                  </a:lnTo>
                  <a:lnTo>
                    <a:pt x="515454" y="1872932"/>
                  </a:lnTo>
                  <a:lnTo>
                    <a:pt x="515454" y="602068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0788" y="4052803"/>
              <a:ext cx="8086737" cy="623419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316433"/>
            <a:ext cx="9113520" cy="5345430"/>
          </a:xfrm>
          <a:prstGeom prst="rect">
            <a:avLst/>
          </a:prstGeom>
        </p:spPr>
        <p:txBody>
          <a:bodyPr vert="horz" wrap="square" lIns="0" tIns="5181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79"/>
              </a:spcBef>
            </a:pPr>
            <a:r>
              <a:rPr sz="9400" spc="110" dirty="0">
                <a:solidFill>
                  <a:srgbClr val="F4F4F4"/>
                </a:solidFill>
              </a:rPr>
              <a:t>Актуальность</a:t>
            </a:r>
            <a:endParaRPr sz="9400" dirty="0"/>
          </a:p>
          <a:p>
            <a:pPr marL="12700" marR="5080">
              <a:lnSpc>
                <a:spcPct val="125600"/>
              </a:lnSpc>
              <a:spcBef>
                <a:spcPts val="390"/>
              </a:spcBef>
            </a:pP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Актуальность </a:t>
            </a:r>
            <a:r>
              <a:rPr sz="2900" spc="-10" dirty="0">
                <a:solidFill>
                  <a:srgbClr val="F4F4F4"/>
                </a:solidFill>
                <a:latin typeface="Lucida Sans Unicode"/>
                <a:cs typeface="Lucida Sans Unicode"/>
              </a:rPr>
              <a:t>данной 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темы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заключается </a:t>
            </a:r>
            <a:r>
              <a:rPr sz="2900" spc="165" dirty="0">
                <a:solidFill>
                  <a:srgbClr val="F4F4F4"/>
                </a:solidFill>
                <a:latin typeface="Lucida Sans Unicode"/>
                <a:cs typeface="Lucida Sans Unicode"/>
              </a:rPr>
              <a:t>в 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том</a:t>
            </a:r>
            <a:r>
              <a:rPr sz="2900" spc="-30" dirty="0">
                <a:solidFill>
                  <a:srgbClr val="F4F4F4"/>
                </a:solidFill>
                <a:latin typeface="Microsoft Sans Serif"/>
                <a:cs typeface="Microsoft Sans Serif"/>
              </a:rPr>
              <a:t>, </a:t>
            </a:r>
            <a:r>
              <a:rPr sz="2900" spc="-2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75" dirty="0">
                <a:solidFill>
                  <a:srgbClr val="F4F4F4"/>
                </a:solidFill>
                <a:latin typeface="Lucida Sans Unicode"/>
                <a:cs typeface="Lucida Sans Unicode"/>
              </a:rPr>
              <a:t>что</a:t>
            </a:r>
            <a:r>
              <a:rPr sz="2900" spc="-170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автоматизация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25" dirty="0">
                <a:solidFill>
                  <a:srgbClr val="F4F4F4"/>
                </a:solidFill>
                <a:latin typeface="Lucida Sans Unicode"/>
                <a:cs typeface="Lucida Sans Unicode"/>
              </a:rPr>
              <a:t>работы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на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сегодняшний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25" dirty="0">
                <a:solidFill>
                  <a:srgbClr val="F4F4F4"/>
                </a:solidFill>
                <a:latin typeface="Lucida Sans Unicode"/>
                <a:cs typeface="Lucida Sans Unicode"/>
              </a:rPr>
              <a:t>день </a:t>
            </a:r>
            <a:r>
              <a:rPr sz="2900" spc="-900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65" dirty="0">
                <a:solidFill>
                  <a:srgbClr val="F4F4F4"/>
                </a:solidFill>
                <a:latin typeface="Lucida Sans Unicode"/>
                <a:cs typeface="Lucida Sans Unicode"/>
              </a:rPr>
              <a:t>является </a:t>
            </a:r>
            <a:r>
              <a:rPr sz="2900" spc="55" dirty="0">
                <a:solidFill>
                  <a:srgbClr val="F4F4F4"/>
                </a:solidFill>
                <a:latin typeface="Lucida Sans Unicode"/>
                <a:cs typeface="Lucida Sans Unicode"/>
              </a:rPr>
              <a:t>неотъемлемой частью</a:t>
            </a:r>
            <a:r>
              <a:rPr sz="2900" spc="55" dirty="0">
                <a:solidFill>
                  <a:srgbClr val="F4F4F4"/>
                </a:solidFill>
                <a:latin typeface="Microsoft Sans Serif"/>
                <a:cs typeface="Microsoft Sans Serif"/>
              </a:rPr>
              <a:t>, </a:t>
            </a:r>
            <a:r>
              <a:rPr sz="2900" spc="-5" dirty="0">
                <a:solidFill>
                  <a:srgbClr val="F4F4F4"/>
                </a:solidFill>
                <a:latin typeface="Lucida Sans Unicode"/>
                <a:cs typeface="Lucida Sans Unicode"/>
              </a:rPr>
              <a:t>так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как 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это </a:t>
            </a:r>
            <a:r>
              <a:rPr sz="2900" spc="-2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4F4F4"/>
                </a:solidFill>
                <a:latin typeface="Lucida Sans Unicode"/>
                <a:cs typeface="Lucida Sans Unicode"/>
              </a:rPr>
              <a:t>помогает </a:t>
            </a:r>
            <a:r>
              <a:rPr sz="2900" spc="15" dirty="0">
                <a:solidFill>
                  <a:srgbClr val="F4F4F4"/>
                </a:solidFill>
                <a:latin typeface="Lucida Sans Unicode"/>
                <a:cs typeface="Lucida Sans Unicode"/>
              </a:rPr>
              <a:t>ускорить </a:t>
            </a:r>
            <a:r>
              <a:rPr sz="2900" spc="-40" dirty="0">
                <a:solidFill>
                  <a:srgbClr val="F4F4F4"/>
                </a:solidFill>
                <a:latin typeface="Lucida Sans Unicode"/>
                <a:cs typeface="Lucida Sans Unicode"/>
              </a:rPr>
              <a:t>процесс </a:t>
            </a:r>
            <a:r>
              <a:rPr sz="2900" spc="10" dirty="0">
                <a:solidFill>
                  <a:srgbClr val="F4F4F4"/>
                </a:solidFill>
                <a:latin typeface="Lucida Sans Unicode"/>
                <a:cs typeface="Lucida Sans Unicode"/>
              </a:rPr>
              <a:t>администрирования</a:t>
            </a:r>
            <a:r>
              <a:rPr sz="2900" spc="10" dirty="0">
                <a:solidFill>
                  <a:srgbClr val="F4F4F4"/>
                </a:solidFill>
                <a:latin typeface="Microsoft Sans Serif"/>
                <a:cs typeface="Microsoft Sans Serif"/>
              </a:rPr>
              <a:t>, </a:t>
            </a:r>
            <a:r>
              <a:rPr sz="2900" spc="-760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обмена 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информации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, </a:t>
            </a: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а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также </a:t>
            </a:r>
            <a:r>
              <a:rPr sz="2900" spc="-10" dirty="0">
                <a:solidFill>
                  <a:srgbClr val="F4F4F4"/>
                </a:solidFill>
                <a:latin typeface="Lucida Sans Unicode"/>
                <a:cs typeface="Lucida Sans Unicode"/>
              </a:rPr>
              <a:t>освобождает </a:t>
            </a:r>
            <a:r>
              <a:rPr sz="2900" spc="-5" dirty="0">
                <a:solidFill>
                  <a:srgbClr val="F4F4F4"/>
                </a:solidFill>
                <a:latin typeface="Lucida Sans Unicode"/>
                <a:cs typeface="Lucida Sans Unicode"/>
              </a:rPr>
              <a:t> персонал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4F4F4"/>
                </a:solidFill>
                <a:latin typeface="Lucida Sans Unicode"/>
                <a:cs typeface="Lucida Sans Unicode"/>
              </a:rPr>
              <a:t>от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4F4F4"/>
                </a:solidFill>
                <a:latin typeface="Lucida Sans Unicode"/>
                <a:cs typeface="Lucida Sans Unicode"/>
              </a:rPr>
              <a:t>трудоемкой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работы</a:t>
            </a:r>
            <a:r>
              <a:rPr sz="2900" dirty="0">
                <a:solidFill>
                  <a:srgbClr val="F4F4F4"/>
                </a:solidFill>
                <a:latin typeface="Microsoft Sans Serif"/>
                <a:cs typeface="Microsoft Sans Serif"/>
              </a:rPr>
              <a:t>.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6191493"/>
            <a:ext cx="8968105" cy="2802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5"/>
              </a:spcBef>
            </a:pP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На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данный 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момент </a:t>
            </a:r>
            <a:r>
              <a:rPr sz="2900" spc="165" dirty="0">
                <a:solidFill>
                  <a:srgbClr val="F4F4F4"/>
                </a:solidFill>
                <a:latin typeface="Lucida Sans Unicode"/>
                <a:cs typeface="Lucida Sans Unicode"/>
              </a:rPr>
              <a:t>в </a:t>
            </a:r>
            <a:r>
              <a:rPr sz="2900" spc="55" dirty="0">
                <a:solidFill>
                  <a:srgbClr val="F4F4F4"/>
                </a:solidFill>
                <a:latin typeface="Lucida Sans Unicode"/>
                <a:cs typeface="Lucida Sans Unicode"/>
              </a:rPr>
              <a:t>большинстве </a:t>
            </a:r>
            <a:r>
              <a:rPr sz="2900" spc="-10" dirty="0">
                <a:solidFill>
                  <a:srgbClr val="F4F4F4"/>
                </a:solidFill>
                <a:latin typeface="Lucida Sans Unicode"/>
                <a:cs typeface="Lucida Sans Unicode"/>
              </a:rPr>
              <a:t>киберкафе </a:t>
            </a:r>
            <a:r>
              <a:rPr sz="2900" spc="-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-85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270" dirty="0">
                <a:solidFill>
                  <a:srgbClr val="F4F4F4"/>
                </a:solidFill>
                <a:latin typeface="Lucida Sans Unicode"/>
                <a:cs typeface="Lucida Sans Unicode"/>
              </a:rPr>
              <a:t>ь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п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б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л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75" dirty="0">
                <a:solidFill>
                  <a:srgbClr val="F4F4F4"/>
                </a:solidFill>
                <a:latin typeface="Lucida Sans Unicode"/>
                <a:cs typeface="Lucida Sans Unicode"/>
              </a:rPr>
              <a:t>м</a:t>
            </a:r>
            <a:r>
              <a:rPr sz="2900" spc="180" dirty="0">
                <a:solidFill>
                  <a:srgbClr val="F4F4F4"/>
                </a:solidFill>
                <a:latin typeface="Lucida Sans Unicode"/>
                <a:cs typeface="Lucida Sans Unicode"/>
              </a:rPr>
              <a:t>ы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80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-250" dirty="0">
                <a:solidFill>
                  <a:srgbClr val="F4F4F4"/>
                </a:solidFill>
                <a:latin typeface="Lucida Sans Unicode"/>
                <a:cs typeface="Lucida Sans Unicode"/>
              </a:rPr>
              <a:t>д</a:t>
            </a:r>
            <a:r>
              <a:rPr sz="2900" spc="75" dirty="0">
                <a:solidFill>
                  <a:srgbClr val="F4F4F4"/>
                </a:solidFill>
                <a:latin typeface="Lucida Sans Unicode"/>
                <a:cs typeface="Lucida Sans Unicode"/>
              </a:rPr>
              <a:t>м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-85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160" dirty="0">
                <a:solidFill>
                  <a:srgbClr val="F4F4F4"/>
                </a:solidFill>
                <a:latin typeface="Lucida Sans Unicode"/>
                <a:cs typeface="Lucida Sans Unicode"/>
              </a:rPr>
              <a:t>в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75" dirty="0">
                <a:solidFill>
                  <a:srgbClr val="F4F4F4"/>
                </a:solidFill>
                <a:latin typeface="Lucida Sans Unicode"/>
                <a:cs typeface="Lucida Sans Unicode"/>
              </a:rPr>
              <a:t>м</a:t>
            </a:r>
            <a:r>
              <a:rPr sz="290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,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25" dirty="0">
                <a:solidFill>
                  <a:srgbClr val="F4F4F4"/>
                </a:solidFill>
                <a:latin typeface="Lucida Sans Unicode"/>
                <a:cs typeface="Lucida Sans Unicode"/>
              </a:rPr>
              <a:t>е  </a:t>
            </a:r>
            <a:r>
              <a:rPr sz="2900" spc="-40" dirty="0">
                <a:solidFill>
                  <a:srgbClr val="F4F4F4"/>
                </a:solidFill>
                <a:latin typeface="Lucida Sans Unicode"/>
                <a:cs typeface="Lucida Sans Unicode"/>
              </a:rPr>
              <a:t>удобно </a:t>
            </a: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отслеживать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активность</a:t>
            </a:r>
            <a:r>
              <a:rPr sz="2900" spc="20" dirty="0">
                <a:solidFill>
                  <a:srgbClr val="F4F4F4"/>
                </a:solidFill>
                <a:latin typeface="Microsoft Sans Serif"/>
                <a:cs typeface="Microsoft Sans Serif"/>
              </a:rPr>
              <a:t>. </a:t>
            </a:r>
            <a:r>
              <a:rPr sz="2900" spc="-5" dirty="0">
                <a:solidFill>
                  <a:srgbClr val="F4F4F4"/>
                </a:solidFill>
                <a:latin typeface="Lucida Sans Unicode"/>
                <a:cs typeface="Lucida Sans Unicode"/>
              </a:rPr>
              <a:t>Персонал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4F4F4"/>
                </a:solidFill>
                <a:latin typeface="Lucida Sans Unicode"/>
                <a:cs typeface="Lucida Sans Unicode"/>
              </a:rPr>
              <a:t>тратит 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много </a:t>
            </a:r>
            <a:r>
              <a:rPr sz="2900" spc="55" dirty="0">
                <a:solidFill>
                  <a:srgbClr val="F4F4F4"/>
                </a:solidFill>
                <a:latin typeface="Lucida Sans Unicode"/>
                <a:cs typeface="Lucida Sans Unicode"/>
              </a:rPr>
              <a:t>времени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на 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работу</a:t>
            </a:r>
            <a:r>
              <a:rPr sz="2900" spc="-30" dirty="0">
                <a:solidFill>
                  <a:srgbClr val="F4F4F4"/>
                </a:solidFill>
                <a:latin typeface="Microsoft Sans Serif"/>
                <a:cs typeface="Microsoft Sans Serif"/>
              </a:rPr>
              <a:t>, </a:t>
            </a: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а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также </a:t>
            </a:r>
            <a:r>
              <a:rPr sz="2900" spc="2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утомляется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70" dirty="0">
                <a:solidFill>
                  <a:srgbClr val="F4F4F4"/>
                </a:solidFill>
                <a:latin typeface="Lucida Sans Unicode"/>
                <a:cs typeface="Lucida Sans Unicode"/>
              </a:rPr>
              <a:t>занимаясь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отчетами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65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документами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1619" y="2837696"/>
            <a:ext cx="7203048" cy="64186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"/>
            <a:ext cx="8886825" cy="10287000"/>
          </a:xfrm>
          <a:custGeom>
            <a:avLst/>
            <a:gdLst/>
            <a:ahLst/>
            <a:cxnLst/>
            <a:rect l="l" t="t" r="r" b="b"/>
            <a:pathLst>
              <a:path w="8886825" h="10287000">
                <a:moveTo>
                  <a:pt x="88868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886824" y="0"/>
                </a:lnTo>
                <a:lnTo>
                  <a:pt x="8886824" y="102869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40" y="108625"/>
            <a:ext cx="5981700" cy="9905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 marR="158115" algn="ctr">
              <a:lnSpc>
                <a:spcPct val="126400"/>
              </a:lnSpc>
              <a:spcBef>
                <a:spcPts val="90"/>
              </a:spcBef>
            </a:pP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Целью 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данной </a:t>
            </a:r>
            <a:r>
              <a:rPr sz="27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курсовой </a:t>
            </a:r>
            <a:r>
              <a:rPr sz="27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работы </a:t>
            </a:r>
            <a:r>
              <a:rPr sz="2700" spc="-8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является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анализ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Компьютерного </a:t>
            </a:r>
            <a:r>
              <a:rPr sz="2700" spc="-8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клуба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“HyperSpace”, </a:t>
            </a: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проектирование 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и </a:t>
            </a:r>
            <a:r>
              <a:rPr sz="27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разработка </a:t>
            </a:r>
            <a:r>
              <a:rPr sz="2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автоматизированной 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информационной системы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, 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которая </a:t>
            </a:r>
            <a:r>
              <a:rPr sz="2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поможет </a:t>
            </a:r>
            <a:r>
              <a:rPr sz="2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избавить </a:t>
            </a:r>
            <a:r>
              <a:rPr sz="2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персонал 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от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тяжелой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однообразной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работы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065" marR="5080" algn="ctr">
              <a:lnSpc>
                <a:spcPct val="126400"/>
              </a:lnSpc>
            </a:pP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Также </a:t>
            </a:r>
            <a:r>
              <a:rPr sz="27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обеспечить 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автоматизированное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за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2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м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27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й</a:t>
            </a:r>
            <a:r>
              <a:rPr sz="2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2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27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кл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2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2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м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2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2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27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я  </a:t>
            </a:r>
            <a:r>
              <a:rPr sz="2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информация </a:t>
            </a:r>
            <a:r>
              <a:rPr sz="2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будет </a:t>
            </a:r>
            <a:r>
              <a:rPr sz="2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храниться </a:t>
            </a:r>
            <a:r>
              <a:rPr sz="27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в </a:t>
            </a:r>
            <a:r>
              <a:rPr sz="27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б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аз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нн</a:t>
            </a:r>
            <a:r>
              <a:rPr sz="27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ы</a:t>
            </a:r>
            <a:r>
              <a:rPr sz="27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х</a:t>
            </a:r>
            <a:r>
              <a:rPr sz="2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2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2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м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2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щ</a:t>
            </a:r>
            <a:r>
              <a:rPr sz="27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ь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ю  </a:t>
            </a:r>
            <a:r>
              <a:rPr sz="27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информационной </a:t>
            </a:r>
            <a:r>
              <a:rPr sz="2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системы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можно </a:t>
            </a:r>
            <a:r>
              <a:rPr sz="2700" spc="-8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будет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легко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добавлять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изменять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и </a:t>
            </a:r>
            <a:r>
              <a:rPr sz="2700" spc="-8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удалять </a:t>
            </a:r>
            <a:r>
              <a:rPr sz="2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клиентов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,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отслеживать 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активность</a:t>
            </a:r>
            <a:r>
              <a:rPr sz="2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клиентов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297" y="4552941"/>
            <a:ext cx="3318848" cy="40089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57313"/>
            <a:ext cx="3463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Задачи</a:t>
            </a:r>
          </a:p>
        </p:txBody>
      </p:sp>
      <p:sp>
        <p:nvSpPr>
          <p:cNvPr id="4" name="object 4"/>
          <p:cNvSpPr/>
          <p:nvPr/>
        </p:nvSpPr>
        <p:spPr>
          <a:xfrm>
            <a:off x="7382416" y="3852320"/>
            <a:ext cx="9877425" cy="876300"/>
          </a:xfrm>
          <a:custGeom>
            <a:avLst/>
            <a:gdLst/>
            <a:ahLst/>
            <a:cxnLst/>
            <a:rect l="l" t="t" r="r" b="b"/>
            <a:pathLst>
              <a:path w="9877425" h="876300">
                <a:moveTo>
                  <a:pt x="9436878" y="876299"/>
                </a:moveTo>
                <a:lnTo>
                  <a:pt x="440236" y="876299"/>
                </a:lnTo>
                <a:lnTo>
                  <a:pt x="392231" y="873728"/>
                </a:lnTo>
                <a:lnTo>
                  <a:pt x="345733" y="866194"/>
                </a:lnTo>
                <a:lnTo>
                  <a:pt x="301008" y="853964"/>
                </a:lnTo>
                <a:lnTo>
                  <a:pt x="258324" y="837308"/>
                </a:lnTo>
                <a:lnTo>
                  <a:pt x="217949" y="816493"/>
                </a:lnTo>
                <a:lnTo>
                  <a:pt x="180149" y="791788"/>
                </a:lnTo>
                <a:lnTo>
                  <a:pt x="145193" y="763461"/>
                </a:lnTo>
                <a:lnTo>
                  <a:pt x="113347" y="731781"/>
                </a:lnTo>
                <a:lnTo>
                  <a:pt x="84880" y="697015"/>
                </a:lnTo>
                <a:lnTo>
                  <a:pt x="60059" y="659432"/>
                </a:lnTo>
                <a:lnTo>
                  <a:pt x="39151" y="619301"/>
                </a:lnTo>
                <a:lnTo>
                  <a:pt x="22423" y="576889"/>
                </a:lnTo>
                <a:lnTo>
                  <a:pt x="10144" y="532464"/>
                </a:lnTo>
                <a:lnTo>
                  <a:pt x="2580" y="486296"/>
                </a:lnTo>
                <a:lnTo>
                  <a:pt x="0" y="438653"/>
                </a:lnTo>
                <a:lnTo>
                  <a:pt x="2580" y="390821"/>
                </a:lnTo>
                <a:lnTo>
                  <a:pt x="10144" y="344490"/>
                </a:lnTo>
                <a:lnTo>
                  <a:pt x="22423" y="299925"/>
                </a:lnTo>
                <a:lnTo>
                  <a:pt x="39151" y="257395"/>
                </a:lnTo>
                <a:lnTo>
                  <a:pt x="60059" y="217165"/>
                </a:lnTo>
                <a:lnTo>
                  <a:pt x="84880" y="179501"/>
                </a:lnTo>
                <a:lnTo>
                  <a:pt x="113347" y="144671"/>
                </a:lnTo>
                <a:lnTo>
                  <a:pt x="145193" y="112940"/>
                </a:lnTo>
                <a:lnTo>
                  <a:pt x="180149" y="84575"/>
                </a:lnTo>
                <a:lnTo>
                  <a:pt x="217949" y="59843"/>
                </a:lnTo>
                <a:lnTo>
                  <a:pt x="258324" y="39010"/>
                </a:lnTo>
                <a:lnTo>
                  <a:pt x="301008" y="22343"/>
                </a:lnTo>
                <a:lnTo>
                  <a:pt x="345733" y="10107"/>
                </a:lnTo>
                <a:lnTo>
                  <a:pt x="392231" y="2571"/>
                </a:lnTo>
                <a:lnTo>
                  <a:pt x="440236" y="0"/>
                </a:lnTo>
                <a:lnTo>
                  <a:pt x="9436878" y="0"/>
                </a:lnTo>
                <a:lnTo>
                  <a:pt x="9484882" y="2571"/>
                </a:lnTo>
                <a:lnTo>
                  <a:pt x="9531381" y="10107"/>
                </a:lnTo>
                <a:lnTo>
                  <a:pt x="9576106" y="22343"/>
                </a:lnTo>
                <a:lnTo>
                  <a:pt x="9618790" y="39010"/>
                </a:lnTo>
                <a:lnTo>
                  <a:pt x="9659165" y="59843"/>
                </a:lnTo>
                <a:lnTo>
                  <a:pt x="9696965" y="84575"/>
                </a:lnTo>
                <a:lnTo>
                  <a:pt x="9731921" y="112940"/>
                </a:lnTo>
                <a:lnTo>
                  <a:pt x="9763766" y="144671"/>
                </a:lnTo>
                <a:lnTo>
                  <a:pt x="9792234" y="179501"/>
                </a:lnTo>
                <a:lnTo>
                  <a:pt x="9817055" y="217165"/>
                </a:lnTo>
                <a:lnTo>
                  <a:pt x="9837963" y="257395"/>
                </a:lnTo>
                <a:lnTo>
                  <a:pt x="9854691" y="299925"/>
                </a:lnTo>
                <a:lnTo>
                  <a:pt x="9866970" y="344490"/>
                </a:lnTo>
                <a:lnTo>
                  <a:pt x="9874534" y="390821"/>
                </a:lnTo>
                <a:lnTo>
                  <a:pt x="9877114" y="438653"/>
                </a:lnTo>
                <a:lnTo>
                  <a:pt x="9874345" y="486296"/>
                </a:lnTo>
                <a:lnTo>
                  <a:pt x="9866620" y="532464"/>
                </a:lnTo>
                <a:lnTo>
                  <a:pt x="9854206" y="576889"/>
                </a:lnTo>
                <a:lnTo>
                  <a:pt x="9837370" y="619301"/>
                </a:lnTo>
                <a:lnTo>
                  <a:pt x="9816382" y="659432"/>
                </a:lnTo>
                <a:lnTo>
                  <a:pt x="9791506" y="697015"/>
                </a:lnTo>
                <a:lnTo>
                  <a:pt x="9763012" y="731781"/>
                </a:lnTo>
                <a:lnTo>
                  <a:pt x="9731167" y="763461"/>
                </a:lnTo>
                <a:lnTo>
                  <a:pt x="9696237" y="791788"/>
                </a:lnTo>
                <a:lnTo>
                  <a:pt x="9658492" y="816493"/>
                </a:lnTo>
                <a:lnTo>
                  <a:pt x="9618197" y="837308"/>
                </a:lnTo>
                <a:lnTo>
                  <a:pt x="9575621" y="853964"/>
                </a:lnTo>
                <a:lnTo>
                  <a:pt x="9531031" y="866194"/>
                </a:lnTo>
                <a:lnTo>
                  <a:pt x="9484694" y="873728"/>
                </a:lnTo>
                <a:lnTo>
                  <a:pt x="9436878" y="8762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2416" y="4970481"/>
            <a:ext cx="9877425" cy="876300"/>
          </a:xfrm>
          <a:custGeom>
            <a:avLst/>
            <a:gdLst/>
            <a:ahLst/>
            <a:cxnLst/>
            <a:rect l="l" t="t" r="r" b="b"/>
            <a:pathLst>
              <a:path w="9877425" h="876300">
                <a:moveTo>
                  <a:pt x="9436878" y="876299"/>
                </a:moveTo>
                <a:lnTo>
                  <a:pt x="440236" y="876299"/>
                </a:lnTo>
                <a:lnTo>
                  <a:pt x="392231" y="873728"/>
                </a:lnTo>
                <a:lnTo>
                  <a:pt x="345733" y="866194"/>
                </a:lnTo>
                <a:lnTo>
                  <a:pt x="301008" y="853964"/>
                </a:lnTo>
                <a:lnTo>
                  <a:pt x="258324" y="837308"/>
                </a:lnTo>
                <a:lnTo>
                  <a:pt x="217949" y="816493"/>
                </a:lnTo>
                <a:lnTo>
                  <a:pt x="180149" y="791788"/>
                </a:lnTo>
                <a:lnTo>
                  <a:pt x="145193" y="763461"/>
                </a:lnTo>
                <a:lnTo>
                  <a:pt x="113347" y="731781"/>
                </a:lnTo>
                <a:lnTo>
                  <a:pt x="84880" y="697015"/>
                </a:lnTo>
                <a:lnTo>
                  <a:pt x="60059" y="659432"/>
                </a:lnTo>
                <a:lnTo>
                  <a:pt x="39151" y="619301"/>
                </a:lnTo>
                <a:lnTo>
                  <a:pt x="22423" y="576889"/>
                </a:lnTo>
                <a:lnTo>
                  <a:pt x="10144" y="532464"/>
                </a:lnTo>
                <a:lnTo>
                  <a:pt x="2580" y="486296"/>
                </a:lnTo>
                <a:lnTo>
                  <a:pt x="0" y="438653"/>
                </a:lnTo>
                <a:lnTo>
                  <a:pt x="2580" y="390821"/>
                </a:lnTo>
                <a:lnTo>
                  <a:pt x="10144" y="344490"/>
                </a:lnTo>
                <a:lnTo>
                  <a:pt x="22423" y="299925"/>
                </a:lnTo>
                <a:lnTo>
                  <a:pt x="39151" y="257395"/>
                </a:lnTo>
                <a:lnTo>
                  <a:pt x="60059" y="217165"/>
                </a:lnTo>
                <a:lnTo>
                  <a:pt x="84880" y="179501"/>
                </a:lnTo>
                <a:lnTo>
                  <a:pt x="113347" y="144671"/>
                </a:lnTo>
                <a:lnTo>
                  <a:pt x="145193" y="112940"/>
                </a:lnTo>
                <a:lnTo>
                  <a:pt x="180149" y="84575"/>
                </a:lnTo>
                <a:lnTo>
                  <a:pt x="217949" y="59843"/>
                </a:lnTo>
                <a:lnTo>
                  <a:pt x="258324" y="39010"/>
                </a:lnTo>
                <a:lnTo>
                  <a:pt x="301008" y="22343"/>
                </a:lnTo>
                <a:lnTo>
                  <a:pt x="345733" y="10107"/>
                </a:lnTo>
                <a:lnTo>
                  <a:pt x="392231" y="2571"/>
                </a:lnTo>
                <a:lnTo>
                  <a:pt x="440236" y="0"/>
                </a:lnTo>
                <a:lnTo>
                  <a:pt x="9436878" y="0"/>
                </a:lnTo>
                <a:lnTo>
                  <a:pt x="9484882" y="2571"/>
                </a:lnTo>
                <a:lnTo>
                  <a:pt x="9531381" y="10107"/>
                </a:lnTo>
                <a:lnTo>
                  <a:pt x="9576106" y="22343"/>
                </a:lnTo>
                <a:lnTo>
                  <a:pt x="9618790" y="39010"/>
                </a:lnTo>
                <a:lnTo>
                  <a:pt x="9659165" y="59843"/>
                </a:lnTo>
                <a:lnTo>
                  <a:pt x="9696965" y="84575"/>
                </a:lnTo>
                <a:lnTo>
                  <a:pt x="9731921" y="112940"/>
                </a:lnTo>
                <a:lnTo>
                  <a:pt x="9763766" y="144671"/>
                </a:lnTo>
                <a:lnTo>
                  <a:pt x="9792234" y="179501"/>
                </a:lnTo>
                <a:lnTo>
                  <a:pt x="9817055" y="217165"/>
                </a:lnTo>
                <a:lnTo>
                  <a:pt x="9837963" y="257395"/>
                </a:lnTo>
                <a:lnTo>
                  <a:pt x="9854691" y="299925"/>
                </a:lnTo>
                <a:lnTo>
                  <a:pt x="9866970" y="344490"/>
                </a:lnTo>
                <a:lnTo>
                  <a:pt x="9874534" y="390821"/>
                </a:lnTo>
                <a:lnTo>
                  <a:pt x="9877114" y="438653"/>
                </a:lnTo>
                <a:lnTo>
                  <a:pt x="9874345" y="486296"/>
                </a:lnTo>
                <a:lnTo>
                  <a:pt x="9866620" y="532464"/>
                </a:lnTo>
                <a:lnTo>
                  <a:pt x="9854206" y="576889"/>
                </a:lnTo>
                <a:lnTo>
                  <a:pt x="9837370" y="619301"/>
                </a:lnTo>
                <a:lnTo>
                  <a:pt x="9816382" y="659432"/>
                </a:lnTo>
                <a:lnTo>
                  <a:pt x="9791506" y="697015"/>
                </a:lnTo>
                <a:lnTo>
                  <a:pt x="9763012" y="731781"/>
                </a:lnTo>
                <a:lnTo>
                  <a:pt x="9731167" y="763461"/>
                </a:lnTo>
                <a:lnTo>
                  <a:pt x="9696237" y="791788"/>
                </a:lnTo>
                <a:lnTo>
                  <a:pt x="9658492" y="816493"/>
                </a:lnTo>
                <a:lnTo>
                  <a:pt x="9618197" y="837308"/>
                </a:lnTo>
                <a:lnTo>
                  <a:pt x="9575621" y="853964"/>
                </a:lnTo>
                <a:lnTo>
                  <a:pt x="9531031" y="866194"/>
                </a:lnTo>
                <a:lnTo>
                  <a:pt x="9484694" y="873728"/>
                </a:lnTo>
                <a:lnTo>
                  <a:pt x="9436878" y="8762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2416" y="6088644"/>
            <a:ext cx="9877425" cy="876300"/>
          </a:xfrm>
          <a:custGeom>
            <a:avLst/>
            <a:gdLst/>
            <a:ahLst/>
            <a:cxnLst/>
            <a:rect l="l" t="t" r="r" b="b"/>
            <a:pathLst>
              <a:path w="9877425" h="876300">
                <a:moveTo>
                  <a:pt x="9436878" y="876299"/>
                </a:moveTo>
                <a:lnTo>
                  <a:pt x="440236" y="876299"/>
                </a:lnTo>
                <a:lnTo>
                  <a:pt x="392231" y="873728"/>
                </a:lnTo>
                <a:lnTo>
                  <a:pt x="345733" y="866194"/>
                </a:lnTo>
                <a:lnTo>
                  <a:pt x="301008" y="853964"/>
                </a:lnTo>
                <a:lnTo>
                  <a:pt x="258324" y="837308"/>
                </a:lnTo>
                <a:lnTo>
                  <a:pt x="217949" y="816493"/>
                </a:lnTo>
                <a:lnTo>
                  <a:pt x="180149" y="791788"/>
                </a:lnTo>
                <a:lnTo>
                  <a:pt x="145193" y="763461"/>
                </a:lnTo>
                <a:lnTo>
                  <a:pt x="113347" y="731781"/>
                </a:lnTo>
                <a:lnTo>
                  <a:pt x="84880" y="697015"/>
                </a:lnTo>
                <a:lnTo>
                  <a:pt x="60059" y="659432"/>
                </a:lnTo>
                <a:lnTo>
                  <a:pt x="39151" y="619301"/>
                </a:lnTo>
                <a:lnTo>
                  <a:pt x="22423" y="576889"/>
                </a:lnTo>
                <a:lnTo>
                  <a:pt x="10144" y="532464"/>
                </a:lnTo>
                <a:lnTo>
                  <a:pt x="2580" y="486296"/>
                </a:lnTo>
                <a:lnTo>
                  <a:pt x="0" y="438653"/>
                </a:lnTo>
                <a:lnTo>
                  <a:pt x="2580" y="390821"/>
                </a:lnTo>
                <a:lnTo>
                  <a:pt x="10144" y="344490"/>
                </a:lnTo>
                <a:lnTo>
                  <a:pt x="22423" y="299925"/>
                </a:lnTo>
                <a:lnTo>
                  <a:pt x="39151" y="257395"/>
                </a:lnTo>
                <a:lnTo>
                  <a:pt x="60059" y="217165"/>
                </a:lnTo>
                <a:lnTo>
                  <a:pt x="84880" y="179501"/>
                </a:lnTo>
                <a:lnTo>
                  <a:pt x="113347" y="144671"/>
                </a:lnTo>
                <a:lnTo>
                  <a:pt x="145193" y="112940"/>
                </a:lnTo>
                <a:lnTo>
                  <a:pt x="180149" y="84575"/>
                </a:lnTo>
                <a:lnTo>
                  <a:pt x="217949" y="59843"/>
                </a:lnTo>
                <a:lnTo>
                  <a:pt x="258324" y="39010"/>
                </a:lnTo>
                <a:lnTo>
                  <a:pt x="301008" y="22343"/>
                </a:lnTo>
                <a:lnTo>
                  <a:pt x="345733" y="10107"/>
                </a:lnTo>
                <a:lnTo>
                  <a:pt x="392231" y="2571"/>
                </a:lnTo>
                <a:lnTo>
                  <a:pt x="440236" y="0"/>
                </a:lnTo>
                <a:lnTo>
                  <a:pt x="9436878" y="0"/>
                </a:lnTo>
                <a:lnTo>
                  <a:pt x="9484882" y="2571"/>
                </a:lnTo>
                <a:lnTo>
                  <a:pt x="9531381" y="10107"/>
                </a:lnTo>
                <a:lnTo>
                  <a:pt x="9576106" y="22343"/>
                </a:lnTo>
                <a:lnTo>
                  <a:pt x="9618790" y="39010"/>
                </a:lnTo>
                <a:lnTo>
                  <a:pt x="9659165" y="59843"/>
                </a:lnTo>
                <a:lnTo>
                  <a:pt x="9696965" y="84575"/>
                </a:lnTo>
                <a:lnTo>
                  <a:pt x="9731921" y="112940"/>
                </a:lnTo>
                <a:lnTo>
                  <a:pt x="9763766" y="144671"/>
                </a:lnTo>
                <a:lnTo>
                  <a:pt x="9792234" y="179501"/>
                </a:lnTo>
                <a:lnTo>
                  <a:pt x="9817055" y="217165"/>
                </a:lnTo>
                <a:lnTo>
                  <a:pt x="9837963" y="257395"/>
                </a:lnTo>
                <a:lnTo>
                  <a:pt x="9854691" y="299925"/>
                </a:lnTo>
                <a:lnTo>
                  <a:pt x="9866970" y="344490"/>
                </a:lnTo>
                <a:lnTo>
                  <a:pt x="9874534" y="390821"/>
                </a:lnTo>
                <a:lnTo>
                  <a:pt x="9877114" y="438653"/>
                </a:lnTo>
                <a:lnTo>
                  <a:pt x="9874345" y="486296"/>
                </a:lnTo>
                <a:lnTo>
                  <a:pt x="9866620" y="532464"/>
                </a:lnTo>
                <a:lnTo>
                  <a:pt x="9854206" y="576889"/>
                </a:lnTo>
                <a:lnTo>
                  <a:pt x="9837370" y="619301"/>
                </a:lnTo>
                <a:lnTo>
                  <a:pt x="9816382" y="659432"/>
                </a:lnTo>
                <a:lnTo>
                  <a:pt x="9791506" y="697015"/>
                </a:lnTo>
                <a:lnTo>
                  <a:pt x="9763012" y="731781"/>
                </a:lnTo>
                <a:lnTo>
                  <a:pt x="9731167" y="763461"/>
                </a:lnTo>
                <a:lnTo>
                  <a:pt x="9696237" y="791788"/>
                </a:lnTo>
                <a:lnTo>
                  <a:pt x="9658492" y="816493"/>
                </a:lnTo>
                <a:lnTo>
                  <a:pt x="9618197" y="837308"/>
                </a:lnTo>
                <a:lnTo>
                  <a:pt x="9575621" y="853964"/>
                </a:lnTo>
                <a:lnTo>
                  <a:pt x="9531031" y="866194"/>
                </a:lnTo>
                <a:lnTo>
                  <a:pt x="9484694" y="873728"/>
                </a:lnTo>
                <a:lnTo>
                  <a:pt x="9436878" y="8762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169" y="7264145"/>
            <a:ext cx="9878060" cy="1333500"/>
          </a:xfrm>
          <a:custGeom>
            <a:avLst/>
            <a:gdLst/>
            <a:ahLst/>
            <a:cxnLst/>
            <a:rect l="l" t="t" r="r" b="b"/>
            <a:pathLst>
              <a:path w="9878060" h="1333500">
                <a:moveTo>
                  <a:pt x="9437348" y="1333499"/>
                </a:moveTo>
                <a:lnTo>
                  <a:pt x="440258" y="1333499"/>
                </a:lnTo>
                <a:lnTo>
                  <a:pt x="402241" y="1331052"/>
                </a:lnTo>
                <a:lnTo>
                  <a:pt x="329051" y="1312079"/>
                </a:lnTo>
                <a:lnTo>
                  <a:pt x="294140" y="1295954"/>
                </a:lnTo>
                <a:lnTo>
                  <a:pt x="260528" y="1275671"/>
                </a:lnTo>
                <a:lnTo>
                  <a:pt x="228346" y="1251431"/>
                </a:lnTo>
                <a:lnTo>
                  <a:pt x="197726" y="1223434"/>
                </a:lnTo>
                <a:lnTo>
                  <a:pt x="168799" y="1191882"/>
                </a:lnTo>
                <a:lnTo>
                  <a:pt x="141697" y="1156975"/>
                </a:lnTo>
                <a:lnTo>
                  <a:pt x="116551" y="1118915"/>
                </a:lnTo>
                <a:lnTo>
                  <a:pt x="93493" y="1077900"/>
                </a:lnTo>
                <a:lnTo>
                  <a:pt x="72656" y="1034133"/>
                </a:lnTo>
                <a:lnTo>
                  <a:pt x="54169" y="987815"/>
                </a:lnTo>
                <a:lnTo>
                  <a:pt x="38166" y="939145"/>
                </a:lnTo>
                <a:lnTo>
                  <a:pt x="24777" y="888325"/>
                </a:lnTo>
                <a:lnTo>
                  <a:pt x="14134" y="835555"/>
                </a:lnTo>
                <a:lnTo>
                  <a:pt x="6369" y="781037"/>
                </a:lnTo>
                <a:lnTo>
                  <a:pt x="1614" y="724971"/>
                </a:lnTo>
                <a:lnTo>
                  <a:pt x="0" y="667557"/>
                </a:lnTo>
                <a:lnTo>
                  <a:pt x="1614" y="609913"/>
                </a:lnTo>
                <a:lnTo>
                  <a:pt x="6369" y="553640"/>
                </a:lnTo>
                <a:lnTo>
                  <a:pt x="14134" y="498936"/>
                </a:lnTo>
                <a:lnTo>
                  <a:pt x="24777" y="446002"/>
                </a:lnTo>
                <a:lnTo>
                  <a:pt x="38166" y="395036"/>
                </a:lnTo>
                <a:lnTo>
                  <a:pt x="54169" y="346239"/>
                </a:lnTo>
                <a:lnTo>
                  <a:pt x="72656" y="299809"/>
                </a:lnTo>
                <a:lnTo>
                  <a:pt x="93493" y="255948"/>
                </a:lnTo>
                <a:lnTo>
                  <a:pt x="116551" y="214853"/>
                </a:lnTo>
                <a:lnTo>
                  <a:pt x="141697" y="176725"/>
                </a:lnTo>
                <a:lnTo>
                  <a:pt x="168799" y="141763"/>
                </a:lnTo>
                <a:lnTo>
                  <a:pt x="197726" y="110167"/>
                </a:lnTo>
                <a:lnTo>
                  <a:pt x="228346" y="82136"/>
                </a:lnTo>
                <a:lnTo>
                  <a:pt x="260528" y="57870"/>
                </a:lnTo>
                <a:lnTo>
                  <a:pt x="294140" y="37569"/>
                </a:lnTo>
                <a:lnTo>
                  <a:pt x="329051" y="21432"/>
                </a:lnTo>
                <a:lnTo>
                  <a:pt x="402241" y="2447"/>
                </a:lnTo>
                <a:lnTo>
                  <a:pt x="440258" y="0"/>
                </a:lnTo>
                <a:lnTo>
                  <a:pt x="9437348" y="0"/>
                </a:lnTo>
                <a:lnTo>
                  <a:pt x="9512477" y="9658"/>
                </a:lnTo>
                <a:lnTo>
                  <a:pt x="9583465" y="37569"/>
                </a:lnTo>
                <a:lnTo>
                  <a:pt x="9617077" y="57870"/>
                </a:lnTo>
                <a:lnTo>
                  <a:pt x="9649259" y="82136"/>
                </a:lnTo>
                <a:lnTo>
                  <a:pt x="9679880" y="110167"/>
                </a:lnTo>
                <a:lnTo>
                  <a:pt x="9708807" y="141763"/>
                </a:lnTo>
                <a:lnTo>
                  <a:pt x="9735909" y="176725"/>
                </a:lnTo>
                <a:lnTo>
                  <a:pt x="9761055" y="214853"/>
                </a:lnTo>
                <a:lnTo>
                  <a:pt x="9784112" y="255948"/>
                </a:lnTo>
                <a:lnTo>
                  <a:pt x="9804950" y="299809"/>
                </a:lnTo>
                <a:lnTo>
                  <a:pt x="9823436" y="346239"/>
                </a:lnTo>
                <a:lnTo>
                  <a:pt x="9839440" y="395036"/>
                </a:lnTo>
                <a:lnTo>
                  <a:pt x="9852829" y="446002"/>
                </a:lnTo>
                <a:lnTo>
                  <a:pt x="9863471" y="498936"/>
                </a:lnTo>
                <a:lnTo>
                  <a:pt x="9871236" y="553640"/>
                </a:lnTo>
                <a:lnTo>
                  <a:pt x="9875992" y="609913"/>
                </a:lnTo>
                <a:lnTo>
                  <a:pt x="9877606" y="667557"/>
                </a:lnTo>
                <a:lnTo>
                  <a:pt x="9875841" y="724971"/>
                </a:lnTo>
                <a:lnTo>
                  <a:pt x="9870951" y="781037"/>
                </a:lnTo>
                <a:lnTo>
                  <a:pt x="9863068" y="835555"/>
                </a:lnTo>
                <a:lnTo>
                  <a:pt x="9852325" y="888325"/>
                </a:lnTo>
                <a:lnTo>
                  <a:pt x="9838852" y="939145"/>
                </a:lnTo>
                <a:lnTo>
                  <a:pt x="9822782" y="987815"/>
                </a:lnTo>
                <a:lnTo>
                  <a:pt x="9804245" y="1034133"/>
                </a:lnTo>
                <a:lnTo>
                  <a:pt x="9783373" y="1077900"/>
                </a:lnTo>
                <a:lnTo>
                  <a:pt x="9760299" y="1118915"/>
                </a:lnTo>
                <a:lnTo>
                  <a:pt x="9735153" y="1156975"/>
                </a:lnTo>
                <a:lnTo>
                  <a:pt x="9708068" y="1191882"/>
                </a:lnTo>
                <a:lnTo>
                  <a:pt x="9679174" y="1223434"/>
                </a:lnTo>
                <a:lnTo>
                  <a:pt x="9648604" y="1251431"/>
                </a:lnTo>
                <a:lnTo>
                  <a:pt x="9616489" y="1275671"/>
                </a:lnTo>
                <a:lnTo>
                  <a:pt x="9582961" y="1295954"/>
                </a:lnTo>
                <a:lnTo>
                  <a:pt x="9548151" y="1312079"/>
                </a:lnTo>
                <a:lnTo>
                  <a:pt x="9475213" y="1331052"/>
                </a:lnTo>
                <a:lnTo>
                  <a:pt x="9437348" y="13334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09866" y="4069920"/>
            <a:ext cx="7559675" cy="426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Lucida Sans Unicode"/>
                <a:cs typeface="Lucida Sans Unicode"/>
              </a:rPr>
              <a:t>Проанализировать</a:t>
            </a:r>
            <a:r>
              <a:rPr sz="2400" spc="-165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работу</a:t>
            </a:r>
            <a:r>
              <a:rPr sz="2400" spc="-16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HyperSpace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885825">
              <a:lnSpc>
                <a:spcPct val="305700"/>
              </a:lnSpc>
            </a:pPr>
            <a:r>
              <a:rPr sz="2400" dirty="0">
                <a:latin typeface="Lucida Sans Unicode"/>
                <a:cs typeface="Lucida Sans Unicode"/>
              </a:rPr>
              <a:t>Спроектировать </a:t>
            </a:r>
            <a:r>
              <a:rPr sz="2400" spc="35" dirty="0">
                <a:latin typeface="Lucida Sans Unicode"/>
                <a:cs typeface="Lucida Sans Unicode"/>
              </a:rPr>
              <a:t>и </a:t>
            </a:r>
            <a:r>
              <a:rPr sz="2400" spc="10" dirty="0">
                <a:latin typeface="Lucida Sans Unicode"/>
                <a:cs typeface="Lucida Sans Unicode"/>
              </a:rPr>
              <a:t>разработать </a:t>
            </a:r>
            <a:r>
              <a:rPr sz="2400" spc="-10" dirty="0">
                <a:latin typeface="Lucida Sans Unicode"/>
                <a:cs typeface="Lucida Sans Unicode"/>
              </a:rPr>
              <a:t>диаграммы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Спроектировать</a:t>
            </a:r>
            <a:r>
              <a:rPr sz="2400" spc="-150" dirty="0">
                <a:latin typeface="Lucida Sans Unicode"/>
                <a:cs typeface="Lucida Sans Unicode"/>
              </a:rPr>
              <a:t> </a:t>
            </a:r>
            <a:r>
              <a:rPr sz="2400" spc="35" dirty="0">
                <a:latin typeface="Lucida Sans Unicode"/>
                <a:cs typeface="Lucida Sans Unicode"/>
              </a:rPr>
              <a:t>и</a:t>
            </a:r>
            <a:r>
              <a:rPr sz="2400" spc="-145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разработать</a:t>
            </a:r>
            <a:r>
              <a:rPr sz="2400" spc="-1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базу</a:t>
            </a:r>
            <a:r>
              <a:rPr sz="2400" spc="-145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данных</a:t>
            </a:r>
            <a:endParaRPr sz="24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sz="2400" dirty="0">
                <a:latin typeface="Lucida Sans Unicode"/>
                <a:cs typeface="Lucida Sans Unicode"/>
              </a:rPr>
              <a:t>Спроектировать</a:t>
            </a:r>
            <a:r>
              <a:rPr sz="2400" spc="-155" dirty="0">
                <a:latin typeface="Lucida Sans Unicode"/>
                <a:cs typeface="Lucida Sans Unicode"/>
              </a:rPr>
              <a:t> </a:t>
            </a:r>
            <a:r>
              <a:rPr sz="2400" spc="35" dirty="0">
                <a:latin typeface="Lucida Sans Unicode"/>
                <a:cs typeface="Lucida Sans Unicode"/>
              </a:rPr>
              <a:t>и</a:t>
            </a:r>
            <a:r>
              <a:rPr sz="2400" spc="-155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разработать</a:t>
            </a:r>
            <a:r>
              <a:rPr sz="2400" spc="-15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информационную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систему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4837" y="1028735"/>
            <a:ext cx="9629775" cy="8229600"/>
          </a:xfrm>
          <a:custGeom>
            <a:avLst/>
            <a:gdLst/>
            <a:ahLst/>
            <a:cxnLst/>
            <a:rect l="l" t="t" r="r" b="b"/>
            <a:pathLst>
              <a:path w="9629775" h="8229600">
                <a:moveTo>
                  <a:pt x="9262025" y="8229536"/>
                </a:moveTo>
                <a:lnTo>
                  <a:pt x="367750" y="8229536"/>
                </a:lnTo>
                <a:lnTo>
                  <a:pt x="321711" y="8226662"/>
                </a:lnTo>
                <a:lnTo>
                  <a:pt x="277354" y="8218271"/>
                </a:lnTo>
                <a:lnTo>
                  <a:pt x="235025" y="8204713"/>
                </a:lnTo>
                <a:lnTo>
                  <a:pt x="195074" y="8186336"/>
                </a:lnTo>
                <a:lnTo>
                  <a:pt x="157849" y="8163489"/>
                </a:lnTo>
                <a:lnTo>
                  <a:pt x="123699" y="8136520"/>
                </a:lnTo>
                <a:lnTo>
                  <a:pt x="92971" y="8105777"/>
                </a:lnTo>
                <a:lnTo>
                  <a:pt x="66015" y="8071610"/>
                </a:lnTo>
                <a:lnTo>
                  <a:pt x="43179" y="8034368"/>
                </a:lnTo>
                <a:lnTo>
                  <a:pt x="24810" y="7994398"/>
                </a:lnTo>
                <a:lnTo>
                  <a:pt x="11259" y="7952049"/>
                </a:lnTo>
                <a:lnTo>
                  <a:pt x="2872" y="7907670"/>
                </a:lnTo>
                <a:lnTo>
                  <a:pt x="0" y="7861609"/>
                </a:lnTo>
                <a:lnTo>
                  <a:pt x="0" y="367926"/>
                </a:lnTo>
                <a:lnTo>
                  <a:pt x="2872" y="321865"/>
                </a:lnTo>
                <a:lnTo>
                  <a:pt x="11259" y="277487"/>
                </a:lnTo>
                <a:lnTo>
                  <a:pt x="24810" y="235138"/>
                </a:lnTo>
                <a:lnTo>
                  <a:pt x="43179" y="195168"/>
                </a:lnTo>
                <a:lnTo>
                  <a:pt x="66015" y="157925"/>
                </a:lnTo>
                <a:lnTo>
                  <a:pt x="92971" y="123758"/>
                </a:lnTo>
                <a:lnTo>
                  <a:pt x="123699" y="93016"/>
                </a:lnTo>
                <a:lnTo>
                  <a:pt x="157849" y="66047"/>
                </a:lnTo>
                <a:lnTo>
                  <a:pt x="195074" y="43199"/>
                </a:lnTo>
                <a:lnTo>
                  <a:pt x="235025" y="24822"/>
                </a:lnTo>
                <a:lnTo>
                  <a:pt x="277354" y="11264"/>
                </a:lnTo>
                <a:lnTo>
                  <a:pt x="321711" y="2874"/>
                </a:lnTo>
                <a:lnTo>
                  <a:pt x="367750" y="0"/>
                </a:lnTo>
                <a:lnTo>
                  <a:pt x="9262025" y="0"/>
                </a:lnTo>
                <a:lnTo>
                  <a:pt x="9308063" y="2874"/>
                </a:lnTo>
                <a:lnTo>
                  <a:pt x="9352420" y="11264"/>
                </a:lnTo>
                <a:lnTo>
                  <a:pt x="9394749" y="24822"/>
                </a:lnTo>
                <a:lnTo>
                  <a:pt x="9434700" y="43199"/>
                </a:lnTo>
                <a:lnTo>
                  <a:pt x="9471925" y="66047"/>
                </a:lnTo>
                <a:lnTo>
                  <a:pt x="9506075" y="93016"/>
                </a:lnTo>
                <a:lnTo>
                  <a:pt x="9536802" y="123758"/>
                </a:lnTo>
                <a:lnTo>
                  <a:pt x="9563759" y="157925"/>
                </a:lnTo>
                <a:lnTo>
                  <a:pt x="9586595" y="195168"/>
                </a:lnTo>
                <a:lnTo>
                  <a:pt x="9604963" y="235138"/>
                </a:lnTo>
                <a:lnTo>
                  <a:pt x="9618515" y="277487"/>
                </a:lnTo>
                <a:lnTo>
                  <a:pt x="9626901" y="321865"/>
                </a:lnTo>
                <a:lnTo>
                  <a:pt x="9629774" y="367926"/>
                </a:lnTo>
                <a:lnTo>
                  <a:pt x="9629774" y="7861609"/>
                </a:lnTo>
                <a:lnTo>
                  <a:pt x="9626901" y="7907670"/>
                </a:lnTo>
                <a:lnTo>
                  <a:pt x="9618515" y="7952049"/>
                </a:lnTo>
                <a:lnTo>
                  <a:pt x="9604963" y="7994398"/>
                </a:lnTo>
                <a:lnTo>
                  <a:pt x="9586595" y="8034368"/>
                </a:lnTo>
                <a:lnTo>
                  <a:pt x="9563759" y="8071610"/>
                </a:lnTo>
                <a:lnTo>
                  <a:pt x="9536802" y="8105777"/>
                </a:lnTo>
                <a:lnTo>
                  <a:pt x="9506075" y="8136520"/>
                </a:lnTo>
                <a:lnTo>
                  <a:pt x="9471925" y="8163489"/>
                </a:lnTo>
                <a:lnTo>
                  <a:pt x="9434700" y="8186336"/>
                </a:lnTo>
                <a:lnTo>
                  <a:pt x="9394749" y="8204713"/>
                </a:lnTo>
                <a:lnTo>
                  <a:pt x="9352420" y="8218271"/>
                </a:lnTo>
                <a:lnTo>
                  <a:pt x="9308063" y="8226662"/>
                </a:lnTo>
                <a:lnTo>
                  <a:pt x="9262025" y="8229536"/>
                </a:lnTo>
                <a:close/>
              </a:path>
            </a:pathLst>
          </a:custGeom>
          <a:solidFill>
            <a:srgbClr val="285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47" y="4510404"/>
            <a:ext cx="4463710" cy="47141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75935" marR="5080">
              <a:lnSpc>
                <a:spcPct val="125099"/>
              </a:lnSpc>
              <a:spcBef>
                <a:spcPts val="95"/>
              </a:spcBef>
            </a:pPr>
            <a:r>
              <a:rPr spc="60" dirty="0"/>
              <a:t>Объектом</a:t>
            </a:r>
            <a:r>
              <a:rPr spc="-165" dirty="0"/>
              <a:t> </a:t>
            </a:r>
            <a:r>
              <a:rPr spc="5" dirty="0"/>
              <a:t>исследования</a:t>
            </a:r>
            <a:r>
              <a:rPr spc="-160" dirty="0"/>
              <a:t> </a:t>
            </a:r>
            <a:r>
              <a:rPr dirty="0"/>
              <a:t>курсовой</a:t>
            </a:r>
            <a:r>
              <a:rPr spc="-160" dirty="0"/>
              <a:t> </a:t>
            </a:r>
            <a:r>
              <a:rPr spc="25" dirty="0"/>
              <a:t>работы </a:t>
            </a:r>
            <a:r>
              <a:rPr spc="-905" dirty="0"/>
              <a:t> </a:t>
            </a:r>
            <a:r>
              <a:rPr spc="60" dirty="0"/>
              <a:t>является</a:t>
            </a:r>
            <a:r>
              <a:rPr spc="-170" dirty="0"/>
              <a:t> </a:t>
            </a:r>
            <a:r>
              <a:rPr spc="-15" dirty="0">
                <a:latin typeface="Microsoft Sans Serif"/>
                <a:cs typeface="Microsoft Sans Serif"/>
              </a:rPr>
              <a:t>HyperSpace.</a:t>
            </a:r>
          </a:p>
          <a:p>
            <a:pPr marL="5575935" marR="202565">
              <a:lnSpc>
                <a:spcPct val="125099"/>
              </a:lnSpc>
            </a:pPr>
            <a:r>
              <a:rPr spc="-15" dirty="0"/>
              <a:t>Предметом </a:t>
            </a:r>
            <a:r>
              <a:rPr spc="5" dirty="0"/>
              <a:t>исследования </a:t>
            </a:r>
            <a:r>
              <a:rPr spc="70" dirty="0"/>
              <a:t>являются </a:t>
            </a:r>
            <a:r>
              <a:rPr spc="75" dirty="0"/>
              <a:t> </a:t>
            </a:r>
            <a:r>
              <a:rPr spc="15" dirty="0"/>
              <a:t>информационные</a:t>
            </a:r>
            <a:r>
              <a:rPr spc="-180" dirty="0"/>
              <a:t> </a:t>
            </a:r>
            <a:r>
              <a:rPr spc="-15" dirty="0"/>
              <a:t>процессы</a:t>
            </a:r>
            <a:r>
              <a:rPr spc="-175" dirty="0"/>
              <a:t> </a:t>
            </a:r>
            <a:r>
              <a:rPr spc="65" dirty="0"/>
              <a:t>связанные</a:t>
            </a:r>
            <a:r>
              <a:rPr spc="-175" dirty="0"/>
              <a:t> </a:t>
            </a:r>
            <a:r>
              <a:rPr spc="-80" dirty="0"/>
              <a:t>с </a:t>
            </a:r>
            <a:r>
              <a:rPr spc="-900" dirty="0"/>
              <a:t> </a:t>
            </a:r>
            <a:r>
              <a:rPr spc="45" dirty="0"/>
              <a:t>учетом</a:t>
            </a:r>
            <a:r>
              <a:rPr spc="-170" dirty="0"/>
              <a:t> </a:t>
            </a:r>
            <a:r>
              <a:rPr spc="15" dirty="0"/>
              <a:t>активности</a:t>
            </a:r>
            <a:r>
              <a:rPr spc="-165" dirty="0"/>
              <a:t> </a:t>
            </a:r>
            <a:r>
              <a:rPr spc="-5" dirty="0"/>
              <a:t>клиента</a:t>
            </a:r>
            <a:r>
              <a:rPr spc="-5" dirty="0">
                <a:latin typeface="Microsoft Sans Serif"/>
                <a:cs typeface="Microsoft Sans Serif"/>
              </a:rPr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453" y="857316"/>
            <a:ext cx="672401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13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Объект </a:t>
            </a:r>
            <a:r>
              <a:rPr spc="-20" dirty="0"/>
              <a:t> </a:t>
            </a:r>
            <a:r>
              <a:rPr spc="10" dirty="0"/>
              <a:t>и</a:t>
            </a:r>
            <a:r>
              <a:rPr spc="335" dirty="0"/>
              <a:t>сс</a:t>
            </a:r>
            <a:r>
              <a:rPr spc="480" dirty="0"/>
              <a:t>л</a:t>
            </a:r>
            <a:r>
              <a:rPr spc="225" dirty="0"/>
              <a:t>е</a:t>
            </a:r>
            <a:r>
              <a:rPr spc="330" dirty="0"/>
              <a:t>д</a:t>
            </a:r>
            <a:r>
              <a:rPr spc="90" dirty="0"/>
              <a:t>о</a:t>
            </a:r>
            <a:r>
              <a:rPr spc="-45" dirty="0"/>
              <a:t>в</a:t>
            </a:r>
            <a:r>
              <a:rPr spc="490" dirty="0"/>
              <a:t>а</a:t>
            </a:r>
            <a:r>
              <a:rPr spc="-215" dirty="0"/>
              <a:t>н</a:t>
            </a:r>
            <a:r>
              <a:rPr spc="10" dirty="0"/>
              <a:t>и</a:t>
            </a:r>
            <a:r>
              <a:rPr spc="-355" dirty="0"/>
              <a:t>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401" y="0"/>
            <a:ext cx="12601572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823214"/>
            <a:ext cx="2319655" cy="1457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400" spc="-190" dirty="0">
                <a:solidFill>
                  <a:srgbClr val="285498"/>
                </a:solidFill>
                <a:latin typeface="Tahoma"/>
                <a:cs typeface="Tahoma"/>
              </a:rPr>
              <a:t>U</a:t>
            </a:r>
            <a:r>
              <a:rPr sz="9400" spc="-290" dirty="0">
                <a:solidFill>
                  <a:srgbClr val="285498"/>
                </a:solidFill>
                <a:latin typeface="Tahoma"/>
                <a:cs typeface="Tahoma"/>
              </a:rPr>
              <a:t>M</a:t>
            </a:r>
            <a:r>
              <a:rPr sz="9400" spc="440" dirty="0">
                <a:solidFill>
                  <a:srgbClr val="285498"/>
                </a:solidFill>
                <a:latin typeface="Tahoma"/>
                <a:cs typeface="Tahoma"/>
              </a:rPr>
              <a:t>L</a:t>
            </a:r>
            <a:endParaRPr sz="9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40" dirty="0"/>
              <a:t>D</a:t>
            </a:r>
            <a:r>
              <a:rPr spc="210" dirty="0"/>
              <a:t>F</a:t>
            </a:r>
            <a:r>
              <a:rPr spc="-434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0989" y="1315286"/>
            <a:ext cx="4166235" cy="1225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0"/>
              </a:spcBef>
            </a:pPr>
            <a:r>
              <a:rPr sz="2100" spc="-15" dirty="0">
                <a:solidFill>
                  <a:srgbClr val="285498"/>
                </a:solidFill>
                <a:latin typeface="Lucida Sans Unicode"/>
                <a:cs typeface="Lucida Sans Unicode"/>
              </a:rPr>
              <a:t>демонстрирует </a:t>
            </a:r>
            <a:r>
              <a:rPr sz="2100" spc="60" dirty="0">
                <a:solidFill>
                  <a:srgbClr val="285498"/>
                </a:solidFill>
                <a:latin typeface="Lucida Sans Unicode"/>
                <a:cs typeface="Lucida Sans Unicode"/>
              </a:rPr>
              <a:t>взаимосвязь </a:t>
            </a:r>
            <a:r>
              <a:rPr sz="2100" spc="65" dirty="0">
                <a:solidFill>
                  <a:srgbClr val="285498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285498"/>
                </a:solidFill>
                <a:latin typeface="Lucida Sans Unicode"/>
                <a:cs typeface="Lucida Sans Unicode"/>
              </a:rPr>
              <a:t>администратора</a:t>
            </a:r>
            <a:r>
              <a:rPr sz="2100" spc="-130" dirty="0">
                <a:solidFill>
                  <a:srgbClr val="285498"/>
                </a:solidFill>
                <a:latin typeface="Lucida Sans Unicode"/>
                <a:cs typeface="Lucida Sans Unicode"/>
              </a:rPr>
              <a:t> </a:t>
            </a:r>
            <a:r>
              <a:rPr sz="2100" spc="55" dirty="0">
                <a:solidFill>
                  <a:srgbClr val="285498"/>
                </a:solidFill>
                <a:latin typeface="Lucida Sans Unicode"/>
                <a:cs typeface="Lucida Sans Unicode"/>
              </a:rPr>
              <a:t>и</a:t>
            </a:r>
            <a:r>
              <a:rPr sz="2100" spc="-125" dirty="0">
                <a:solidFill>
                  <a:srgbClr val="285498"/>
                </a:solidFill>
                <a:latin typeface="Lucida Sans Unicode"/>
                <a:cs typeface="Lucida Sans Unicode"/>
              </a:rPr>
              <a:t> </a:t>
            </a:r>
            <a:r>
              <a:rPr sz="2100" spc="-15" dirty="0">
                <a:solidFill>
                  <a:srgbClr val="285498"/>
                </a:solidFill>
                <a:latin typeface="Lucida Sans Unicode"/>
                <a:cs typeface="Lucida Sans Unicode"/>
              </a:rPr>
              <a:t>директора</a:t>
            </a:r>
            <a:r>
              <a:rPr sz="2100" spc="-130" dirty="0">
                <a:solidFill>
                  <a:srgbClr val="285498"/>
                </a:solidFill>
                <a:latin typeface="Lucida Sans Unicode"/>
                <a:cs typeface="Lucida Sans Unicode"/>
              </a:rPr>
              <a:t> </a:t>
            </a:r>
            <a:r>
              <a:rPr sz="2100" spc="-55" dirty="0">
                <a:solidFill>
                  <a:srgbClr val="285498"/>
                </a:solidFill>
                <a:latin typeface="Lucida Sans Unicode"/>
                <a:cs typeface="Lucida Sans Unicode"/>
              </a:rPr>
              <a:t>с </a:t>
            </a:r>
            <a:r>
              <a:rPr sz="2100" spc="-650" dirty="0">
                <a:solidFill>
                  <a:srgbClr val="28549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solidFill>
                  <a:srgbClr val="285498"/>
                </a:solidFill>
                <a:latin typeface="Lucida Sans Unicode"/>
                <a:cs typeface="Lucida Sans Unicode"/>
              </a:rPr>
              <a:t>информационной</a:t>
            </a:r>
            <a:r>
              <a:rPr sz="2100" spc="-125" dirty="0">
                <a:solidFill>
                  <a:srgbClr val="28549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solidFill>
                  <a:srgbClr val="285498"/>
                </a:solidFill>
                <a:latin typeface="Lucida Sans Unicode"/>
                <a:cs typeface="Lucida Sans Unicode"/>
              </a:rPr>
              <a:t>системой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59" y="635359"/>
            <a:ext cx="17125949" cy="90201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3380" y="823214"/>
            <a:ext cx="3041015" cy="1457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400" spc="-1210" dirty="0">
                <a:solidFill>
                  <a:srgbClr val="285498"/>
                </a:solidFill>
              </a:rPr>
              <a:t>I</a:t>
            </a:r>
            <a:r>
              <a:rPr sz="9400" spc="-440" dirty="0">
                <a:solidFill>
                  <a:srgbClr val="285498"/>
                </a:solidFill>
              </a:rPr>
              <a:t>D</a:t>
            </a:r>
            <a:r>
              <a:rPr sz="9400" spc="-75" dirty="0">
                <a:solidFill>
                  <a:srgbClr val="285498"/>
                </a:solidFill>
              </a:rPr>
              <a:t>E</a:t>
            </a:r>
            <a:r>
              <a:rPr sz="9400" spc="210" dirty="0">
                <a:solidFill>
                  <a:srgbClr val="285498"/>
                </a:solidFill>
              </a:rPr>
              <a:t>F</a:t>
            </a:r>
            <a:r>
              <a:rPr sz="9400" spc="40" dirty="0">
                <a:solidFill>
                  <a:srgbClr val="285498"/>
                </a:solidFill>
              </a:rPr>
              <a:t>0</a:t>
            </a:r>
            <a:endParaRPr sz="9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099417" y="1843736"/>
            <a:ext cx="5156835" cy="7411084"/>
            <a:chOff x="12099417" y="1843736"/>
            <a:chExt cx="5156835" cy="7411084"/>
          </a:xfrm>
        </p:grpSpPr>
        <p:sp>
          <p:nvSpPr>
            <p:cNvPr id="4" name="object 4"/>
            <p:cNvSpPr/>
            <p:nvPr/>
          </p:nvSpPr>
          <p:spPr>
            <a:xfrm>
              <a:off x="12099417" y="1843736"/>
              <a:ext cx="5156835" cy="7411084"/>
            </a:xfrm>
            <a:custGeom>
              <a:avLst/>
              <a:gdLst/>
              <a:ahLst/>
              <a:cxnLst/>
              <a:rect l="l" t="t" r="r" b="b"/>
              <a:pathLst>
                <a:path w="5156834" h="7411084">
                  <a:moveTo>
                    <a:pt x="965522" y="7411085"/>
                  </a:moveTo>
                  <a:lnTo>
                    <a:pt x="10977" y="6625281"/>
                  </a:lnTo>
                  <a:lnTo>
                    <a:pt x="0" y="4186320"/>
                  </a:lnTo>
                  <a:lnTo>
                    <a:pt x="479517" y="3570657"/>
                  </a:lnTo>
                  <a:lnTo>
                    <a:pt x="470037" y="666661"/>
                  </a:lnTo>
                  <a:lnTo>
                    <a:pt x="3889345" y="0"/>
                  </a:lnTo>
                  <a:lnTo>
                    <a:pt x="4903767" y="239282"/>
                  </a:lnTo>
                  <a:lnTo>
                    <a:pt x="4903767" y="567906"/>
                  </a:lnTo>
                  <a:lnTo>
                    <a:pt x="5156437" y="636798"/>
                  </a:lnTo>
                  <a:lnTo>
                    <a:pt x="5156437" y="5988295"/>
                  </a:lnTo>
                  <a:lnTo>
                    <a:pt x="965522" y="7411085"/>
                  </a:lnTo>
                  <a:close/>
                </a:path>
              </a:pathLst>
            </a:custGeom>
            <a:solidFill>
              <a:srgbClr val="333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20968" y="1859520"/>
              <a:ext cx="4382770" cy="4248150"/>
            </a:xfrm>
            <a:custGeom>
              <a:avLst/>
              <a:gdLst/>
              <a:ahLst/>
              <a:cxnLst/>
              <a:rect l="l" t="t" r="r" b="b"/>
              <a:pathLst>
                <a:path w="4382769" h="4248150">
                  <a:moveTo>
                    <a:pt x="3496894" y="14643"/>
                  </a:moveTo>
                  <a:lnTo>
                    <a:pt x="3434778" y="0"/>
                  </a:lnTo>
                  <a:lnTo>
                    <a:pt x="0" y="669467"/>
                  </a:lnTo>
                  <a:lnTo>
                    <a:pt x="48145" y="686854"/>
                  </a:lnTo>
                  <a:lnTo>
                    <a:pt x="3496894" y="14643"/>
                  </a:lnTo>
                  <a:close/>
                </a:path>
                <a:path w="4382769" h="4248150">
                  <a:moveTo>
                    <a:pt x="3701605" y="62966"/>
                  </a:moveTo>
                  <a:lnTo>
                    <a:pt x="3630066" y="46062"/>
                  </a:lnTo>
                  <a:lnTo>
                    <a:pt x="151320" y="724141"/>
                  </a:lnTo>
                  <a:lnTo>
                    <a:pt x="206705" y="744156"/>
                  </a:lnTo>
                  <a:lnTo>
                    <a:pt x="3701605" y="62966"/>
                  </a:lnTo>
                  <a:close/>
                </a:path>
                <a:path w="4382769" h="4248150">
                  <a:moveTo>
                    <a:pt x="3906304" y="111213"/>
                  </a:moveTo>
                  <a:lnTo>
                    <a:pt x="3834701" y="94322"/>
                  </a:lnTo>
                  <a:lnTo>
                    <a:pt x="309803" y="781431"/>
                  </a:lnTo>
                  <a:lnTo>
                    <a:pt x="365188" y="801446"/>
                  </a:lnTo>
                  <a:lnTo>
                    <a:pt x="3906304" y="111213"/>
                  </a:lnTo>
                  <a:close/>
                </a:path>
                <a:path w="4382769" h="4248150">
                  <a:moveTo>
                    <a:pt x="4110952" y="159537"/>
                  </a:moveTo>
                  <a:lnTo>
                    <a:pt x="4039412" y="142646"/>
                  </a:lnTo>
                  <a:lnTo>
                    <a:pt x="468350" y="838669"/>
                  </a:lnTo>
                  <a:lnTo>
                    <a:pt x="523735" y="858685"/>
                  </a:lnTo>
                  <a:lnTo>
                    <a:pt x="3429406" y="292328"/>
                  </a:lnTo>
                  <a:lnTo>
                    <a:pt x="4110952" y="159537"/>
                  </a:lnTo>
                  <a:close/>
                </a:path>
                <a:path w="4382769" h="4248150">
                  <a:moveTo>
                    <a:pt x="4315663" y="207797"/>
                  </a:moveTo>
                  <a:lnTo>
                    <a:pt x="4244124" y="190893"/>
                  </a:lnTo>
                  <a:lnTo>
                    <a:pt x="626846" y="895959"/>
                  </a:lnTo>
                  <a:lnTo>
                    <a:pt x="682294" y="915974"/>
                  </a:lnTo>
                  <a:lnTo>
                    <a:pt x="3618026" y="343763"/>
                  </a:lnTo>
                  <a:lnTo>
                    <a:pt x="4315663" y="207797"/>
                  </a:lnTo>
                  <a:close/>
                </a:path>
                <a:path w="4382769" h="4248150">
                  <a:moveTo>
                    <a:pt x="4382211" y="223507"/>
                  </a:moveTo>
                  <a:lnTo>
                    <a:pt x="3679342" y="360476"/>
                  </a:lnTo>
                  <a:lnTo>
                    <a:pt x="733869" y="934618"/>
                  </a:lnTo>
                  <a:lnTo>
                    <a:pt x="733869" y="4247604"/>
                  </a:lnTo>
                  <a:lnTo>
                    <a:pt x="3517049" y="797458"/>
                  </a:lnTo>
                  <a:lnTo>
                    <a:pt x="4382211" y="660920"/>
                  </a:lnTo>
                  <a:lnTo>
                    <a:pt x="4382211" y="223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01779" y="2544126"/>
              <a:ext cx="5154295" cy="6644005"/>
            </a:xfrm>
            <a:custGeom>
              <a:avLst/>
              <a:gdLst/>
              <a:ahLst/>
              <a:cxnLst/>
              <a:rect l="l" t="t" r="r" b="b"/>
              <a:pathLst>
                <a:path w="5154294" h="6644005">
                  <a:moveTo>
                    <a:pt x="3798100" y="5748210"/>
                  </a:moveTo>
                  <a:lnTo>
                    <a:pt x="3379203" y="5255057"/>
                  </a:lnTo>
                  <a:lnTo>
                    <a:pt x="2677515" y="6128639"/>
                  </a:lnTo>
                  <a:lnTo>
                    <a:pt x="2915843" y="6047778"/>
                  </a:lnTo>
                  <a:lnTo>
                    <a:pt x="3382137" y="5467223"/>
                  </a:lnTo>
                  <a:lnTo>
                    <a:pt x="3660508" y="5794972"/>
                  </a:lnTo>
                  <a:lnTo>
                    <a:pt x="3798100" y="5748210"/>
                  </a:lnTo>
                  <a:close/>
                </a:path>
                <a:path w="5154294" h="6644005">
                  <a:moveTo>
                    <a:pt x="4251109" y="5594464"/>
                  </a:moveTo>
                  <a:lnTo>
                    <a:pt x="3379203" y="4568012"/>
                  </a:lnTo>
                  <a:lnTo>
                    <a:pt x="1918817" y="6386258"/>
                  </a:lnTo>
                  <a:lnTo>
                    <a:pt x="2157082" y="6305334"/>
                  </a:lnTo>
                  <a:lnTo>
                    <a:pt x="3382137" y="4780165"/>
                  </a:lnTo>
                  <a:lnTo>
                    <a:pt x="4113453" y="5641162"/>
                  </a:lnTo>
                  <a:lnTo>
                    <a:pt x="4251109" y="5594464"/>
                  </a:lnTo>
                  <a:close/>
                </a:path>
                <a:path w="5154294" h="6644005">
                  <a:moveTo>
                    <a:pt x="4704054" y="5440654"/>
                  </a:moveTo>
                  <a:lnTo>
                    <a:pt x="3379203" y="3880955"/>
                  </a:lnTo>
                  <a:lnTo>
                    <a:pt x="1160119" y="6643802"/>
                  </a:lnTo>
                  <a:lnTo>
                    <a:pt x="1398384" y="6562941"/>
                  </a:lnTo>
                  <a:lnTo>
                    <a:pt x="3382137" y="4093121"/>
                  </a:lnTo>
                  <a:lnTo>
                    <a:pt x="4566463" y="5487416"/>
                  </a:lnTo>
                  <a:lnTo>
                    <a:pt x="4704054" y="5440654"/>
                  </a:lnTo>
                  <a:close/>
                </a:path>
                <a:path w="5154294" h="6644005">
                  <a:moveTo>
                    <a:pt x="5154066" y="5283428"/>
                  </a:moveTo>
                  <a:lnTo>
                    <a:pt x="3379203" y="3193910"/>
                  </a:lnTo>
                  <a:lnTo>
                    <a:pt x="950493" y="6217729"/>
                  </a:lnTo>
                  <a:lnTo>
                    <a:pt x="349846" y="5510669"/>
                  </a:lnTo>
                  <a:lnTo>
                    <a:pt x="13792" y="5929134"/>
                  </a:lnTo>
                  <a:lnTo>
                    <a:pt x="118071" y="6014986"/>
                  </a:lnTo>
                  <a:lnTo>
                    <a:pt x="352780" y="5722836"/>
                  </a:lnTo>
                  <a:lnTo>
                    <a:pt x="955852" y="6426835"/>
                  </a:lnTo>
                  <a:lnTo>
                    <a:pt x="3382137" y="3406076"/>
                  </a:lnTo>
                  <a:lnTo>
                    <a:pt x="5019408" y="5333606"/>
                  </a:lnTo>
                  <a:lnTo>
                    <a:pt x="5154066" y="5287911"/>
                  </a:lnTo>
                  <a:lnTo>
                    <a:pt x="5154066" y="5283428"/>
                  </a:lnTo>
                  <a:close/>
                </a:path>
                <a:path w="5154294" h="6644005">
                  <a:moveTo>
                    <a:pt x="5154066" y="4596371"/>
                  </a:moveTo>
                  <a:lnTo>
                    <a:pt x="3379203" y="2506865"/>
                  </a:lnTo>
                  <a:lnTo>
                    <a:pt x="933462" y="5551944"/>
                  </a:lnTo>
                  <a:lnTo>
                    <a:pt x="349288" y="4864151"/>
                  </a:lnTo>
                  <a:lnTo>
                    <a:pt x="5740" y="5291836"/>
                  </a:lnTo>
                  <a:lnTo>
                    <a:pt x="6743" y="5506428"/>
                  </a:lnTo>
                  <a:lnTo>
                    <a:pt x="352221" y="5076304"/>
                  </a:lnTo>
                  <a:lnTo>
                    <a:pt x="938834" y="5761050"/>
                  </a:lnTo>
                  <a:lnTo>
                    <a:pt x="3382137" y="2719019"/>
                  </a:lnTo>
                  <a:lnTo>
                    <a:pt x="5154066" y="4805108"/>
                  </a:lnTo>
                  <a:lnTo>
                    <a:pt x="5154066" y="4596371"/>
                  </a:lnTo>
                  <a:close/>
                </a:path>
                <a:path w="5154294" h="6644005">
                  <a:moveTo>
                    <a:pt x="5154066" y="3909326"/>
                  </a:moveTo>
                  <a:lnTo>
                    <a:pt x="3585464" y="2062708"/>
                  </a:lnTo>
                  <a:lnTo>
                    <a:pt x="3379203" y="1819871"/>
                  </a:lnTo>
                  <a:lnTo>
                    <a:pt x="916432" y="4886096"/>
                  </a:lnTo>
                  <a:lnTo>
                    <a:pt x="349846" y="4219181"/>
                  </a:lnTo>
                  <a:lnTo>
                    <a:pt x="2870" y="4651172"/>
                  </a:lnTo>
                  <a:lnTo>
                    <a:pt x="3873" y="4865763"/>
                  </a:lnTo>
                  <a:lnTo>
                    <a:pt x="352780" y="4431284"/>
                  </a:lnTo>
                  <a:lnTo>
                    <a:pt x="921804" y="5095202"/>
                  </a:lnTo>
                  <a:lnTo>
                    <a:pt x="3382137" y="2031974"/>
                  </a:lnTo>
                  <a:lnTo>
                    <a:pt x="5154066" y="4118064"/>
                  </a:lnTo>
                  <a:lnTo>
                    <a:pt x="5154066" y="3909326"/>
                  </a:lnTo>
                  <a:close/>
                </a:path>
                <a:path w="5154294" h="6644005">
                  <a:moveTo>
                    <a:pt x="5154066" y="3222333"/>
                  </a:moveTo>
                  <a:lnTo>
                    <a:pt x="3856723" y="1694992"/>
                  </a:lnTo>
                  <a:lnTo>
                    <a:pt x="3379203" y="1132827"/>
                  </a:lnTo>
                  <a:lnTo>
                    <a:pt x="899350" y="4220311"/>
                  </a:lnTo>
                  <a:lnTo>
                    <a:pt x="547878" y="3806520"/>
                  </a:lnTo>
                  <a:lnTo>
                    <a:pt x="285483" y="3653650"/>
                  </a:lnTo>
                  <a:lnTo>
                    <a:pt x="0" y="4009072"/>
                  </a:lnTo>
                  <a:lnTo>
                    <a:pt x="939" y="4223677"/>
                  </a:lnTo>
                  <a:lnTo>
                    <a:pt x="352780" y="3785628"/>
                  </a:lnTo>
                  <a:lnTo>
                    <a:pt x="904709" y="4429417"/>
                  </a:lnTo>
                  <a:lnTo>
                    <a:pt x="3382137" y="1344993"/>
                  </a:lnTo>
                  <a:lnTo>
                    <a:pt x="5154066" y="3431070"/>
                  </a:lnTo>
                  <a:lnTo>
                    <a:pt x="5154066" y="3222333"/>
                  </a:lnTo>
                  <a:close/>
                </a:path>
                <a:path w="5154294" h="6644005">
                  <a:moveTo>
                    <a:pt x="5154066" y="2535288"/>
                  </a:moveTo>
                  <a:lnTo>
                    <a:pt x="4127982" y="1327277"/>
                  </a:lnTo>
                  <a:lnTo>
                    <a:pt x="3578479" y="680326"/>
                  </a:lnTo>
                  <a:lnTo>
                    <a:pt x="3492093" y="787425"/>
                  </a:lnTo>
                  <a:lnTo>
                    <a:pt x="5154066" y="2744025"/>
                  </a:lnTo>
                  <a:lnTo>
                    <a:pt x="5154066" y="2535288"/>
                  </a:lnTo>
                  <a:close/>
                </a:path>
                <a:path w="5154294" h="6644005">
                  <a:moveTo>
                    <a:pt x="5154066" y="1848243"/>
                  </a:moveTo>
                  <a:lnTo>
                    <a:pt x="4399242" y="959624"/>
                  </a:lnTo>
                  <a:lnTo>
                    <a:pt x="3862717" y="327939"/>
                  </a:lnTo>
                  <a:lnTo>
                    <a:pt x="3776332" y="434987"/>
                  </a:lnTo>
                  <a:lnTo>
                    <a:pt x="5154066" y="2056980"/>
                  </a:lnTo>
                  <a:lnTo>
                    <a:pt x="5154066" y="1848243"/>
                  </a:lnTo>
                  <a:close/>
                </a:path>
                <a:path w="5154294" h="6644005">
                  <a:moveTo>
                    <a:pt x="5154066" y="1161199"/>
                  </a:moveTo>
                  <a:lnTo>
                    <a:pt x="4670501" y="591921"/>
                  </a:lnTo>
                  <a:lnTo>
                    <a:pt x="4236694" y="81241"/>
                  </a:lnTo>
                  <a:lnTo>
                    <a:pt x="4080395" y="105867"/>
                  </a:lnTo>
                  <a:lnTo>
                    <a:pt x="5154066" y="1369923"/>
                  </a:lnTo>
                  <a:lnTo>
                    <a:pt x="5154066" y="1161199"/>
                  </a:lnTo>
                  <a:close/>
                </a:path>
                <a:path w="5154294" h="6644005">
                  <a:moveTo>
                    <a:pt x="5154066" y="474141"/>
                  </a:moveTo>
                  <a:lnTo>
                    <a:pt x="4941748" y="224205"/>
                  </a:lnTo>
                  <a:lnTo>
                    <a:pt x="4751336" y="0"/>
                  </a:lnTo>
                  <a:lnTo>
                    <a:pt x="4594961" y="24638"/>
                  </a:lnTo>
                  <a:lnTo>
                    <a:pt x="5154066" y="682879"/>
                  </a:lnTo>
                  <a:lnTo>
                    <a:pt x="5154066" y="474141"/>
                  </a:lnTo>
                  <a:close/>
                </a:path>
              </a:pathLst>
            </a:custGeom>
            <a:solidFill>
              <a:srgbClr val="F46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99417" y="6030061"/>
              <a:ext cx="965835" cy="3225165"/>
            </a:xfrm>
            <a:custGeom>
              <a:avLst/>
              <a:gdLst/>
              <a:ahLst/>
              <a:cxnLst/>
              <a:rect l="l" t="t" r="r" b="b"/>
              <a:pathLst>
                <a:path w="965834" h="3225165">
                  <a:moveTo>
                    <a:pt x="287845" y="167716"/>
                  </a:moveTo>
                  <a:lnTo>
                    <a:pt x="0" y="0"/>
                  </a:lnTo>
                  <a:lnTo>
                    <a:pt x="2362" y="523138"/>
                  </a:lnTo>
                  <a:lnTo>
                    <a:pt x="287845" y="167716"/>
                  </a:lnTo>
                  <a:close/>
                </a:path>
                <a:path w="965834" h="3225165">
                  <a:moveTo>
                    <a:pt x="901712" y="734428"/>
                  </a:moveTo>
                  <a:lnTo>
                    <a:pt x="896277" y="522274"/>
                  </a:lnTo>
                  <a:lnTo>
                    <a:pt x="550240" y="320586"/>
                  </a:lnTo>
                  <a:lnTo>
                    <a:pt x="901712" y="734428"/>
                  </a:lnTo>
                  <a:close/>
                </a:path>
                <a:path w="965834" h="3225165">
                  <a:moveTo>
                    <a:pt x="918768" y="1400200"/>
                  </a:moveTo>
                  <a:lnTo>
                    <a:pt x="907072" y="943483"/>
                  </a:lnTo>
                  <a:lnTo>
                    <a:pt x="355142" y="299694"/>
                  </a:lnTo>
                  <a:lnTo>
                    <a:pt x="3302" y="737743"/>
                  </a:lnTo>
                  <a:lnTo>
                    <a:pt x="5232" y="1165237"/>
                  </a:lnTo>
                  <a:lnTo>
                    <a:pt x="352209" y="733247"/>
                  </a:lnTo>
                  <a:lnTo>
                    <a:pt x="712851" y="1157757"/>
                  </a:lnTo>
                  <a:lnTo>
                    <a:pt x="918768" y="1400200"/>
                  </a:lnTo>
                  <a:close/>
                </a:path>
                <a:path w="965834" h="3225165">
                  <a:moveTo>
                    <a:pt x="935824" y="2065947"/>
                  </a:moveTo>
                  <a:lnTo>
                    <a:pt x="924166" y="1609267"/>
                  </a:lnTo>
                  <a:lnTo>
                    <a:pt x="355142" y="945349"/>
                  </a:lnTo>
                  <a:lnTo>
                    <a:pt x="6235" y="1379829"/>
                  </a:lnTo>
                  <a:lnTo>
                    <a:pt x="8102" y="1805901"/>
                  </a:lnTo>
                  <a:lnTo>
                    <a:pt x="351650" y="1378216"/>
                  </a:lnTo>
                  <a:lnTo>
                    <a:pt x="935824" y="2065947"/>
                  </a:lnTo>
                  <a:close/>
                </a:path>
                <a:path w="965834" h="3225165">
                  <a:moveTo>
                    <a:pt x="952855" y="2731859"/>
                  </a:moveTo>
                  <a:lnTo>
                    <a:pt x="941197" y="2275116"/>
                  </a:lnTo>
                  <a:lnTo>
                    <a:pt x="354584" y="1590370"/>
                  </a:lnTo>
                  <a:lnTo>
                    <a:pt x="9105" y="2020493"/>
                  </a:lnTo>
                  <a:lnTo>
                    <a:pt x="10972" y="2438958"/>
                  </a:lnTo>
                  <a:lnTo>
                    <a:pt x="16154" y="2443200"/>
                  </a:lnTo>
                  <a:lnTo>
                    <a:pt x="352209" y="2024735"/>
                  </a:lnTo>
                  <a:lnTo>
                    <a:pt x="952855" y="2731859"/>
                  </a:lnTo>
                  <a:close/>
                </a:path>
                <a:path w="965834" h="3225165">
                  <a:moveTo>
                    <a:pt x="965517" y="3224771"/>
                  </a:moveTo>
                  <a:lnTo>
                    <a:pt x="958215" y="2940901"/>
                  </a:lnTo>
                  <a:lnTo>
                    <a:pt x="355142" y="2236901"/>
                  </a:lnTo>
                  <a:lnTo>
                    <a:pt x="120434" y="2529052"/>
                  </a:lnTo>
                  <a:lnTo>
                    <a:pt x="965517" y="3224771"/>
                  </a:lnTo>
                  <a:close/>
                </a:path>
              </a:pathLst>
            </a:custGeom>
            <a:solidFill>
              <a:srgbClr val="9EB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69444" y="1843747"/>
              <a:ext cx="4686935" cy="7411084"/>
            </a:xfrm>
            <a:custGeom>
              <a:avLst/>
              <a:gdLst/>
              <a:ahLst/>
              <a:cxnLst/>
              <a:rect l="l" t="t" r="r" b="b"/>
              <a:pathLst>
                <a:path w="4686934" h="7411084">
                  <a:moveTo>
                    <a:pt x="3192843" y="6495351"/>
                  </a:moveTo>
                  <a:lnTo>
                    <a:pt x="2914472" y="6167602"/>
                  </a:lnTo>
                  <a:lnTo>
                    <a:pt x="2448179" y="6748158"/>
                  </a:lnTo>
                  <a:lnTo>
                    <a:pt x="3192843" y="6495351"/>
                  </a:lnTo>
                  <a:close/>
                </a:path>
                <a:path w="4686934" h="7411084">
                  <a:moveTo>
                    <a:pt x="3645789" y="6341542"/>
                  </a:moveTo>
                  <a:lnTo>
                    <a:pt x="2914472" y="5480545"/>
                  </a:lnTo>
                  <a:lnTo>
                    <a:pt x="1689417" y="7005714"/>
                  </a:lnTo>
                  <a:lnTo>
                    <a:pt x="2209850" y="6829018"/>
                  </a:lnTo>
                  <a:lnTo>
                    <a:pt x="2911538" y="5955436"/>
                  </a:lnTo>
                  <a:lnTo>
                    <a:pt x="3330435" y="6448590"/>
                  </a:lnTo>
                  <a:lnTo>
                    <a:pt x="3645789" y="6341542"/>
                  </a:lnTo>
                  <a:close/>
                </a:path>
                <a:path w="4686934" h="7411084">
                  <a:moveTo>
                    <a:pt x="4098798" y="6187795"/>
                  </a:moveTo>
                  <a:lnTo>
                    <a:pt x="2914472" y="4793500"/>
                  </a:lnTo>
                  <a:lnTo>
                    <a:pt x="930719" y="7263320"/>
                  </a:lnTo>
                  <a:lnTo>
                    <a:pt x="1451152" y="7086638"/>
                  </a:lnTo>
                  <a:lnTo>
                    <a:pt x="2911538" y="5268392"/>
                  </a:lnTo>
                  <a:lnTo>
                    <a:pt x="3783444" y="6294844"/>
                  </a:lnTo>
                  <a:lnTo>
                    <a:pt x="4098798" y="6187795"/>
                  </a:lnTo>
                  <a:close/>
                </a:path>
                <a:path w="4686934" h="7411084">
                  <a:moveTo>
                    <a:pt x="4551743" y="6033986"/>
                  </a:moveTo>
                  <a:lnTo>
                    <a:pt x="2914472" y="4106456"/>
                  </a:lnTo>
                  <a:lnTo>
                    <a:pt x="488188" y="7127214"/>
                  </a:lnTo>
                  <a:lnTo>
                    <a:pt x="495490" y="7411085"/>
                  </a:lnTo>
                  <a:lnTo>
                    <a:pt x="692454" y="7344181"/>
                  </a:lnTo>
                  <a:lnTo>
                    <a:pt x="2911538" y="4581334"/>
                  </a:lnTo>
                  <a:lnTo>
                    <a:pt x="4236390" y="6141034"/>
                  </a:lnTo>
                  <a:lnTo>
                    <a:pt x="4551743" y="6033986"/>
                  </a:lnTo>
                  <a:close/>
                </a:path>
                <a:path w="4686934" h="7411084">
                  <a:moveTo>
                    <a:pt x="4686401" y="5505488"/>
                  </a:moveTo>
                  <a:lnTo>
                    <a:pt x="2914472" y="3419398"/>
                  </a:lnTo>
                  <a:lnTo>
                    <a:pt x="471170" y="6461430"/>
                  </a:lnTo>
                  <a:lnTo>
                    <a:pt x="482828" y="6918109"/>
                  </a:lnTo>
                  <a:lnTo>
                    <a:pt x="2911538" y="3894290"/>
                  </a:lnTo>
                  <a:lnTo>
                    <a:pt x="4686401" y="5983808"/>
                  </a:lnTo>
                  <a:lnTo>
                    <a:pt x="4686401" y="5505488"/>
                  </a:lnTo>
                  <a:close/>
                </a:path>
                <a:path w="4686934" h="7411084">
                  <a:moveTo>
                    <a:pt x="4686401" y="4818443"/>
                  </a:moveTo>
                  <a:lnTo>
                    <a:pt x="3035414" y="2874746"/>
                  </a:lnTo>
                  <a:lnTo>
                    <a:pt x="2914472" y="2732354"/>
                  </a:lnTo>
                  <a:lnTo>
                    <a:pt x="454139" y="5795581"/>
                  </a:lnTo>
                  <a:lnTo>
                    <a:pt x="465797" y="6252261"/>
                  </a:lnTo>
                  <a:lnTo>
                    <a:pt x="2911538" y="3207245"/>
                  </a:lnTo>
                  <a:lnTo>
                    <a:pt x="4686401" y="5296751"/>
                  </a:lnTo>
                  <a:lnTo>
                    <a:pt x="4686401" y="4818443"/>
                  </a:lnTo>
                  <a:close/>
                </a:path>
                <a:path w="4686934" h="7411084">
                  <a:moveTo>
                    <a:pt x="4686401" y="4131449"/>
                  </a:moveTo>
                  <a:lnTo>
                    <a:pt x="3306673" y="2507094"/>
                  </a:lnTo>
                  <a:lnTo>
                    <a:pt x="2914472" y="2045373"/>
                  </a:lnTo>
                  <a:lnTo>
                    <a:pt x="437045" y="5129796"/>
                  </a:lnTo>
                  <a:lnTo>
                    <a:pt x="448767" y="5586476"/>
                  </a:lnTo>
                  <a:lnTo>
                    <a:pt x="2911538" y="2520251"/>
                  </a:lnTo>
                  <a:lnTo>
                    <a:pt x="4686401" y="4609706"/>
                  </a:lnTo>
                  <a:lnTo>
                    <a:pt x="4686401" y="4131449"/>
                  </a:lnTo>
                  <a:close/>
                </a:path>
                <a:path w="4686934" h="7411084">
                  <a:moveTo>
                    <a:pt x="4686401" y="3444405"/>
                  </a:moveTo>
                  <a:lnTo>
                    <a:pt x="3577920" y="2139378"/>
                  </a:lnTo>
                  <a:lnTo>
                    <a:pt x="3024428" y="1487805"/>
                  </a:lnTo>
                  <a:lnTo>
                    <a:pt x="785393" y="4263377"/>
                  </a:lnTo>
                  <a:lnTo>
                    <a:pt x="785393" y="950391"/>
                  </a:lnTo>
                  <a:lnTo>
                    <a:pt x="4433735" y="239280"/>
                  </a:lnTo>
                  <a:lnTo>
                    <a:pt x="4367187" y="223570"/>
                  </a:lnTo>
                  <a:lnTo>
                    <a:pt x="733818" y="931748"/>
                  </a:lnTo>
                  <a:lnTo>
                    <a:pt x="678370" y="911733"/>
                  </a:lnTo>
                  <a:lnTo>
                    <a:pt x="4295648" y="206667"/>
                  </a:lnTo>
                  <a:lnTo>
                    <a:pt x="4162475" y="175310"/>
                  </a:lnTo>
                  <a:lnTo>
                    <a:pt x="575259" y="874458"/>
                  </a:lnTo>
                  <a:lnTo>
                    <a:pt x="519874" y="854443"/>
                  </a:lnTo>
                  <a:lnTo>
                    <a:pt x="4090936" y="158419"/>
                  </a:lnTo>
                  <a:lnTo>
                    <a:pt x="3957828" y="126987"/>
                  </a:lnTo>
                  <a:lnTo>
                    <a:pt x="416712" y="817219"/>
                  </a:lnTo>
                  <a:lnTo>
                    <a:pt x="361327" y="797204"/>
                  </a:lnTo>
                  <a:lnTo>
                    <a:pt x="3886225" y="110096"/>
                  </a:lnTo>
                  <a:lnTo>
                    <a:pt x="3753129" y="78740"/>
                  </a:lnTo>
                  <a:lnTo>
                    <a:pt x="258229" y="759929"/>
                  </a:lnTo>
                  <a:lnTo>
                    <a:pt x="202844" y="739914"/>
                  </a:lnTo>
                  <a:lnTo>
                    <a:pt x="3681590" y="61836"/>
                  </a:lnTo>
                  <a:lnTo>
                    <a:pt x="3548418" y="30416"/>
                  </a:lnTo>
                  <a:lnTo>
                    <a:pt x="99669" y="702627"/>
                  </a:lnTo>
                  <a:lnTo>
                    <a:pt x="51523" y="685241"/>
                  </a:lnTo>
                  <a:lnTo>
                    <a:pt x="3486302" y="15773"/>
                  </a:lnTo>
                  <a:lnTo>
                    <a:pt x="3419310" y="0"/>
                  </a:lnTo>
                  <a:lnTo>
                    <a:pt x="0" y="666661"/>
                  </a:lnTo>
                  <a:lnTo>
                    <a:pt x="12357" y="4467428"/>
                  </a:lnTo>
                  <a:lnTo>
                    <a:pt x="426250" y="4708588"/>
                  </a:lnTo>
                  <a:lnTo>
                    <a:pt x="431685" y="4920691"/>
                  </a:lnTo>
                  <a:lnTo>
                    <a:pt x="2911538" y="1833206"/>
                  </a:lnTo>
                  <a:lnTo>
                    <a:pt x="4686401" y="3922712"/>
                  </a:lnTo>
                  <a:lnTo>
                    <a:pt x="4686401" y="3444405"/>
                  </a:lnTo>
                  <a:close/>
                </a:path>
                <a:path w="4686934" h="7411084">
                  <a:moveTo>
                    <a:pt x="4686401" y="2757360"/>
                  </a:moveTo>
                  <a:lnTo>
                    <a:pt x="3849179" y="1771675"/>
                  </a:lnTo>
                  <a:lnTo>
                    <a:pt x="3308667" y="1135367"/>
                  </a:lnTo>
                  <a:lnTo>
                    <a:pt x="3110814" y="1380705"/>
                  </a:lnTo>
                  <a:lnTo>
                    <a:pt x="4686401" y="3235668"/>
                  </a:lnTo>
                  <a:lnTo>
                    <a:pt x="4686401" y="2757360"/>
                  </a:lnTo>
                  <a:close/>
                </a:path>
                <a:path w="4686934" h="7411084">
                  <a:moveTo>
                    <a:pt x="4686401" y="2070303"/>
                  </a:moveTo>
                  <a:lnTo>
                    <a:pt x="4120438" y="1404023"/>
                  </a:lnTo>
                  <a:lnTo>
                    <a:pt x="3612731" y="806246"/>
                  </a:lnTo>
                  <a:lnTo>
                    <a:pt x="3568573" y="813231"/>
                  </a:lnTo>
                  <a:lnTo>
                    <a:pt x="3395053" y="1028319"/>
                  </a:lnTo>
                  <a:lnTo>
                    <a:pt x="4686401" y="2548623"/>
                  </a:lnTo>
                  <a:lnTo>
                    <a:pt x="4686401" y="2070303"/>
                  </a:lnTo>
                  <a:close/>
                </a:path>
                <a:path w="4686934" h="7411084">
                  <a:moveTo>
                    <a:pt x="4686401" y="1383258"/>
                  </a:moveTo>
                  <a:lnTo>
                    <a:pt x="4391698" y="1036307"/>
                  </a:lnTo>
                  <a:lnTo>
                    <a:pt x="4127296" y="725017"/>
                  </a:lnTo>
                  <a:lnTo>
                    <a:pt x="3769029" y="781621"/>
                  </a:lnTo>
                  <a:lnTo>
                    <a:pt x="4686401" y="1861578"/>
                  </a:lnTo>
                  <a:lnTo>
                    <a:pt x="4686401" y="1383258"/>
                  </a:lnTo>
                  <a:close/>
                </a:path>
                <a:path w="4686934" h="7411084">
                  <a:moveTo>
                    <a:pt x="4686401" y="636790"/>
                  </a:moveTo>
                  <a:lnTo>
                    <a:pt x="4283672" y="700379"/>
                  </a:lnTo>
                  <a:lnTo>
                    <a:pt x="4686401" y="1174521"/>
                  </a:lnTo>
                  <a:lnTo>
                    <a:pt x="4686401" y="636790"/>
                  </a:lnTo>
                  <a:close/>
                </a:path>
              </a:pathLst>
            </a:custGeom>
            <a:solidFill>
              <a:srgbClr val="AEE2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857319"/>
            <a:ext cx="126968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П</a:t>
            </a:r>
            <a:r>
              <a:rPr spc="254" dirty="0"/>
              <a:t>р</a:t>
            </a:r>
            <a:r>
              <a:rPr spc="90" dirty="0"/>
              <a:t>о</a:t>
            </a:r>
            <a:r>
              <a:rPr spc="445" dirty="0"/>
              <a:t>г</a:t>
            </a:r>
            <a:r>
              <a:rPr spc="254" dirty="0"/>
              <a:t>р</a:t>
            </a:r>
            <a:r>
              <a:rPr spc="490" dirty="0"/>
              <a:t>а</a:t>
            </a:r>
            <a:r>
              <a:rPr spc="-275" dirty="0"/>
              <a:t>мм</a:t>
            </a:r>
            <a:r>
              <a:rPr spc="-215" dirty="0"/>
              <a:t>н</a:t>
            </a:r>
            <a:r>
              <a:rPr spc="490" dirty="0"/>
              <a:t>а</a:t>
            </a:r>
            <a:r>
              <a:rPr spc="-355" dirty="0"/>
              <a:t>я</a:t>
            </a:r>
            <a:r>
              <a:rPr spc="-665" dirty="0"/>
              <a:t> </a:t>
            </a:r>
            <a:r>
              <a:rPr spc="490" dirty="0"/>
              <a:t>а</a:t>
            </a:r>
            <a:r>
              <a:rPr spc="254" dirty="0"/>
              <a:t>р</a:t>
            </a:r>
            <a:r>
              <a:rPr spc="270" dirty="0"/>
              <a:t>х</a:t>
            </a:r>
            <a:r>
              <a:rPr spc="10" dirty="0"/>
              <a:t>и</a:t>
            </a:r>
            <a:r>
              <a:rPr spc="140" dirty="0"/>
              <a:t>т</a:t>
            </a:r>
            <a:r>
              <a:rPr spc="225" dirty="0"/>
              <a:t>е</a:t>
            </a:r>
            <a:r>
              <a:rPr spc="114" dirty="0"/>
              <a:t>к</a:t>
            </a:r>
            <a:r>
              <a:rPr spc="140" dirty="0"/>
              <a:t>т</a:t>
            </a:r>
            <a:r>
              <a:rPr spc="50" dirty="0"/>
              <a:t>у</a:t>
            </a:r>
            <a:r>
              <a:rPr spc="254" dirty="0"/>
              <a:t>р</a:t>
            </a:r>
            <a:r>
              <a:rPr spc="495" dirty="0"/>
              <a:t>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6000" y="2416015"/>
            <a:ext cx="9204325" cy="668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25600"/>
              </a:lnSpc>
              <a:spcBef>
                <a:spcPts val="95"/>
              </a:spcBef>
            </a:pPr>
            <a:r>
              <a:rPr sz="2900" spc="15" dirty="0">
                <a:solidFill>
                  <a:srgbClr val="F4F4F4"/>
                </a:solidFill>
                <a:latin typeface="Lucida Sans Unicode"/>
                <a:cs typeface="Lucida Sans Unicode"/>
              </a:rPr>
              <a:t>Программная </a:t>
            </a:r>
            <a:r>
              <a:rPr sz="2900" spc="-25" dirty="0">
                <a:solidFill>
                  <a:srgbClr val="F4F4F4"/>
                </a:solidFill>
                <a:latin typeface="Lucida Sans Unicode"/>
                <a:cs typeface="Lucida Sans Unicode"/>
              </a:rPr>
              <a:t>архитектура </a:t>
            </a:r>
            <a:r>
              <a:rPr sz="2900" spc="10" dirty="0">
                <a:solidFill>
                  <a:srgbClr val="F4F4F4"/>
                </a:solidFill>
                <a:latin typeface="Lucida Sans Unicode"/>
                <a:cs typeface="Lucida Sans Unicode"/>
              </a:rPr>
              <a:t>предприятия 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состоит </a:t>
            </a:r>
            <a:r>
              <a:rPr sz="2900" spc="-2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50" dirty="0">
                <a:solidFill>
                  <a:srgbClr val="F4F4F4"/>
                </a:solidFill>
                <a:latin typeface="Lucida Sans Unicode"/>
                <a:cs typeface="Lucida Sans Unicode"/>
              </a:rPr>
              <a:t>из </a:t>
            </a:r>
            <a:r>
              <a:rPr sz="2900" spc="-40" dirty="0">
                <a:solidFill>
                  <a:srgbClr val="F4F4F4"/>
                </a:solidFill>
                <a:latin typeface="Lucida Sans Unicode"/>
                <a:cs typeface="Lucida Sans Unicode"/>
              </a:rPr>
              <a:t>следующих </a:t>
            </a:r>
            <a:r>
              <a:rPr sz="2900" spc="10" dirty="0">
                <a:solidFill>
                  <a:srgbClr val="F4F4F4"/>
                </a:solidFill>
                <a:latin typeface="Lucida Sans Unicode"/>
                <a:cs typeface="Lucida Sans Unicode"/>
              </a:rPr>
              <a:t>элементов</a:t>
            </a:r>
            <a:r>
              <a:rPr sz="2900" spc="10" dirty="0">
                <a:solidFill>
                  <a:srgbClr val="F4F4F4"/>
                </a:solidFill>
                <a:latin typeface="Microsoft Sans Serif"/>
                <a:cs typeface="Microsoft Sans Serif"/>
              </a:rPr>
              <a:t>: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Сервер </a:t>
            </a:r>
            <a:r>
              <a:rPr sz="2900" spc="5" dirty="0">
                <a:solidFill>
                  <a:srgbClr val="F4F4F4"/>
                </a:solidFill>
                <a:latin typeface="Microsoft Sans Serif"/>
                <a:cs typeface="Microsoft Sans Serif"/>
              </a:rPr>
              <a:t>Dell </a:t>
            </a:r>
            <a:r>
              <a:rPr sz="2900" spc="20" dirty="0">
                <a:solidFill>
                  <a:srgbClr val="F4F4F4"/>
                </a:solidFill>
                <a:latin typeface="Microsoft Sans Serif"/>
                <a:cs typeface="Microsoft Sans Serif"/>
              </a:rPr>
              <a:t>PowerEdge </a:t>
            </a:r>
            <a:r>
              <a:rPr sz="2900" spc="2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F4F4F4"/>
                </a:solidFill>
                <a:latin typeface="Microsoft Sans Serif"/>
                <a:cs typeface="Microsoft Sans Serif"/>
              </a:rPr>
              <a:t>R</a:t>
            </a:r>
            <a:r>
              <a:rPr sz="2900" spc="140" dirty="0">
                <a:solidFill>
                  <a:srgbClr val="F4F4F4"/>
                </a:solidFill>
                <a:latin typeface="Microsoft Sans Serif"/>
                <a:cs typeface="Microsoft Sans Serif"/>
              </a:rPr>
              <a:t>740</a:t>
            </a:r>
            <a:r>
              <a:rPr sz="2900" spc="60" dirty="0">
                <a:solidFill>
                  <a:srgbClr val="F4F4F4"/>
                </a:solidFill>
                <a:latin typeface="Microsoft Sans Serif"/>
                <a:cs typeface="Microsoft Sans Serif"/>
              </a:rPr>
              <a:t>x</a:t>
            </a:r>
            <a:r>
              <a:rPr sz="2900" spc="85" dirty="0">
                <a:solidFill>
                  <a:srgbClr val="F4F4F4"/>
                </a:solidFill>
                <a:latin typeface="Microsoft Sans Serif"/>
                <a:cs typeface="Microsoft Sans Serif"/>
              </a:rPr>
              <a:t>d</a:t>
            </a:r>
            <a:r>
              <a:rPr sz="290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,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ко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80" dirty="0">
                <a:solidFill>
                  <a:srgbClr val="F4F4F4"/>
                </a:solidFill>
                <a:latin typeface="Lucida Sans Unicode"/>
                <a:cs typeface="Lucida Sans Unicode"/>
              </a:rPr>
              <a:t>м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35" dirty="0">
                <a:solidFill>
                  <a:srgbClr val="F4F4F4"/>
                </a:solidFill>
                <a:latin typeface="Lucida Sans Unicode"/>
                <a:cs typeface="Lucida Sans Unicode"/>
              </a:rPr>
              <a:t>у</a:t>
            </a:r>
            <a:r>
              <a:rPr sz="2900" spc="-85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160" dirty="0">
                <a:solidFill>
                  <a:srgbClr val="F4F4F4"/>
                </a:solidFill>
                <a:latin typeface="Lucida Sans Unicode"/>
                <a:cs typeface="Lucida Sans Unicode"/>
              </a:rPr>
              <a:t>в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л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180" dirty="0">
                <a:solidFill>
                  <a:srgbClr val="F4F4F4"/>
                </a:solidFill>
                <a:latin typeface="Lucida Sans Unicode"/>
                <a:cs typeface="Lucida Sans Unicode"/>
              </a:rPr>
              <a:t>ы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160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40" dirty="0">
                <a:solidFill>
                  <a:srgbClr val="F4F4F4"/>
                </a:solidFill>
                <a:latin typeface="Lucida Sans Unicode"/>
                <a:cs typeface="Lucida Sans Unicode"/>
              </a:rPr>
              <a:t>У</a:t>
            </a:r>
            <a:r>
              <a:rPr sz="2900" spc="110" dirty="0">
                <a:solidFill>
                  <a:srgbClr val="F4F4F4"/>
                </a:solidFill>
                <a:latin typeface="Lucida Sans Unicode"/>
                <a:cs typeface="Lucida Sans Unicode"/>
              </a:rPr>
              <a:t>Б</a:t>
            </a:r>
            <a:r>
              <a:rPr sz="2900" spc="-185" dirty="0">
                <a:solidFill>
                  <a:srgbClr val="F4F4F4"/>
                </a:solidFill>
                <a:latin typeface="Lucida Sans Unicode"/>
                <a:cs typeface="Lucida Sans Unicode"/>
              </a:rPr>
              <a:t>Д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4F4F4"/>
                </a:solidFill>
                <a:latin typeface="Microsoft Sans Serif"/>
                <a:cs typeface="Microsoft Sans Serif"/>
              </a:rPr>
              <a:t>M</a:t>
            </a:r>
            <a:r>
              <a:rPr sz="2900" spc="10" dirty="0">
                <a:solidFill>
                  <a:srgbClr val="F4F4F4"/>
                </a:solidFill>
                <a:latin typeface="Microsoft Sans Serif"/>
                <a:cs typeface="Microsoft Sans Serif"/>
              </a:rPr>
              <a:t>i</a:t>
            </a:r>
            <a:r>
              <a:rPr sz="2900" spc="-50" dirty="0">
                <a:solidFill>
                  <a:srgbClr val="F4F4F4"/>
                </a:solidFill>
                <a:latin typeface="Microsoft Sans Serif"/>
                <a:cs typeface="Microsoft Sans Serif"/>
              </a:rPr>
              <a:t>c</a:t>
            </a:r>
            <a:r>
              <a:rPr sz="2900" spc="60" dirty="0">
                <a:solidFill>
                  <a:srgbClr val="F4F4F4"/>
                </a:solidFill>
                <a:latin typeface="Microsoft Sans Serif"/>
                <a:cs typeface="Microsoft Sans Serif"/>
              </a:rPr>
              <a:t>r</a:t>
            </a:r>
            <a:r>
              <a:rPr sz="2900" spc="10" dirty="0">
                <a:solidFill>
                  <a:srgbClr val="F4F4F4"/>
                </a:solidFill>
                <a:latin typeface="Microsoft Sans Serif"/>
                <a:cs typeface="Microsoft Sans Serif"/>
              </a:rPr>
              <a:t>o</a:t>
            </a:r>
            <a:r>
              <a:rPr sz="2900" spc="-50" dirty="0">
                <a:solidFill>
                  <a:srgbClr val="F4F4F4"/>
                </a:solidFill>
                <a:latin typeface="Microsoft Sans Serif"/>
                <a:cs typeface="Microsoft Sans Serif"/>
              </a:rPr>
              <a:t>s</a:t>
            </a:r>
            <a:r>
              <a:rPr sz="2900" spc="10" dirty="0">
                <a:solidFill>
                  <a:srgbClr val="F4F4F4"/>
                </a:solidFill>
                <a:latin typeface="Microsoft Sans Serif"/>
                <a:cs typeface="Microsoft Sans Serif"/>
              </a:rPr>
              <a:t>o</a:t>
            </a:r>
            <a:r>
              <a:rPr sz="2900" spc="150" dirty="0">
                <a:solidFill>
                  <a:srgbClr val="F4F4F4"/>
                </a:solidFill>
                <a:latin typeface="Microsoft Sans Serif"/>
                <a:cs typeface="Microsoft Sans Serif"/>
              </a:rPr>
              <a:t>f</a:t>
            </a:r>
            <a:r>
              <a:rPr sz="2900" spc="185" dirty="0">
                <a:solidFill>
                  <a:srgbClr val="F4F4F4"/>
                </a:solidFill>
                <a:latin typeface="Microsoft Sans Serif"/>
                <a:cs typeface="Microsoft Sans Serif"/>
              </a:rPr>
              <a:t>t  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Server </a:t>
            </a:r>
            <a:r>
              <a:rPr sz="2900" spc="-60" dirty="0">
                <a:solidFill>
                  <a:srgbClr val="F4F4F4"/>
                </a:solidFill>
                <a:latin typeface="Microsoft Sans Serif"/>
                <a:cs typeface="Microsoft Sans Serif"/>
              </a:rPr>
              <a:t>SQL </a:t>
            </a:r>
            <a:r>
              <a:rPr sz="2900" spc="85" dirty="0">
                <a:solidFill>
                  <a:srgbClr val="F4F4F4"/>
                </a:solidFill>
                <a:latin typeface="Microsoft Sans Serif"/>
                <a:cs typeface="Microsoft Sans Serif"/>
              </a:rPr>
              <a:t>2020, </a:t>
            </a:r>
            <a:r>
              <a:rPr sz="2900" spc="15" dirty="0">
                <a:solidFill>
                  <a:srgbClr val="F4F4F4"/>
                </a:solidFill>
                <a:latin typeface="Lucida Sans Unicode"/>
                <a:cs typeface="Lucida Sans Unicode"/>
              </a:rPr>
              <a:t>серверное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ПО </a:t>
            </a:r>
            <a:r>
              <a:rPr sz="2900" spc="-60" dirty="0">
                <a:solidFill>
                  <a:srgbClr val="F4F4F4"/>
                </a:solidFill>
                <a:latin typeface="Microsoft Sans Serif"/>
                <a:cs typeface="Microsoft Sans Serif"/>
              </a:rPr>
              <a:t>«HyperSpace», </a:t>
            </a:r>
            <a:r>
              <a:rPr sz="2900" spc="-5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25" dirty="0">
                <a:solidFill>
                  <a:srgbClr val="F4F4F4"/>
                </a:solidFill>
                <a:latin typeface="Lucida Sans Unicode"/>
                <a:cs typeface="Lucida Sans Unicode"/>
              </a:rPr>
              <a:t>специальное </a:t>
            </a:r>
            <a:r>
              <a:rPr sz="2900" spc="20" dirty="0">
                <a:solidFill>
                  <a:srgbClr val="F4F4F4"/>
                </a:solidFill>
                <a:latin typeface="Lucida Sans Unicode"/>
                <a:cs typeface="Lucida Sans Unicode"/>
              </a:rPr>
              <a:t>ПО </a:t>
            </a:r>
            <a:r>
              <a:rPr sz="2900" spc="-60" dirty="0">
                <a:solidFill>
                  <a:srgbClr val="F4F4F4"/>
                </a:solidFill>
                <a:latin typeface="Microsoft Sans Serif"/>
                <a:cs typeface="Microsoft Sans Serif"/>
              </a:rPr>
              <a:t>«HyperSpace». </a:t>
            </a:r>
            <a:r>
              <a:rPr sz="2900" spc="80" dirty="0">
                <a:solidFill>
                  <a:srgbClr val="F4F4F4"/>
                </a:solidFill>
                <a:latin typeface="Lucida Sans Unicode"/>
                <a:cs typeface="Lucida Sans Unicode"/>
              </a:rPr>
              <a:t>Рабочие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станции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4F4F4"/>
                </a:solidFill>
                <a:latin typeface="Lucida Sans Unicode"/>
                <a:cs typeface="Lucida Sans Unicode"/>
              </a:rPr>
              <a:t>сотрудников </a:t>
            </a:r>
            <a:r>
              <a:rPr sz="2900" spc="5" dirty="0">
                <a:solidFill>
                  <a:srgbClr val="F4F4F4"/>
                </a:solidFill>
                <a:latin typeface="Microsoft Sans Serif"/>
                <a:cs typeface="Microsoft Sans Serif"/>
              </a:rPr>
              <a:t>RIWER </a:t>
            </a:r>
            <a:r>
              <a:rPr sz="2900" spc="85" dirty="0">
                <a:solidFill>
                  <a:srgbClr val="F4F4F4"/>
                </a:solidFill>
                <a:latin typeface="Microsoft Sans Serif"/>
                <a:cs typeface="Microsoft Sans Serif"/>
              </a:rPr>
              <a:t>7213,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на </a:t>
            </a:r>
            <a:r>
              <a:rPr sz="2900" spc="-5" dirty="0">
                <a:solidFill>
                  <a:srgbClr val="F4F4F4"/>
                </a:solidFill>
                <a:latin typeface="Lucida Sans Unicode"/>
                <a:cs typeface="Lucida Sans Unicode"/>
              </a:rPr>
              <a:t>котором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установлены 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локальное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файловое </a:t>
            </a:r>
            <a:r>
              <a:rPr sz="2900" spc="-10" dirty="0">
                <a:solidFill>
                  <a:srgbClr val="F4F4F4"/>
                </a:solidFill>
                <a:latin typeface="Lucida Sans Unicode"/>
                <a:cs typeface="Lucida Sans Unicode"/>
              </a:rPr>
              <a:t>хранилище</a:t>
            </a:r>
            <a:r>
              <a:rPr sz="2900" spc="-10" dirty="0">
                <a:solidFill>
                  <a:srgbClr val="F4F4F4"/>
                </a:solidFill>
                <a:latin typeface="Microsoft Sans Serif"/>
                <a:cs typeface="Microsoft Sans Serif"/>
              </a:rPr>
              <a:t>, </a:t>
            </a:r>
            <a:r>
              <a:rPr sz="2900" spc="-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программное </a:t>
            </a: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обеспечение </a:t>
            </a:r>
            <a:r>
              <a:rPr sz="2900" spc="-45" dirty="0">
                <a:solidFill>
                  <a:srgbClr val="F4F4F4"/>
                </a:solidFill>
                <a:latin typeface="Microsoft Sans Serif"/>
                <a:cs typeface="Microsoft Sans Serif"/>
              </a:rPr>
              <a:t>«Visual </a:t>
            </a:r>
            <a:r>
              <a:rPr sz="2900" spc="45" dirty="0">
                <a:solidFill>
                  <a:srgbClr val="F4F4F4"/>
                </a:solidFill>
                <a:latin typeface="Microsoft Sans Serif"/>
                <a:cs typeface="Microsoft Sans Serif"/>
              </a:rPr>
              <a:t>studio </a:t>
            </a:r>
            <a:r>
              <a:rPr sz="2900" spc="15" dirty="0">
                <a:solidFill>
                  <a:srgbClr val="F4F4F4"/>
                </a:solidFill>
                <a:latin typeface="Microsoft Sans Serif"/>
                <a:cs typeface="Microsoft Sans Serif"/>
              </a:rPr>
              <a:t>2019», </a:t>
            </a:r>
            <a:r>
              <a:rPr sz="2900" spc="20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4F4F4"/>
                </a:solidFill>
                <a:latin typeface="Lucida Sans Unicode"/>
                <a:cs typeface="Lucida Sans Unicode"/>
              </a:rPr>
              <a:t>программное</a:t>
            </a:r>
            <a:r>
              <a:rPr sz="2900" spc="-170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40" dirty="0">
                <a:solidFill>
                  <a:srgbClr val="F4F4F4"/>
                </a:solidFill>
                <a:latin typeface="Lucida Sans Unicode"/>
                <a:cs typeface="Lucida Sans Unicode"/>
              </a:rPr>
              <a:t>обеспечение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5" dirty="0">
                <a:solidFill>
                  <a:srgbClr val="F4F4F4"/>
                </a:solidFill>
                <a:latin typeface="Microsoft Sans Serif"/>
                <a:cs typeface="Microsoft Sans Serif"/>
              </a:rPr>
              <a:t>«Microsoft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30" dirty="0">
                <a:solidFill>
                  <a:srgbClr val="F4F4F4"/>
                </a:solidFill>
                <a:latin typeface="Microsoft Sans Serif"/>
                <a:cs typeface="Microsoft Sans Serif"/>
              </a:rPr>
              <a:t>Office</a:t>
            </a:r>
            <a:r>
              <a:rPr sz="2900" spc="-20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15" dirty="0">
                <a:solidFill>
                  <a:srgbClr val="F4F4F4"/>
                </a:solidFill>
                <a:latin typeface="Microsoft Sans Serif"/>
                <a:cs typeface="Microsoft Sans Serif"/>
              </a:rPr>
              <a:t>2016»; </a:t>
            </a:r>
            <a:r>
              <a:rPr sz="2900" spc="-75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-85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160" dirty="0">
                <a:solidFill>
                  <a:srgbClr val="F4F4F4"/>
                </a:solidFill>
                <a:latin typeface="Lucida Sans Unicode"/>
                <a:cs typeface="Lucida Sans Unicode"/>
              </a:rPr>
              <a:t>в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-25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235" dirty="0">
                <a:solidFill>
                  <a:srgbClr val="F4F4F4"/>
                </a:solidFill>
                <a:latin typeface="Lucida Sans Unicode"/>
                <a:cs typeface="Lucida Sans Unicode"/>
              </a:rPr>
              <a:t>х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-85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г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п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160" dirty="0">
                <a:solidFill>
                  <a:srgbClr val="F4F4F4"/>
                </a:solidFill>
                <a:latin typeface="Lucida Sans Unicode"/>
                <a:cs typeface="Lucida Sans Unicode"/>
              </a:rPr>
              <a:t>в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й</a:t>
            </a:r>
            <a:r>
              <a:rPr sz="2900" spc="-250" dirty="0">
                <a:solidFill>
                  <a:srgbClr val="F4F4F4"/>
                </a:solidFill>
                <a:latin typeface="Lucida Sans Unicode"/>
                <a:cs typeface="Lucida Sans Unicode"/>
              </a:rPr>
              <a:t>д</a:t>
            </a:r>
            <a:r>
              <a:rPr sz="2900" spc="30" dirty="0">
                <a:solidFill>
                  <a:srgbClr val="F4F4F4"/>
                </a:solidFill>
                <a:latin typeface="Lucida Sans Unicode"/>
                <a:cs typeface="Lucida Sans Unicode"/>
              </a:rPr>
              <a:t>е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,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165" dirty="0">
                <a:solidFill>
                  <a:srgbClr val="F4F4F4"/>
                </a:solidFill>
                <a:latin typeface="Lucida Sans Unicode"/>
                <a:cs typeface="Lucida Sans Unicode"/>
              </a:rPr>
              <a:t>в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ко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-30" dirty="0">
                <a:solidFill>
                  <a:srgbClr val="F4F4F4"/>
                </a:solidFill>
                <a:latin typeface="Lucida Sans Unicode"/>
                <a:cs typeface="Lucida Sans Unicode"/>
              </a:rPr>
              <a:t>р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80" dirty="0">
                <a:solidFill>
                  <a:srgbClr val="F4F4F4"/>
                </a:solidFill>
                <a:latin typeface="Lucida Sans Unicode"/>
                <a:cs typeface="Lucida Sans Unicode"/>
              </a:rPr>
              <a:t>м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-235" dirty="0">
                <a:solidFill>
                  <a:srgbClr val="F4F4F4"/>
                </a:solidFill>
                <a:latin typeface="Lucida Sans Unicode"/>
                <a:cs typeface="Lucida Sans Unicode"/>
              </a:rPr>
              <a:t>х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о</a:t>
            </a:r>
            <a:r>
              <a:rPr sz="2900" spc="-250" dirty="0">
                <a:solidFill>
                  <a:srgbClr val="F4F4F4"/>
                </a:solidFill>
                <a:latin typeface="Lucida Sans Unicode"/>
                <a:cs typeface="Lucida Sans Unicode"/>
              </a:rPr>
              <a:t>д</a:t>
            </a:r>
            <a:r>
              <a:rPr sz="2900" spc="150" dirty="0">
                <a:solidFill>
                  <a:srgbClr val="F4F4F4"/>
                </a:solidFill>
                <a:latin typeface="Lucida Sans Unicode"/>
                <a:cs typeface="Lucida Sans Unicode"/>
              </a:rPr>
              <a:t>я</a:t>
            </a:r>
            <a:r>
              <a:rPr sz="2900" spc="-45" dirty="0">
                <a:solidFill>
                  <a:srgbClr val="F4F4F4"/>
                </a:solidFill>
                <a:latin typeface="Lucida Sans Unicode"/>
                <a:cs typeface="Lucida Sans Unicode"/>
              </a:rPr>
              <a:t>т</a:t>
            </a:r>
            <a:r>
              <a:rPr sz="2900" spc="-85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114" dirty="0">
                <a:solidFill>
                  <a:srgbClr val="F4F4F4"/>
                </a:solidFill>
                <a:latin typeface="Lucida Sans Unicode"/>
                <a:cs typeface="Lucida Sans Unicode"/>
              </a:rPr>
              <a:t>я  </a:t>
            </a:r>
            <a:r>
              <a:rPr sz="2900" spc="70" dirty="0">
                <a:solidFill>
                  <a:srgbClr val="F4F4F4"/>
                </a:solidFill>
                <a:latin typeface="Lucida Sans Unicode"/>
                <a:cs typeface="Lucida Sans Unicode"/>
              </a:rPr>
              <a:t>веб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15" dirty="0">
                <a:solidFill>
                  <a:srgbClr val="F4F4F4"/>
                </a:solidFill>
                <a:latin typeface="Lucida Sans Unicode"/>
                <a:cs typeface="Lucida Sans Unicode"/>
              </a:rPr>
              <a:t>сервер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4F4F4"/>
                </a:solidFill>
                <a:latin typeface="Microsoft Sans Serif"/>
                <a:cs typeface="Microsoft Sans Serif"/>
              </a:rPr>
              <a:t>Apache,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5" dirty="0">
                <a:solidFill>
                  <a:srgbClr val="F4F4F4"/>
                </a:solidFill>
                <a:latin typeface="Lucida Sans Unicode"/>
                <a:cs typeface="Lucida Sans Unicode"/>
              </a:rPr>
              <a:t>модуль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10" dirty="0">
                <a:solidFill>
                  <a:srgbClr val="F4F4F4"/>
                </a:solidFill>
                <a:latin typeface="Microsoft Sans Serif"/>
                <a:cs typeface="Microsoft Sans Serif"/>
              </a:rPr>
              <a:t>PHP</a:t>
            </a:r>
            <a:r>
              <a:rPr sz="2900" spc="-10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4F4F4"/>
                </a:solidFill>
                <a:latin typeface="Microsoft Sans Serif"/>
                <a:cs typeface="Microsoft Sans Serif"/>
              </a:rPr>
              <a:t>5.6,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-70" dirty="0">
                <a:solidFill>
                  <a:srgbClr val="F4F4F4"/>
                </a:solidFill>
                <a:latin typeface="Lucida Sans Unicode"/>
                <a:cs typeface="Lucida Sans Unicode"/>
              </a:rPr>
              <a:t>СУБД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40" dirty="0">
                <a:solidFill>
                  <a:srgbClr val="F4F4F4"/>
                </a:solidFill>
                <a:latin typeface="Microsoft Sans Serif"/>
                <a:cs typeface="Microsoft Sans Serif"/>
              </a:rPr>
              <a:t>Microsoft </a:t>
            </a:r>
            <a:r>
              <a:rPr sz="2900" spc="-75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-130" dirty="0">
                <a:solidFill>
                  <a:srgbClr val="F4F4F4"/>
                </a:solidFill>
                <a:latin typeface="Microsoft Sans Serif"/>
                <a:cs typeface="Microsoft Sans Serif"/>
              </a:rPr>
              <a:t>S</a:t>
            </a:r>
            <a:r>
              <a:rPr sz="2900" spc="-75" dirty="0">
                <a:solidFill>
                  <a:srgbClr val="F4F4F4"/>
                </a:solidFill>
                <a:latin typeface="Microsoft Sans Serif"/>
                <a:cs typeface="Microsoft Sans Serif"/>
              </a:rPr>
              <a:t>e</a:t>
            </a:r>
            <a:r>
              <a:rPr sz="2900" spc="60" dirty="0">
                <a:solidFill>
                  <a:srgbClr val="F4F4F4"/>
                </a:solidFill>
                <a:latin typeface="Microsoft Sans Serif"/>
                <a:cs typeface="Microsoft Sans Serif"/>
              </a:rPr>
              <a:t>r</a:t>
            </a:r>
            <a:r>
              <a:rPr sz="2900" spc="50" dirty="0">
                <a:solidFill>
                  <a:srgbClr val="F4F4F4"/>
                </a:solidFill>
                <a:latin typeface="Microsoft Sans Serif"/>
                <a:cs typeface="Microsoft Sans Serif"/>
              </a:rPr>
              <a:t>v</a:t>
            </a:r>
            <a:r>
              <a:rPr sz="2900" spc="-75" dirty="0">
                <a:solidFill>
                  <a:srgbClr val="F4F4F4"/>
                </a:solidFill>
                <a:latin typeface="Microsoft Sans Serif"/>
                <a:cs typeface="Microsoft Sans Serif"/>
              </a:rPr>
              <a:t>e</a:t>
            </a:r>
            <a:r>
              <a:rPr sz="2900" spc="65" dirty="0">
                <a:solidFill>
                  <a:srgbClr val="F4F4F4"/>
                </a:solidFill>
                <a:latin typeface="Microsoft Sans Serif"/>
                <a:cs typeface="Microsoft Sans Serif"/>
              </a:rPr>
              <a:t>r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-130" dirty="0">
                <a:solidFill>
                  <a:srgbClr val="F4F4F4"/>
                </a:solidFill>
                <a:latin typeface="Microsoft Sans Serif"/>
                <a:cs typeface="Microsoft Sans Serif"/>
              </a:rPr>
              <a:t>S</a:t>
            </a:r>
            <a:r>
              <a:rPr sz="2900" spc="-20" dirty="0">
                <a:solidFill>
                  <a:srgbClr val="F4F4F4"/>
                </a:solidFill>
                <a:latin typeface="Microsoft Sans Serif"/>
                <a:cs typeface="Microsoft Sans Serif"/>
              </a:rPr>
              <a:t>Q</a:t>
            </a:r>
            <a:r>
              <a:rPr sz="2900" spc="-30" dirty="0">
                <a:solidFill>
                  <a:srgbClr val="F4F4F4"/>
                </a:solidFill>
                <a:latin typeface="Microsoft Sans Serif"/>
                <a:cs typeface="Microsoft Sans Serif"/>
              </a:rPr>
              <a:t>L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140" dirty="0">
                <a:solidFill>
                  <a:srgbClr val="F4F4F4"/>
                </a:solidFill>
                <a:latin typeface="Microsoft Sans Serif"/>
                <a:cs typeface="Microsoft Sans Serif"/>
              </a:rPr>
              <a:t>2020</a:t>
            </a:r>
            <a:r>
              <a:rPr sz="290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,</a:t>
            </a:r>
            <a:r>
              <a:rPr sz="2900" spc="-15" dirty="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sz="2900" spc="-220" dirty="0">
                <a:solidFill>
                  <a:srgbClr val="F4F4F4"/>
                </a:solidFill>
                <a:latin typeface="Lucida Sans Unicode"/>
                <a:cs typeface="Lucida Sans Unicode"/>
              </a:rPr>
              <a:t>ф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й</a:t>
            </a:r>
            <a:r>
              <a:rPr sz="2900" spc="-15" dirty="0">
                <a:solidFill>
                  <a:srgbClr val="F4F4F4"/>
                </a:solidFill>
                <a:latin typeface="Lucida Sans Unicode"/>
                <a:cs typeface="Lucida Sans Unicode"/>
              </a:rPr>
              <a:t>л</a:t>
            </a:r>
            <a:r>
              <a:rPr sz="2900" spc="180" dirty="0">
                <a:solidFill>
                  <a:srgbClr val="F4F4F4"/>
                </a:solidFill>
                <a:latin typeface="Lucida Sans Unicode"/>
                <a:cs typeface="Lucida Sans Unicode"/>
              </a:rPr>
              <a:t>ы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80" dirty="0">
                <a:solidFill>
                  <a:srgbClr val="F4F4F4"/>
                </a:solidFill>
                <a:latin typeface="Lucida Sans Unicode"/>
                <a:cs typeface="Lucida Sans Unicode"/>
              </a:rPr>
              <a:t>с</a:t>
            </a:r>
            <a:r>
              <a:rPr sz="2900" spc="-165" dirty="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sz="2900" spc="-250" dirty="0">
                <a:solidFill>
                  <a:srgbClr val="F4F4F4"/>
                </a:solidFill>
                <a:latin typeface="Lucida Sans Unicode"/>
                <a:cs typeface="Lucida Sans Unicode"/>
              </a:rPr>
              <a:t>д</a:t>
            </a:r>
            <a:r>
              <a:rPr sz="2900" spc="35" dirty="0">
                <a:solidFill>
                  <a:srgbClr val="F4F4F4"/>
                </a:solidFill>
                <a:latin typeface="Lucida Sans Unicode"/>
                <a:cs typeface="Lucida Sans Unicode"/>
              </a:rPr>
              <a:t>а</a:t>
            </a:r>
            <a:r>
              <a:rPr sz="2900" spc="45" dirty="0">
                <a:solidFill>
                  <a:srgbClr val="F4F4F4"/>
                </a:solidFill>
                <a:latin typeface="Lucida Sans Unicode"/>
                <a:cs typeface="Lucida Sans Unicode"/>
              </a:rPr>
              <a:t>нн</a:t>
            </a:r>
            <a:r>
              <a:rPr sz="2900" spc="175" dirty="0">
                <a:solidFill>
                  <a:srgbClr val="F4F4F4"/>
                </a:solidFill>
                <a:latin typeface="Lucida Sans Unicode"/>
                <a:cs typeface="Lucida Sans Unicode"/>
              </a:rPr>
              <a:t>ы</a:t>
            </a:r>
            <a:r>
              <a:rPr sz="2900" spc="75" dirty="0">
                <a:solidFill>
                  <a:srgbClr val="F4F4F4"/>
                </a:solidFill>
                <a:latin typeface="Lucida Sans Unicode"/>
                <a:cs typeface="Lucida Sans Unicode"/>
              </a:rPr>
              <a:t>м</a:t>
            </a:r>
            <a:r>
              <a:rPr sz="2900" spc="60" dirty="0">
                <a:solidFill>
                  <a:srgbClr val="F4F4F4"/>
                </a:solidFill>
                <a:latin typeface="Lucida Sans Unicode"/>
                <a:cs typeface="Lucida Sans Unicode"/>
              </a:rPr>
              <a:t>и</a:t>
            </a:r>
            <a:r>
              <a:rPr sz="2900" spc="-135" dirty="0">
                <a:solidFill>
                  <a:srgbClr val="F4F4F4"/>
                </a:solidFill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337</Words>
  <Application>Microsoft Office PowerPoint</Application>
  <PresentationFormat>Произвольный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Microsoft Sans Serif</vt:lpstr>
      <vt:lpstr>Roboto</vt:lpstr>
      <vt:lpstr>Tahoma</vt:lpstr>
      <vt:lpstr>Office Theme</vt:lpstr>
      <vt:lpstr>Презентация PowerPoint</vt:lpstr>
      <vt:lpstr>Актуальность Актуальность данной темы заключается в том,  что автоматизация работы на сегодняшний день  является неотъемлемой частью, так как это  помогает ускорить процесс администрирования,  обмена информации, а также освобождает  персонал от трудоемкой работы.</vt:lpstr>
      <vt:lpstr>Презентация PowerPoint</vt:lpstr>
      <vt:lpstr>Задачи</vt:lpstr>
      <vt:lpstr>Объект  исследования</vt:lpstr>
      <vt:lpstr>Презентация PowerPoint</vt:lpstr>
      <vt:lpstr>DFD</vt:lpstr>
      <vt:lpstr>IDEF0</vt:lpstr>
      <vt:lpstr>Программная архитектура</vt:lpstr>
      <vt:lpstr>Программная архитектура</vt:lpstr>
      <vt:lpstr>ER-диаграмма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 И НАУКИ ГОРОДА МОСКВЫ ГОСУДАРСТВЕННОЕ БЮДЖЕТНОЕ ПРОФЕССИОНАЛЬНОЕ ОБРАЗОВАТЕЛЬНОЕ УЧРЕЖДЕНИЕ ГОРОДА МОСКВЫ «Технологический колледж № 34»</dc:title>
  <dc:creator>Егор Гапеев</dc:creator>
  <cp:keywords>DAE-WC8EX28,BAE9scsS_XU</cp:keywords>
  <cp:lastModifiedBy>egor</cp:lastModifiedBy>
  <cp:revision>2</cp:revision>
  <dcterms:created xsi:type="dcterms:W3CDTF">2022-04-19T20:51:45Z</dcterms:created>
  <dcterms:modified xsi:type="dcterms:W3CDTF">2022-04-22T10:35:57Z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2022-04-19T00:00:00Z</vt:filetime>
  </property>
</Properties>
</file>