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26950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5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Word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Word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jpeg"/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6.png"/><Relationship Id="rId6" Type="http://schemas.openxmlformats.org/officeDocument/2006/relationships/hyperlink" Target="https://egord5075.github.io/AI_B_Wkole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-107950" y="-96520"/>
            <a:ext cx="12467590" cy="735076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0" y="0"/>
            <a:ext cx="557085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Искусственный</a:t>
            </a:r>
            <a:r>
              <a:rPr lang="en-US" altLang="ru-RU" sz="4400">
                <a:solidFill>
                  <a:schemeClr val="bg1"/>
                </a:solidFill>
              </a:rPr>
              <a:t> </a:t>
            </a:r>
            <a:r>
              <a:rPr lang="en-US" altLang="en-US" sz="4400">
                <a:solidFill>
                  <a:schemeClr val="bg1"/>
                </a:solidFill>
              </a:rPr>
              <a:t>интеллект</a:t>
            </a:r>
            <a:r>
              <a:rPr lang="en-US" altLang="ru-RU" sz="4400">
                <a:solidFill>
                  <a:schemeClr val="bg1"/>
                </a:solidFill>
              </a:rPr>
              <a:t>: </a:t>
            </a:r>
            <a:r>
              <a:rPr lang="en-US" altLang="en-US" sz="4400">
                <a:solidFill>
                  <a:schemeClr val="bg1"/>
                </a:solidFill>
              </a:rPr>
              <a:t>помощник</a:t>
            </a:r>
            <a:r>
              <a:rPr lang="en-US" altLang="ru-RU" sz="4400">
                <a:solidFill>
                  <a:schemeClr val="bg1"/>
                </a:solidFill>
              </a:rPr>
              <a:t> </a:t>
            </a:r>
            <a:r>
              <a:rPr lang="en-US" altLang="en-US" sz="4400">
                <a:solidFill>
                  <a:schemeClr val="bg1"/>
                </a:solidFill>
              </a:rPr>
              <a:t>современного</a:t>
            </a:r>
            <a:r>
              <a:rPr lang="en-US" altLang="ru-RU" sz="4400">
                <a:solidFill>
                  <a:schemeClr val="bg1"/>
                </a:solidFill>
              </a:rPr>
              <a:t> </a:t>
            </a:r>
            <a:r>
              <a:rPr lang="en-US" altLang="en-US" sz="4400">
                <a:solidFill>
                  <a:schemeClr val="bg1"/>
                </a:solidFill>
              </a:rPr>
              <a:t>школьника</a:t>
            </a:r>
            <a:endParaRPr lang="en-US" altLang="en-US" sz="4400">
              <a:solidFill>
                <a:schemeClr val="bg1"/>
              </a:solidFill>
            </a:endParaRPr>
          </a:p>
        </p:txBody>
      </p:sp>
      <p:pic>
        <p:nvPicPr>
          <p:cNvPr id="8" name="Изображение 7" descr="мозг_с_компьютером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9750" y="-96520"/>
            <a:ext cx="4199890" cy="7351395"/>
          </a:xfrm>
          <a:prstGeom prst="rect">
            <a:avLst/>
          </a:prstGeom>
        </p:spPr>
      </p:pic>
      <p:sp>
        <p:nvSpPr>
          <p:cNvPr id="12" name="Текстовое поле 11"/>
          <p:cNvSpPr txBox="1"/>
          <p:nvPr/>
        </p:nvSpPr>
        <p:spPr>
          <a:xfrm>
            <a:off x="0" y="2979420"/>
            <a:ext cx="8333105" cy="119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en-US" sz="3600">
                <a:solidFill>
                  <a:schemeClr val="accent1"/>
                </a:solidFill>
              </a:rPr>
              <a:t>Как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использовать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технологии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будущего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уже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сегодня</a:t>
            </a:r>
            <a:endParaRPr lang="en-US" altLang="en-US" sz="3600">
              <a:solidFill>
                <a:schemeClr val="accent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998720" y="1535430"/>
            <a:ext cx="4853940" cy="4853940"/>
          </a:xfrm>
          <a:prstGeom prst="ellipse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1" name="Овал 10"/>
          <p:cNvSpPr/>
          <p:nvPr/>
        </p:nvSpPr>
        <p:spPr>
          <a:xfrm>
            <a:off x="4609465" y="3625215"/>
            <a:ext cx="4853940" cy="4853940"/>
          </a:xfrm>
          <a:prstGeom prst="ellipse">
            <a:avLst/>
          </a:prstGeom>
          <a:blipFill rotWithShape="1">
            <a:blip r:embed="rId2">
              <a:alphaModFix amt="4000"/>
            </a:blip>
            <a:tile tx="0" ty="0" sx="100000" sy="100000" flip="none" algn="tl"/>
          </a:blip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pic>
        <p:nvPicPr>
          <p:cNvPr id="13" name="Изображение 12" descr="Искуственный_интелект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750" y="-7446645"/>
            <a:ext cx="4199890" cy="7350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Wor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-107950" y="-96520"/>
            <a:ext cx="12467590" cy="735076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0" y="0"/>
            <a:ext cx="557085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Что</a:t>
            </a:r>
            <a:r>
              <a:rPr lang="en-US" altLang="ru-RU" sz="4400">
                <a:solidFill>
                  <a:schemeClr val="bg1"/>
                </a:solidFill>
              </a:rPr>
              <a:t> </a:t>
            </a:r>
            <a:r>
              <a:rPr lang="en-US" altLang="en-US" sz="4400">
                <a:solidFill>
                  <a:schemeClr val="bg1"/>
                </a:solidFill>
              </a:rPr>
              <a:t>такое</a:t>
            </a:r>
            <a:r>
              <a:rPr lang="en-US" altLang="ru-RU" sz="4400">
                <a:solidFill>
                  <a:schemeClr val="bg1"/>
                </a:solidFill>
              </a:rPr>
              <a:t> </a:t>
            </a:r>
            <a:r>
              <a:rPr lang="en-US" altLang="en-US" sz="4400">
                <a:solidFill>
                  <a:schemeClr val="bg1"/>
                </a:solidFill>
              </a:rPr>
              <a:t>Искусственный</a:t>
            </a:r>
            <a:r>
              <a:rPr lang="en-US" altLang="ru-RU" sz="4400">
                <a:solidFill>
                  <a:schemeClr val="bg1"/>
                </a:solidFill>
              </a:rPr>
              <a:t> </a:t>
            </a:r>
            <a:r>
              <a:rPr lang="en-US" altLang="en-US" sz="4400">
                <a:solidFill>
                  <a:schemeClr val="bg1"/>
                </a:solidFill>
              </a:rPr>
              <a:t>Интеллект</a:t>
            </a:r>
            <a:r>
              <a:rPr lang="en-US" altLang="ru-RU" sz="4400">
                <a:solidFill>
                  <a:schemeClr val="bg1"/>
                </a:solidFill>
              </a:rPr>
              <a:t>?</a:t>
            </a:r>
            <a:endParaRPr lang="en-US" altLang="ru-RU" sz="4400">
              <a:solidFill>
                <a:schemeClr val="bg1"/>
              </a:solidFill>
            </a:endParaRPr>
          </a:p>
        </p:txBody>
      </p:sp>
      <p:pic>
        <p:nvPicPr>
          <p:cNvPr id="8" name="Изображение 7" descr="мозг_с_компьютером"/>
          <p:cNvPicPr preferRelativeResize="0"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159750" y="7254875"/>
            <a:ext cx="4199890" cy="7351395"/>
          </a:xfrm>
          <a:prstGeom prst="rect">
            <a:avLst/>
          </a:prstGeom>
          <a:blipFill rotWithShape="1">
            <a:blip r:embed="rId2">
              <a:alphaModFix amt="9000"/>
            </a:blip>
            <a:stretch>
              <a:fillRect/>
            </a:stretch>
          </a:blipFill>
        </p:spPr>
      </p:pic>
      <p:pic>
        <p:nvPicPr>
          <p:cNvPr id="5" name="Изображение 4" descr="Искуственный_интелект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750" y="-95885"/>
            <a:ext cx="4199890" cy="7350125"/>
          </a:xfrm>
          <a:prstGeom prst="rect">
            <a:avLst/>
          </a:prstGeom>
        </p:spPr>
      </p:pic>
      <p:sp>
        <p:nvSpPr>
          <p:cNvPr id="12" name="Текстовое поле 11"/>
          <p:cNvSpPr txBox="1"/>
          <p:nvPr/>
        </p:nvSpPr>
        <p:spPr>
          <a:xfrm>
            <a:off x="0" y="2122805"/>
            <a:ext cx="8333105" cy="230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en-US" sz="3600">
                <a:solidFill>
                  <a:schemeClr val="accent1"/>
                </a:solidFill>
              </a:rPr>
              <a:t>ИИ</a:t>
            </a:r>
            <a:r>
              <a:rPr lang="en-US" altLang="ru-RU" sz="3600">
                <a:solidFill>
                  <a:schemeClr val="accent1"/>
                </a:solidFill>
              </a:rPr>
              <a:t> — </a:t>
            </a:r>
            <a:r>
              <a:rPr lang="en-US" altLang="en-US" sz="3600">
                <a:solidFill>
                  <a:schemeClr val="accent1"/>
                </a:solidFill>
              </a:rPr>
              <a:t>это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не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робот</a:t>
            </a:r>
            <a:r>
              <a:rPr lang="en-US" altLang="ru-RU" sz="3600">
                <a:solidFill>
                  <a:schemeClr val="accent1"/>
                </a:solidFill>
              </a:rPr>
              <a:t>! </a:t>
            </a:r>
            <a:r>
              <a:rPr lang="en-US" altLang="en-US" sz="3600">
                <a:solidFill>
                  <a:schemeClr val="accent1"/>
                </a:solidFill>
              </a:rPr>
              <a:t>Это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компьютерные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программы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и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алгоритмы</a:t>
            </a:r>
            <a:r>
              <a:rPr lang="en-US" altLang="ru-RU" sz="3600">
                <a:solidFill>
                  <a:schemeClr val="accent1"/>
                </a:solidFill>
              </a:rPr>
              <a:t>, </a:t>
            </a:r>
            <a:r>
              <a:rPr lang="en-US" altLang="en-US" sz="3600">
                <a:solidFill>
                  <a:schemeClr val="accent1"/>
                </a:solidFill>
              </a:rPr>
              <a:t>которые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умеют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учиться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и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выполнять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задачи</a:t>
            </a:r>
            <a:r>
              <a:rPr lang="en-US" altLang="ru-RU" sz="3600">
                <a:solidFill>
                  <a:schemeClr val="accent1"/>
                </a:solidFill>
              </a:rPr>
              <a:t>, </a:t>
            </a:r>
            <a:r>
              <a:rPr lang="en-US" altLang="en-US" sz="3600">
                <a:solidFill>
                  <a:schemeClr val="accent1"/>
                </a:solidFill>
              </a:rPr>
              <a:t>похожие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на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человеческие</a:t>
            </a:r>
            <a:r>
              <a:rPr lang="en-US" altLang="ru-RU" sz="3600">
                <a:solidFill>
                  <a:schemeClr val="accent1"/>
                </a:solidFill>
              </a:rPr>
              <a:t>.</a:t>
            </a:r>
            <a:endParaRPr lang="en-US" altLang="en-US" sz="3600">
              <a:solidFill>
                <a:schemeClr val="accent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2788920" y="2640330"/>
            <a:ext cx="4853940" cy="4853940"/>
          </a:xfrm>
          <a:prstGeom prst="ellipse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1" name="Овал 10"/>
          <p:cNvSpPr/>
          <p:nvPr/>
        </p:nvSpPr>
        <p:spPr>
          <a:xfrm>
            <a:off x="4960620" y="1151890"/>
            <a:ext cx="4853940" cy="4853940"/>
          </a:xfrm>
          <a:prstGeom prst="ellipse">
            <a:avLst/>
          </a:prstGeom>
          <a:blipFill rotWithShape="1">
            <a:blip r:embed="rId3">
              <a:alphaModFix amt="4000"/>
            </a:blip>
            <a:tile tx="0" ty="0" sx="100000" sy="100000" flip="none" algn="tl"/>
          </a:blip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pic>
        <p:nvPicPr>
          <p:cNvPr id="6" name="Изображение 5" descr="Midjourney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9750" y="-7593330"/>
            <a:ext cx="4200525" cy="7496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Wor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-107950" y="-96520"/>
            <a:ext cx="12467590" cy="735076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0" y="0"/>
            <a:ext cx="557085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Как</a:t>
            </a:r>
            <a:r>
              <a:rPr lang="en-US" altLang="ru-RU" sz="4400">
                <a:solidFill>
                  <a:schemeClr val="bg1"/>
                </a:solidFill>
              </a:rPr>
              <a:t> </a:t>
            </a:r>
            <a:r>
              <a:rPr lang="en-US" altLang="en-US" sz="4400">
                <a:solidFill>
                  <a:schemeClr val="bg1"/>
                </a:solidFill>
              </a:rPr>
              <a:t>использовать</a:t>
            </a:r>
            <a:r>
              <a:rPr lang="en-US" altLang="ru-RU" sz="4400">
                <a:solidFill>
                  <a:schemeClr val="bg1"/>
                </a:solidFill>
              </a:rPr>
              <a:t> </a:t>
            </a:r>
            <a:r>
              <a:rPr lang="en-US" altLang="en-US" sz="4400">
                <a:solidFill>
                  <a:schemeClr val="bg1"/>
                </a:solidFill>
              </a:rPr>
              <a:t>ИИ</a:t>
            </a:r>
            <a:r>
              <a:rPr lang="en-US" altLang="ru-RU" sz="4400">
                <a:solidFill>
                  <a:schemeClr val="bg1"/>
                </a:solidFill>
              </a:rPr>
              <a:t> </a:t>
            </a:r>
            <a:r>
              <a:rPr lang="en-US" altLang="en-US" sz="4400">
                <a:solidFill>
                  <a:schemeClr val="bg1"/>
                </a:solidFill>
              </a:rPr>
              <a:t>в</a:t>
            </a:r>
            <a:r>
              <a:rPr lang="en-US" altLang="ru-RU" sz="4400">
                <a:solidFill>
                  <a:schemeClr val="bg1"/>
                </a:solidFill>
              </a:rPr>
              <a:t> </a:t>
            </a:r>
            <a:r>
              <a:rPr lang="en-US" altLang="en-US" sz="4400">
                <a:solidFill>
                  <a:schemeClr val="bg1"/>
                </a:solidFill>
              </a:rPr>
              <a:t>учебе</a:t>
            </a:r>
            <a:r>
              <a:rPr lang="en-US" altLang="ru-RU" sz="4400">
                <a:solidFill>
                  <a:schemeClr val="bg1"/>
                </a:solidFill>
              </a:rPr>
              <a:t>?</a:t>
            </a:r>
            <a:endParaRPr lang="en-US" altLang="ru-RU" sz="4400">
              <a:solidFill>
                <a:schemeClr val="bg1"/>
              </a:solidFill>
            </a:endParaRPr>
          </a:p>
        </p:txBody>
      </p:sp>
      <p:pic>
        <p:nvPicPr>
          <p:cNvPr id="8" name="Изображение 7" descr="мозг_с_компьютером"/>
          <p:cNvPicPr preferRelativeResize="0"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159750" y="14725015"/>
            <a:ext cx="4199890" cy="7351395"/>
          </a:xfrm>
          <a:prstGeom prst="rect">
            <a:avLst/>
          </a:prstGeom>
          <a:blipFill rotWithShape="1">
            <a:blip r:embed="rId2">
              <a:alphaModFix amt="9000"/>
            </a:blip>
            <a:stretch>
              <a:fillRect/>
            </a:stretch>
          </a:blipFill>
        </p:spPr>
      </p:pic>
      <p:pic>
        <p:nvPicPr>
          <p:cNvPr id="5" name="Изображение 4" descr="Искуственный_интелект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750" y="7374255"/>
            <a:ext cx="4199890" cy="7350125"/>
          </a:xfrm>
          <a:prstGeom prst="rect">
            <a:avLst/>
          </a:prstGeom>
        </p:spPr>
      </p:pic>
      <p:sp>
        <p:nvSpPr>
          <p:cNvPr id="12" name="Текстовое поле 11"/>
          <p:cNvSpPr txBox="1"/>
          <p:nvPr/>
        </p:nvSpPr>
        <p:spPr>
          <a:xfrm>
            <a:off x="0" y="1445260"/>
            <a:ext cx="8333105" cy="286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en-US" sz="3600">
                <a:solidFill>
                  <a:schemeClr val="accent1"/>
                </a:solidFill>
              </a:rPr>
              <a:t>Для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понимания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темы</a:t>
            </a:r>
            <a:endParaRPr lang="en-US" altLang="en-US" sz="3600">
              <a:solidFill>
                <a:schemeClr val="accent1"/>
              </a:solidFill>
            </a:endParaRPr>
          </a:p>
          <a:p>
            <a:r>
              <a:rPr lang="en-US" altLang="ru-RU" sz="3600">
                <a:solidFill>
                  <a:schemeClr val="accent1"/>
                </a:solidFill>
              </a:rPr>
              <a:t>  · </a:t>
            </a:r>
            <a:r>
              <a:rPr lang="en-US" altLang="en-US" sz="3600">
                <a:solidFill>
                  <a:schemeClr val="accent1"/>
                </a:solidFill>
              </a:rPr>
              <a:t>Как</a:t>
            </a:r>
            <a:r>
              <a:rPr lang="en-US" altLang="ru-RU" sz="3600">
                <a:solidFill>
                  <a:schemeClr val="accent1"/>
                </a:solidFill>
              </a:rPr>
              <a:t>? </a:t>
            </a:r>
            <a:r>
              <a:rPr lang="en-US" altLang="en-US" sz="3600">
                <a:solidFill>
                  <a:schemeClr val="accent1"/>
                </a:solidFill>
              </a:rPr>
              <a:t>Спроси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у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ИИ</a:t>
            </a:r>
            <a:r>
              <a:rPr lang="en-US" altLang="ru-RU" sz="3600">
                <a:solidFill>
                  <a:schemeClr val="accent1"/>
                </a:solidFill>
              </a:rPr>
              <a:t>: </a:t>
            </a:r>
            <a:r>
              <a:rPr lang="en-US" altLang="en-US" sz="3600">
                <a:solidFill>
                  <a:schemeClr val="accent1"/>
                </a:solidFill>
              </a:rPr>
              <a:t>«</a:t>
            </a:r>
            <a:r>
              <a:rPr lang="en-US" altLang="en-US" sz="3600">
                <a:solidFill>
                  <a:schemeClr val="accent1"/>
                </a:solidFill>
              </a:rPr>
              <a:t>Объясни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теорию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относительности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как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для</a:t>
            </a:r>
            <a:r>
              <a:rPr lang="en-US" altLang="ru-RU" sz="3600">
                <a:solidFill>
                  <a:schemeClr val="accent1"/>
                </a:solidFill>
              </a:rPr>
              <a:t> 8 </a:t>
            </a:r>
            <a:r>
              <a:rPr lang="en-US" altLang="en-US" sz="3600">
                <a:solidFill>
                  <a:schemeClr val="accent1"/>
                </a:solidFill>
              </a:rPr>
              <a:t>класса</a:t>
            </a:r>
            <a:r>
              <a:rPr lang="en-US" altLang="en-US" sz="3600">
                <a:solidFill>
                  <a:schemeClr val="accent1"/>
                </a:solidFill>
              </a:rPr>
              <a:t>»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или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«</a:t>
            </a:r>
            <a:r>
              <a:rPr lang="en-US" altLang="en-US" sz="3600">
                <a:solidFill>
                  <a:schemeClr val="accent1"/>
                </a:solidFill>
              </a:rPr>
              <a:t>Растолкуй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тему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про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фотосинтез</a:t>
            </a:r>
            <a:r>
              <a:rPr lang="en-US" altLang="en-US" sz="3600">
                <a:solidFill>
                  <a:schemeClr val="accent1"/>
                </a:solidFill>
              </a:rPr>
              <a:t>»</a:t>
            </a:r>
            <a:r>
              <a:rPr lang="en-US" altLang="ru-RU" sz="3600">
                <a:solidFill>
                  <a:schemeClr val="accent1"/>
                </a:solidFill>
              </a:rPr>
              <a:t>.</a:t>
            </a:r>
            <a:endParaRPr lang="en-US" altLang="ru-RU" sz="3600">
              <a:solidFill>
                <a:schemeClr val="accent1"/>
              </a:solidFill>
            </a:endParaRPr>
          </a:p>
          <a:p>
            <a:r>
              <a:rPr lang="en-US" altLang="ru-RU" sz="3600">
                <a:solidFill>
                  <a:schemeClr val="accent1"/>
                </a:solidFill>
              </a:rPr>
              <a:t>  · </a:t>
            </a:r>
            <a:r>
              <a:rPr lang="en-US" altLang="en-US" sz="3600">
                <a:solidFill>
                  <a:schemeClr val="accent1"/>
                </a:solidFill>
              </a:rPr>
              <a:t>Сервисы</a:t>
            </a:r>
            <a:r>
              <a:rPr lang="en-US" altLang="ru-RU" sz="3600">
                <a:solidFill>
                  <a:schemeClr val="accent1"/>
                </a:solidFill>
              </a:rPr>
              <a:t>: ChatGPT, </a:t>
            </a:r>
            <a:r>
              <a:rPr lang="en-US" altLang="en-US" sz="3600">
                <a:solidFill>
                  <a:schemeClr val="accent1"/>
                </a:solidFill>
              </a:rPr>
              <a:t>Яндекс</a:t>
            </a:r>
            <a:r>
              <a:rPr lang="en-US" altLang="ru-RU" sz="3600">
                <a:solidFill>
                  <a:schemeClr val="accent1"/>
                </a:solidFill>
              </a:rPr>
              <a:t> GPT, Gemini.</a:t>
            </a:r>
            <a:endParaRPr lang="en-US" altLang="ru-RU" sz="3600">
              <a:solidFill>
                <a:schemeClr val="accent1"/>
              </a:solidFill>
            </a:endParaRPr>
          </a:p>
        </p:txBody>
      </p:sp>
      <p:pic>
        <p:nvPicPr>
          <p:cNvPr id="6" name="Изображение 5" descr="Midjourne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750" y="-123190"/>
            <a:ext cx="4200525" cy="7496175"/>
          </a:xfrm>
          <a:prstGeom prst="rect">
            <a:avLst/>
          </a:prstGeom>
        </p:spPr>
      </p:pic>
      <p:sp>
        <p:nvSpPr>
          <p:cNvPr id="9" name="Овал 8"/>
          <p:cNvSpPr/>
          <p:nvPr/>
        </p:nvSpPr>
        <p:spPr>
          <a:xfrm>
            <a:off x="4229100" y="2983230"/>
            <a:ext cx="4853940" cy="4853940"/>
          </a:xfrm>
          <a:prstGeom prst="ellipse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1" name="Овал 10"/>
          <p:cNvSpPr/>
          <p:nvPr/>
        </p:nvSpPr>
        <p:spPr>
          <a:xfrm>
            <a:off x="1242060" y="5405120"/>
            <a:ext cx="4853940" cy="4853940"/>
          </a:xfrm>
          <a:prstGeom prst="ellipse">
            <a:avLst/>
          </a:prstGeom>
          <a:blipFill rotWithShape="1">
            <a:blip r:embed="rId4">
              <a:alphaModFix amt="4000"/>
            </a:blip>
            <a:tile tx="0" ty="0" sx="100000" sy="100000" flip="none" algn="tl"/>
          </a:blip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Wor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-107950" y="-96520"/>
            <a:ext cx="12467590" cy="735076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0" y="0"/>
            <a:ext cx="557085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Как</a:t>
            </a:r>
            <a:r>
              <a:rPr lang="en-US" altLang="ru-RU" sz="4400">
                <a:solidFill>
                  <a:schemeClr val="bg1"/>
                </a:solidFill>
              </a:rPr>
              <a:t> </a:t>
            </a:r>
            <a:r>
              <a:rPr lang="en-US" altLang="en-US" sz="4400">
                <a:solidFill>
                  <a:schemeClr val="bg1"/>
                </a:solidFill>
              </a:rPr>
              <a:t>использовать</a:t>
            </a:r>
            <a:r>
              <a:rPr lang="en-US" altLang="ru-RU" sz="4400">
                <a:solidFill>
                  <a:schemeClr val="bg1"/>
                </a:solidFill>
              </a:rPr>
              <a:t> </a:t>
            </a:r>
            <a:r>
              <a:rPr lang="en-US" altLang="en-US" sz="4400">
                <a:solidFill>
                  <a:schemeClr val="bg1"/>
                </a:solidFill>
              </a:rPr>
              <a:t>ИИ</a:t>
            </a:r>
            <a:r>
              <a:rPr lang="en-US" altLang="ru-RU" sz="4400">
                <a:solidFill>
                  <a:schemeClr val="bg1"/>
                </a:solidFill>
              </a:rPr>
              <a:t> </a:t>
            </a:r>
            <a:r>
              <a:rPr lang="en-US" altLang="en-US" sz="4400">
                <a:solidFill>
                  <a:schemeClr val="bg1"/>
                </a:solidFill>
              </a:rPr>
              <a:t>в</a:t>
            </a:r>
            <a:r>
              <a:rPr lang="en-US" altLang="ru-RU" sz="4400">
                <a:solidFill>
                  <a:schemeClr val="bg1"/>
                </a:solidFill>
              </a:rPr>
              <a:t> </a:t>
            </a:r>
            <a:r>
              <a:rPr lang="en-US" altLang="en-US" sz="4400">
                <a:solidFill>
                  <a:schemeClr val="bg1"/>
                </a:solidFill>
              </a:rPr>
              <a:t>учебе</a:t>
            </a:r>
            <a:r>
              <a:rPr lang="en-US" altLang="ru-RU" sz="4400">
                <a:solidFill>
                  <a:schemeClr val="bg1"/>
                </a:solidFill>
              </a:rPr>
              <a:t>?</a:t>
            </a:r>
            <a:endParaRPr lang="en-US" altLang="ru-RU" sz="4400">
              <a:solidFill>
                <a:schemeClr val="bg1"/>
              </a:solidFill>
            </a:endParaRPr>
          </a:p>
        </p:txBody>
      </p:sp>
      <p:pic>
        <p:nvPicPr>
          <p:cNvPr id="8" name="Изображение 7" descr="мозг_с_компьютером"/>
          <p:cNvPicPr preferRelativeResize="0"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159750" y="14725015"/>
            <a:ext cx="4199890" cy="7351395"/>
          </a:xfrm>
          <a:prstGeom prst="rect">
            <a:avLst/>
          </a:prstGeom>
          <a:blipFill rotWithShape="1">
            <a:blip r:embed="rId2">
              <a:alphaModFix amt="9000"/>
            </a:blip>
            <a:stretch>
              <a:fillRect/>
            </a:stretch>
          </a:blipFill>
        </p:spPr>
      </p:pic>
      <p:pic>
        <p:nvPicPr>
          <p:cNvPr id="5" name="Изображение 4" descr="Искуственный_интелект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750" y="7374255"/>
            <a:ext cx="4199890" cy="7350125"/>
          </a:xfrm>
          <a:prstGeom prst="rect">
            <a:avLst/>
          </a:prstGeom>
        </p:spPr>
      </p:pic>
      <p:sp>
        <p:nvSpPr>
          <p:cNvPr id="12" name="Текстовое поле 11"/>
          <p:cNvSpPr txBox="1"/>
          <p:nvPr/>
        </p:nvSpPr>
        <p:spPr>
          <a:xfrm>
            <a:off x="0" y="1445260"/>
            <a:ext cx="8333105" cy="341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en-US" sz="3600">
                <a:solidFill>
                  <a:schemeClr val="accent1"/>
                </a:solidFill>
              </a:rPr>
              <a:t>Для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планирования</a:t>
            </a:r>
            <a:endParaRPr lang="en-US" altLang="en-US" sz="3600">
              <a:solidFill>
                <a:schemeClr val="accent1"/>
              </a:solidFill>
            </a:endParaRPr>
          </a:p>
          <a:p>
            <a:r>
              <a:rPr lang="en-US" altLang="ru-RU" sz="3600">
                <a:solidFill>
                  <a:schemeClr val="accent1"/>
                </a:solidFill>
              </a:rPr>
              <a:t>  · </a:t>
            </a:r>
            <a:r>
              <a:rPr lang="en-US" altLang="en-US" sz="3600">
                <a:solidFill>
                  <a:schemeClr val="accent1"/>
                </a:solidFill>
              </a:rPr>
              <a:t>Как</a:t>
            </a:r>
            <a:r>
              <a:rPr lang="en-US" altLang="ru-RU" sz="3600">
                <a:solidFill>
                  <a:schemeClr val="accent1"/>
                </a:solidFill>
              </a:rPr>
              <a:t>? </a:t>
            </a:r>
            <a:r>
              <a:rPr lang="en-US" altLang="en-US" sz="3600">
                <a:solidFill>
                  <a:schemeClr val="accent1"/>
                </a:solidFill>
              </a:rPr>
              <a:t>«</a:t>
            </a:r>
            <a:r>
              <a:rPr lang="en-US" altLang="en-US" sz="3600">
                <a:solidFill>
                  <a:schemeClr val="accent1"/>
                </a:solidFill>
              </a:rPr>
              <a:t>Составь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план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для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доклада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о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творчестве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Пушкина</a:t>
            </a:r>
            <a:r>
              <a:rPr lang="en-US" altLang="en-US" sz="3600">
                <a:solidFill>
                  <a:schemeClr val="accent1"/>
                </a:solidFill>
              </a:rPr>
              <a:t>»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или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«</a:t>
            </a:r>
            <a:r>
              <a:rPr lang="en-US" altLang="en-US" sz="3600">
                <a:solidFill>
                  <a:schemeClr val="accent1"/>
                </a:solidFill>
              </a:rPr>
              <a:t>Напиши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расписание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подготовки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к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экзаменам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на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неделю</a:t>
            </a:r>
            <a:r>
              <a:rPr lang="en-US" altLang="en-US" sz="3600">
                <a:solidFill>
                  <a:schemeClr val="accent1"/>
                </a:solidFill>
              </a:rPr>
              <a:t>»</a:t>
            </a:r>
            <a:r>
              <a:rPr lang="en-US" altLang="ru-RU" sz="3600">
                <a:solidFill>
                  <a:schemeClr val="accent1"/>
                </a:solidFill>
              </a:rPr>
              <a:t>.</a:t>
            </a:r>
            <a:endParaRPr lang="en-US" altLang="ru-RU" sz="3600">
              <a:solidFill>
                <a:schemeClr val="accent1"/>
              </a:solidFill>
            </a:endParaRPr>
          </a:p>
          <a:p>
            <a:r>
              <a:rPr lang="en-US" altLang="ru-RU" sz="3600">
                <a:solidFill>
                  <a:schemeClr val="accent1"/>
                </a:solidFill>
              </a:rPr>
              <a:t>  · </a:t>
            </a:r>
            <a:r>
              <a:rPr lang="en-US" altLang="en-US" sz="3600">
                <a:solidFill>
                  <a:schemeClr val="accent1"/>
                </a:solidFill>
              </a:rPr>
              <a:t>Сервисы</a:t>
            </a:r>
            <a:r>
              <a:rPr lang="en-US" altLang="ru-RU" sz="3600">
                <a:solidFill>
                  <a:schemeClr val="accent1"/>
                </a:solidFill>
              </a:rPr>
              <a:t>: ChatGPT, Notion AI.</a:t>
            </a:r>
            <a:endParaRPr lang="en-US" altLang="ru-RU" sz="3600">
              <a:solidFill>
                <a:schemeClr val="accent1"/>
              </a:solidFill>
            </a:endParaRPr>
          </a:p>
        </p:txBody>
      </p:sp>
      <p:pic>
        <p:nvPicPr>
          <p:cNvPr id="6" name="Изображение 5" descr="Midjourne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0000">
            <a:off x="8156575" y="-622300"/>
            <a:ext cx="4809490" cy="8582660"/>
          </a:xfrm>
          <a:prstGeom prst="rect">
            <a:avLst/>
          </a:prstGeom>
        </p:spPr>
      </p:pic>
      <p:sp>
        <p:nvSpPr>
          <p:cNvPr id="9" name="Овал 8"/>
          <p:cNvSpPr/>
          <p:nvPr/>
        </p:nvSpPr>
        <p:spPr>
          <a:xfrm>
            <a:off x="4229100" y="4583430"/>
            <a:ext cx="4853940" cy="4853940"/>
          </a:xfrm>
          <a:prstGeom prst="ellipse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1" name="Овал 10"/>
          <p:cNvSpPr/>
          <p:nvPr/>
        </p:nvSpPr>
        <p:spPr>
          <a:xfrm>
            <a:off x="358775" y="3766820"/>
            <a:ext cx="4853940" cy="4853940"/>
          </a:xfrm>
          <a:prstGeom prst="ellipse">
            <a:avLst/>
          </a:prstGeom>
          <a:blipFill rotWithShape="1">
            <a:blip r:embed="rId4">
              <a:alphaModFix amt="4000"/>
            </a:blip>
            <a:tile tx="0" ty="0" sx="100000" sy="100000" flip="none" algn="tl"/>
          </a:blip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Wor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-107950" y="-96520"/>
            <a:ext cx="12467590" cy="735076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0" y="0"/>
            <a:ext cx="557085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Как</a:t>
            </a:r>
            <a:r>
              <a:rPr lang="en-US" altLang="ru-RU" sz="4400">
                <a:solidFill>
                  <a:schemeClr val="bg1"/>
                </a:solidFill>
              </a:rPr>
              <a:t> </a:t>
            </a:r>
            <a:r>
              <a:rPr lang="en-US" altLang="en-US" sz="4400">
                <a:solidFill>
                  <a:schemeClr val="bg1"/>
                </a:solidFill>
              </a:rPr>
              <a:t>использовать</a:t>
            </a:r>
            <a:r>
              <a:rPr lang="en-US" altLang="ru-RU" sz="4400">
                <a:solidFill>
                  <a:schemeClr val="bg1"/>
                </a:solidFill>
              </a:rPr>
              <a:t> </a:t>
            </a:r>
            <a:r>
              <a:rPr lang="en-US" altLang="en-US" sz="4400">
                <a:solidFill>
                  <a:schemeClr val="bg1"/>
                </a:solidFill>
              </a:rPr>
              <a:t>ИИ</a:t>
            </a:r>
            <a:r>
              <a:rPr lang="en-US" altLang="ru-RU" sz="4400">
                <a:solidFill>
                  <a:schemeClr val="bg1"/>
                </a:solidFill>
              </a:rPr>
              <a:t> </a:t>
            </a:r>
            <a:r>
              <a:rPr lang="en-US" altLang="en-US" sz="4400">
                <a:solidFill>
                  <a:schemeClr val="bg1"/>
                </a:solidFill>
              </a:rPr>
              <a:t>в</a:t>
            </a:r>
            <a:r>
              <a:rPr lang="en-US" altLang="ru-RU" sz="4400">
                <a:solidFill>
                  <a:schemeClr val="bg1"/>
                </a:solidFill>
              </a:rPr>
              <a:t> </a:t>
            </a:r>
            <a:r>
              <a:rPr lang="en-US" altLang="en-US" sz="4400">
                <a:solidFill>
                  <a:schemeClr val="bg1"/>
                </a:solidFill>
              </a:rPr>
              <a:t>учебе</a:t>
            </a:r>
            <a:r>
              <a:rPr lang="en-US" altLang="ru-RU" sz="4400">
                <a:solidFill>
                  <a:schemeClr val="bg1"/>
                </a:solidFill>
              </a:rPr>
              <a:t>?</a:t>
            </a:r>
            <a:endParaRPr lang="en-US" altLang="ru-RU" sz="4400">
              <a:solidFill>
                <a:schemeClr val="bg1"/>
              </a:solidFill>
            </a:endParaRPr>
          </a:p>
        </p:txBody>
      </p:sp>
      <p:pic>
        <p:nvPicPr>
          <p:cNvPr id="8" name="Изображение 7" descr="мозг_с_компьютером"/>
          <p:cNvPicPr preferRelativeResize="0"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159750" y="14725015"/>
            <a:ext cx="4199890" cy="7351395"/>
          </a:xfrm>
          <a:prstGeom prst="rect">
            <a:avLst/>
          </a:prstGeom>
          <a:blipFill rotWithShape="1">
            <a:blip r:embed="rId2">
              <a:alphaModFix amt="9000"/>
            </a:blip>
            <a:stretch>
              <a:fillRect/>
            </a:stretch>
          </a:blipFill>
        </p:spPr>
      </p:pic>
      <p:pic>
        <p:nvPicPr>
          <p:cNvPr id="5" name="Изображение 4" descr="Искуственный_интелект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750" y="7374255"/>
            <a:ext cx="4199890" cy="7350125"/>
          </a:xfrm>
          <a:prstGeom prst="rect">
            <a:avLst/>
          </a:prstGeom>
        </p:spPr>
      </p:pic>
      <p:pic>
        <p:nvPicPr>
          <p:cNvPr id="6" name="Изображение 5" descr="Midjourne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60000">
            <a:off x="7748905" y="-1866900"/>
            <a:ext cx="5935345" cy="10591800"/>
          </a:xfrm>
          <a:prstGeom prst="rect">
            <a:avLst/>
          </a:prstGeom>
        </p:spPr>
      </p:pic>
      <p:sp>
        <p:nvSpPr>
          <p:cNvPr id="12" name="Текстовое поле 11"/>
          <p:cNvSpPr txBox="1"/>
          <p:nvPr/>
        </p:nvSpPr>
        <p:spPr>
          <a:xfrm>
            <a:off x="0" y="1445260"/>
            <a:ext cx="8159115" cy="375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rtlCol="0">
            <a:noAutofit/>
          </a:bodyPr>
          <a:p>
            <a:r>
              <a:rPr lang="en-US" altLang="en-US" sz="3600">
                <a:solidFill>
                  <a:schemeClr val="accent1"/>
                </a:solidFill>
              </a:rPr>
              <a:t>Для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идей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и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творчества</a:t>
            </a:r>
            <a:endParaRPr lang="en-US" altLang="en-US" sz="3600">
              <a:solidFill>
                <a:schemeClr val="accent1"/>
              </a:solidFill>
            </a:endParaRPr>
          </a:p>
          <a:p>
            <a:r>
              <a:rPr lang="en-US" altLang="ru-RU" sz="3600">
                <a:solidFill>
                  <a:schemeClr val="accent1"/>
                </a:solidFill>
              </a:rPr>
              <a:t>  · </a:t>
            </a:r>
            <a:r>
              <a:rPr lang="en-US" altLang="en-US" sz="3600">
                <a:solidFill>
                  <a:schemeClr val="accent1"/>
                </a:solidFill>
              </a:rPr>
              <a:t>Как</a:t>
            </a:r>
            <a:r>
              <a:rPr lang="en-US" altLang="ru-RU" sz="3600">
                <a:solidFill>
                  <a:schemeClr val="accent1"/>
                </a:solidFill>
              </a:rPr>
              <a:t>? </a:t>
            </a:r>
            <a:r>
              <a:rPr lang="en-US" altLang="en-US" sz="3600">
                <a:solidFill>
                  <a:schemeClr val="accent1"/>
                </a:solidFill>
              </a:rPr>
              <a:t>«</a:t>
            </a:r>
            <a:r>
              <a:rPr lang="en-US" altLang="en-US" sz="3600">
                <a:solidFill>
                  <a:schemeClr val="accent1"/>
                </a:solidFill>
              </a:rPr>
              <a:t>Придумай</a:t>
            </a:r>
            <a:r>
              <a:rPr lang="en-US" altLang="ru-RU" sz="3600">
                <a:solidFill>
                  <a:schemeClr val="accent1"/>
                </a:solidFill>
              </a:rPr>
              <a:t> 10 </a:t>
            </a:r>
            <a:r>
              <a:rPr lang="en-US" altLang="en-US" sz="3600">
                <a:solidFill>
                  <a:schemeClr val="accent1"/>
                </a:solidFill>
              </a:rPr>
              <a:t>тем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для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школьного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сочинения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про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космос</a:t>
            </a:r>
            <a:r>
              <a:rPr lang="en-US" altLang="en-US" sz="3600">
                <a:solidFill>
                  <a:schemeClr val="accent1"/>
                </a:solidFill>
              </a:rPr>
              <a:t>»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или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«</a:t>
            </a:r>
            <a:r>
              <a:rPr lang="en-US" altLang="en-US" sz="3600">
                <a:solidFill>
                  <a:schemeClr val="accent1"/>
                </a:solidFill>
              </a:rPr>
              <a:t>Назови</a:t>
            </a:r>
            <a:r>
              <a:rPr lang="en-US" altLang="ru-RU" sz="3600">
                <a:solidFill>
                  <a:schemeClr val="accent1"/>
                </a:solidFill>
              </a:rPr>
              <a:t> 5 </a:t>
            </a:r>
            <a:r>
              <a:rPr lang="en-US" altLang="en-US" sz="3600">
                <a:solidFill>
                  <a:schemeClr val="accent1"/>
                </a:solidFill>
              </a:rPr>
              <a:t>интересных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гипотез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для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научного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проекта</a:t>
            </a:r>
            <a:r>
              <a:rPr lang="en-US" altLang="en-US" sz="3600">
                <a:solidFill>
                  <a:schemeClr val="accent1"/>
                </a:solidFill>
              </a:rPr>
              <a:t>»</a:t>
            </a:r>
            <a:r>
              <a:rPr lang="en-US" altLang="ru-RU" sz="3600">
                <a:solidFill>
                  <a:schemeClr val="accent1"/>
                </a:solidFill>
              </a:rPr>
              <a:t>.</a:t>
            </a:r>
            <a:endParaRPr lang="en-US" altLang="ru-RU" sz="3600">
              <a:solidFill>
                <a:schemeClr val="accent1"/>
              </a:solidFill>
            </a:endParaRPr>
          </a:p>
          <a:p>
            <a:r>
              <a:rPr lang="en-US" altLang="ru-RU" sz="3600">
                <a:solidFill>
                  <a:schemeClr val="accent1"/>
                </a:solidFill>
              </a:rPr>
              <a:t>  · </a:t>
            </a:r>
            <a:r>
              <a:rPr lang="en-US" altLang="en-US" sz="3600">
                <a:solidFill>
                  <a:schemeClr val="accent1"/>
                </a:solidFill>
              </a:rPr>
              <a:t>Сервисы</a:t>
            </a:r>
            <a:r>
              <a:rPr lang="en-US" altLang="ru-RU" sz="3600">
                <a:solidFill>
                  <a:schemeClr val="accent1"/>
                </a:solidFill>
              </a:rPr>
              <a:t>: ChatGPT, Copilot.</a:t>
            </a:r>
            <a:endParaRPr lang="ru-RU" altLang="en-US" sz="3600">
              <a:solidFill>
                <a:schemeClr val="accent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305810" y="3200400"/>
            <a:ext cx="4853940" cy="4853940"/>
          </a:xfrm>
          <a:prstGeom prst="ellipse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1" name="Овал 10"/>
          <p:cNvSpPr/>
          <p:nvPr/>
        </p:nvSpPr>
        <p:spPr>
          <a:xfrm>
            <a:off x="5045075" y="4860290"/>
            <a:ext cx="4853940" cy="4853940"/>
          </a:xfrm>
          <a:prstGeom prst="ellipse">
            <a:avLst/>
          </a:prstGeom>
          <a:blipFill rotWithShape="1">
            <a:blip r:embed="rId4">
              <a:alphaModFix amt="4000"/>
            </a:blip>
            <a:tile tx="0" ty="0" sx="100000" sy="100000" flip="none" algn="tl"/>
          </a:blip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Wor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-107950" y="-96520"/>
            <a:ext cx="12467590" cy="735076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0" y="0"/>
            <a:ext cx="557085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</a:rPr>
              <a:t>Выводы</a:t>
            </a:r>
            <a:endParaRPr lang="en-US" altLang="en-US" sz="4400">
              <a:solidFill>
                <a:schemeClr val="bg1"/>
              </a:solidFill>
            </a:endParaRPr>
          </a:p>
        </p:txBody>
      </p:sp>
      <p:pic>
        <p:nvPicPr>
          <p:cNvPr id="8" name="Изображение 7" descr="мозг_с_компьютером"/>
          <p:cNvPicPr preferRelativeResize="0"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159750" y="14725015"/>
            <a:ext cx="4199890" cy="7351395"/>
          </a:xfrm>
          <a:prstGeom prst="rect">
            <a:avLst/>
          </a:prstGeom>
          <a:blipFill rotWithShape="1">
            <a:blip r:embed="rId2">
              <a:alphaModFix amt="9000"/>
            </a:blip>
            <a:stretch>
              <a:fillRect/>
            </a:stretch>
          </a:blipFill>
        </p:spPr>
      </p:pic>
      <p:pic>
        <p:nvPicPr>
          <p:cNvPr id="5" name="Изображение 4" descr="Искуственный_интелект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750" y="7374255"/>
            <a:ext cx="4199890" cy="7350125"/>
          </a:xfrm>
          <a:prstGeom prst="rect">
            <a:avLst/>
          </a:prstGeom>
        </p:spPr>
      </p:pic>
      <p:pic>
        <p:nvPicPr>
          <p:cNvPr id="6" name="Изображение 5" descr="Midjourne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905" y="-1866900"/>
            <a:ext cx="5935345" cy="10591800"/>
          </a:xfrm>
          <a:prstGeom prst="rect">
            <a:avLst/>
          </a:prstGeom>
        </p:spPr>
      </p:pic>
      <p:sp>
        <p:nvSpPr>
          <p:cNvPr id="12" name="Текстовое поле 11"/>
          <p:cNvSpPr txBox="1"/>
          <p:nvPr/>
        </p:nvSpPr>
        <p:spPr>
          <a:xfrm>
            <a:off x="635" y="768350"/>
            <a:ext cx="8159115" cy="609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rtlCol="0">
            <a:noAutofit/>
          </a:bodyPr>
          <a:p>
            <a:r>
              <a:rPr lang="en-US" altLang="en-US" sz="3600">
                <a:solidFill>
                  <a:schemeClr val="accent1"/>
                </a:solidFill>
              </a:rPr>
              <a:t>ИИ</a:t>
            </a:r>
            <a:r>
              <a:rPr lang="en-US" altLang="ru-RU" sz="3600">
                <a:solidFill>
                  <a:schemeClr val="accent1"/>
                </a:solidFill>
              </a:rPr>
              <a:t> — </a:t>
            </a:r>
            <a:r>
              <a:rPr lang="en-US" altLang="en-US" sz="3600">
                <a:solidFill>
                  <a:schemeClr val="accent1"/>
                </a:solidFill>
              </a:rPr>
              <a:t>это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мощный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инструмент</a:t>
            </a:r>
            <a:r>
              <a:rPr lang="en-US" altLang="ru-RU" sz="3600">
                <a:solidFill>
                  <a:schemeClr val="accent1"/>
                </a:solidFill>
              </a:rPr>
              <a:t>, </a:t>
            </a:r>
            <a:r>
              <a:rPr lang="en-US" altLang="en-US" sz="3600">
                <a:solidFill>
                  <a:schemeClr val="accent1"/>
                </a:solidFill>
              </a:rPr>
              <a:t>который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уже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стал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частью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нашей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жизни</a:t>
            </a:r>
            <a:r>
              <a:rPr lang="en-US" altLang="ru-RU" sz="3600">
                <a:solidFill>
                  <a:schemeClr val="accent1"/>
                </a:solidFill>
              </a:rPr>
              <a:t>.</a:t>
            </a:r>
            <a:endParaRPr lang="en-US" altLang="ru-RU" sz="3600">
              <a:solidFill>
                <a:schemeClr val="accent1"/>
              </a:solidFill>
            </a:endParaRPr>
          </a:p>
          <a:p>
            <a:r>
              <a:rPr lang="en-US" altLang="ru-RU" sz="3600">
                <a:solidFill>
                  <a:schemeClr val="accent1"/>
                </a:solidFill>
              </a:rPr>
              <a:t>  · </a:t>
            </a:r>
            <a:r>
              <a:rPr lang="en-US" altLang="en-US" sz="3600">
                <a:solidFill>
                  <a:schemeClr val="accent1"/>
                </a:solidFill>
              </a:rPr>
              <a:t>Правильное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использование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ИИ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помогает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учиться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эффективнее</a:t>
            </a:r>
            <a:r>
              <a:rPr lang="en-US" altLang="ru-RU" sz="3600">
                <a:solidFill>
                  <a:schemeClr val="accent1"/>
                </a:solidFill>
              </a:rPr>
              <a:t>, </a:t>
            </a:r>
            <a:r>
              <a:rPr lang="en-US" altLang="en-US" sz="3600">
                <a:solidFill>
                  <a:schemeClr val="accent1"/>
                </a:solidFill>
              </a:rPr>
              <a:t>понимать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сложные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темы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и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организовывать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себя</a:t>
            </a:r>
            <a:r>
              <a:rPr lang="en-US" altLang="ru-RU" sz="3600">
                <a:solidFill>
                  <a:schemeClr val="accent1"/>
                </a:solidFill>
              </a:rPr>
              <a:t>.</a:t>
            </a:r>
            <a:endParaRPr lang="en-US" altLang="ru-RU" sz="3600">
              <a:solidFill>
                <a:schemeClr val="accent1"/>
              </a:solidFill>
            </a:endParaRPr>
          </a:p>
          <a:p>
            <a:r>
              <a:rPr lang="en-US" altLang="ru-RU" sz="3600">
                <a:solidFill>
                  <a:schemeClr val="accent1"/>
                </a:solidFill>
              </a:rPr>
              <a:t>  · </a:t>
            </a:r>
            <a:r>
              <a:rPr lang="en-US" altLang="en-US" sz="3600">
                <a:solidFill>
                  <a:schemeClr val="accent1"/>
                </a:solidFill>
              </a:rPr>
              <a:t>Главное</a:t>
            </a:r>
            <a:r>
              <a:rPr lang="en-US" altLang="ru-RU" sz="3600">
                <a:solidFill>
                  <a:schemeClr val="accent1"/>
                </a:solidFill>
              </a:rPr>
              <a:t> — </a:t>
            </a:r>
            <a:r>
              <a:rPr lang="en-US" altLang="en-US" sz="3600">
                <a:solidFill>
                  <a:schemeClr val="accent1"/>
                </a:solidFill>
              </a:rPr>
              <a:t>быть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ответственным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пользователем</a:t>
            </a:r>
            <a:r>
              <a:rPr lang="en-US" altLang="ru-RU" sz="3600">
                <a:solidFill>
                  <a:schemeClr val="accent1"/>
                </a:solidFill>
              </a:rPr>
              <a:t>: </a:t>
            </a:r>
            <a:r>
              <a:rPr lang="en-US" altLang="en-US" sz="3600">
                <a:solidFill>
                  <a:schemeClr val="accent1"/>
                </a:solidFill>
              </a:rPr>
              <a:t>думать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своей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головой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и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проверять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информацию</a:t>
            </a:r>
            <a:r>
              <a:rPr lang="ru-RU" altLang="en-US" sz="3600">
                <a:solidFill>
                  <a:schemeClr val="accent1"/>
                </a:solidFill>
              </a:rPr>
              <a:t>.</a:t>
            </a:r>
            <a:endParaRPr lang="en-US" altLang="en-US" sz="3600">
              <a:solidFill>
                <a:schemeClr val="accent1"/>
              </a:solidFill>
            </a:endParaRPr>
          </a:p>
          <a:p>
            <a:r>
              <a:rPr lang="en-US" altLang="en-US" sz="3600">
                <a:solidFill>
                  <a:schemeClr val="accent1"/>
                </a:solidFill>
              </a:rPr>
              <a:t>ИИ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не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заменит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тебя</a:t>
            </a:r>
            <a:r>
              <a:rPr lang="en-US" altLang="ru-RU" sz="3600">
                <a:solidFill>
                  <a:schemeClr val="accent1"/>
                </a:solidFill>
              </a:rPr>
              <a:t>, </a:t>
            </a:r>
            <a:r>
              <a:rPr lang="en-US" altLang="en-US" sz="3600">
                <a:solidFill>
                  <a:schemeClr val="accent1"/>
                </a:solidFill>
              </a:rPr>
              <a:t>но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тот</a:t>
            </a:r>
            <a:r>
              <a:rPr lang="en-US" altLang="ru-RU" sz="3600">
                <a:solidFill>
                  <a:schemeClr val="accent1"/>
                </a:solidFill>
              </a:rPr>
              <a:t>, </a:t>
            </a:r>
            <a:r>
              <a:rPr lang="en-US" altLang="en-US" sz="3600">
                <a:solidFill>
                  <a:schemeClr val="accent1"/>
                </a:solidFill>
              </a:rPr>
              <a:t>кто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умеет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им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пользоваться</a:t>
            </a:r>
            <a:r>
              <a:rPr lang="en-US" altLang="ru-RU" sz="3600">
                <a:solidFill>
                  <a:schemeClr val="accent1"/>
                </a:solidFill>
              </a:rPr>
              <a:t>, </a:t>
            </a:r>
            <a:r>
              <a:rPr lang="en-US" altLang="en-US" sz="3600">
                <a:solidFill>
                  <a:schemeClr val="accent1"/>
                </a:solidFill>
              </a:rPr>
              <a:t>будет</a:t>
            </a:r>
            <a:r>
              <a:rPr lang="en-US" altLang="ru-RU" sz="3600">
                <a:solidFill>
                  <a:schemeClr val="accent1"/>
                </a:solidFill>
              </a:rPr>
              <a:t> </a:t>
            </a:r>
            <a:r>
              <a:rPr lang="en-US" altLang="en-US" sz="3600">
                <a:solidFill>
                  <a:schemeClr val="accent1"/>
                </a:solidFill>
              </a:rPr>
              <a:t>иметь</a:t>
            </a:r>
            <a:r>
              <a:rPr lang="en-US" altLang="ru-RU" sz="3600">
                <a:solidFill>
                  <a:schemeClr val="accent1"/>
                </a:solidFill>
              </a:rPr>
              <a:t> advantage!</a:t>
            </a:r>
            <a:endParaRPr lang="en-US" altLang="ru-RU" sz="3600">
              <a:solidFill>
                <a:schemeClr val="accent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0622915" y="-2857500"/>
            <a:ext cx="4853940" cy="4853940"/>
          </a:xfrm>
          <a:prstGeom prst="ellipse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1" name="Овал 10"/>
          <p:cNvSpPr/>
          <p:nvPr/>
        </p:nvSpPr>
        <p:spPr>
          <a:xfrm>
            <a:off x="7338060" y="-3255010"/>
            <a:ext cx="4853940" cy="4853940"/>
          </a:xfrm>
          <a:prstGeom prst="ellipse">
            <a:avLst/>
          </a:prstGeom>
          <a:blipFill rotWithShape="1">
            <a:blip r:embed="rId4">
              <a:alphaModFix amt="4000"/>
            </a:blip>
            <a:tile tx="0" ty="0" sx="100000" sy="100000" flip="none" algn="tl"/>
          </a:blip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Wor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-107950" y="-96520"/>
            <a:ext cx="12467590" cy="735076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pic>
        <p:nvPicPr>
          <p:cNvPr id="8" name="Изображение 7" descr="мозг_с_компьютером"/>
          <p:cNvPicPr preferRelativeResize="0"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1260000">
            <a:off x="5830570" y="3776345"/>
            <a:ext cx="2867025" cy="5018405"/>
          </a:xfrm>
          <a:prstGeom prst="rect">
            <a:avLst/>
          </a:prstGeom>
          <a:blipFill rotWithShape="1">
            <a:blip r:embed="rId2">
              <a:alphaModFix amt="9000"/>
            </a:blip>
            <a:stretch>
              <a:fillRect/>
            </a:stretch>
          </a:blipFill>
        </p:spPr>
      </p:pic>
      <p:pic>
        <p:nvPicPr>
          <p:cNvPr id="5" name="Изображение 4" descr="Искуственный_интелект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00000">
            <a:off x="3350260" y="-818515"/>
            <a:ext cx="3297555" cy="5770880"/>
          </a:xfrm>
          <a:prstGeom prst="rect">
            <a:avLst/>
          </a:prstGeom>
        </p:spPr>
      </p:pic>
      <p:pic>
        <p:nvPicPr>
          <p:cNvPr id="6" name="Изображение 5" descr="Midjourne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340000">
            <a:off x="9142095" y="-558800"/>
            <a:ext cx="3428365" cy="6118225"/>
          </a:xfrm>
          <a:prstGeom prst="rect">
            <a:avLst/>
          </a:prstGeom>
        </p:spPr>
      </p:pic>
      <p:sp>
        <p:nvSpPr>
          <p:cNvPr id="9" name="Овал 8"/>
          <p:cNvSpPr/>
          <p:nvPr/>
        </p:nvSpPr>
        <p:spPr>
          <a:xfrm>
            <a:off x="7505700" y="5280660"/>
            <a:ext cx="4853940" cy="4853940"/>
          </a:xfrm>
          <a:prstGeom prst="ellipse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1" name="Овал 10"/>
          <p:cNvSpPr/>
          <p:nvPr/>
        </p:nvSpPr>
        <p:spPr>
          <a:xfrm>
            <a:off x="-2194560" y="-1922145"/>
            <a:ext cx="4853940" cy="4853940"/>
          </a:xfrm>
          <a:prstGeom prst="ellipse">
            <a:avLst/>
          </a:prstGeom>
          <a:blipFill rotWithShape="1">
            <a:blip r:embed="rId4">
              <a:alphaModFix amt="4000"/>
            </a:blip>
            <a:tile tx="0" ty="0" sx="100000" sy="100000" flip="none" algn="tl"/>
          </a:blip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0" y="6059805"/>
            <a:ext cx="6229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3600">
                <a:solidFill>
                  <a:schemeClr val="accent1"/>
                </a:solidFill>
              </a:rPr>
              <a:t>Автор</a:t>
            </a:r>
            <a:r>
              <a:rPr lang="en-US" altLang="en-US" sz="3600">
                <a:solidFill>
                  <a:schemeClr val="accent1"/>
                </a:solidFill>
              </a:rPr>
              <a:t>:</a:t>
            </a:r>
            <a:r>
              <a:rPr lang="ru-RU" altLang="en-US" sz="3600">
                <a:solidFill>
                  <a:schemeClr val="accent1"/>
                </a:solidFill>
              </a:rPr>
              <a:t> Давыдов Егор и ИИ</a:t>
            </a:r>
            <a:endParaRPr lang="ru-RU" altLang="en-US" sz="3600">
              <a:solidFill>
                <a:schemeClr val="accent1"/>
              </a:solidFill>
            </a:endParaRPr>
          </a:p>
        </p:txBody>
      </p:sp>
      <p:pic>
        <p:nvPicPr>
          <p:cNvPr id="4" name="Изображение 3" descr="qr-cod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560" y="201930"/>
            <a:ext cx="2729865" cy="2729865"/>
          </a:xfrm>
          <a:prstGeom prst="rect">
            <a:avLst/>
          </a:prstGeom>
        </p:spPr>
      </p:pic>
      <p:sp>
        <p:nvSpPr>
          <p:cNvPr id="10" name="Текстовое поле 9"/>
          <p:cNvSpPr txBox="1"/>
          <p:nvPr/>
        </p:nvSpPr>
        <p:spPr>
          <a:xfrm>
            <a:off x="151130" y="3006090"/>
            <a:ext cx="33762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3600">
                <a:solidFill>
                  <a:schemeClr val="accent1"/>
                </a:solidFill>
              </a:rPr>
              <a:t>Примеры ИИ бесплатные</a:t>
            </a:r>
            <a:endParaRPr lang="ru-RU" altLang="en-US" sz="3600">
              <a:solidFill>
                <a:schemeClr val="accent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 rot="19980000">
            <a:off x="6969125" y="1713865"/>
            <a:ext cx="1573530" cy="157353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7" name="Скругленный прямоугольник 6">
            <a:hlinkClick r:id="rId6" action="ppaction://hlinkfile"/>
          </p:cNvPr>
          <p:cNvSpPr/>
          <p:nvPr/>
        </p:nvSpPr>
        <p:spPr>
          <a:xfrm rot="19860000">
            <a:off x="6969125" y="1713865"/>
            <a:ext cx="1573530" cy="1573530"/>
          </a:xfrm>
          <a:prstGeom prst="roundRect">
            <a:avLst/>
          </a:prstGeom>
          <a:blipFill rotWithShape="1"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Wor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1234</Words>
  <Application>WPS Presentation</Application>
  <PresentationFormat>宽屏</PresentationFormat>
  <Paragraphs>37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5</cp:revision>
  <dcterms:created xsi:type="dcterms:W3CDTF">2025-07-23T00:59:00Z</dcterms:created>
  <dcterms:modified xsi:type="dcterms:W3CDTF">2025-09-17T19:30:17Z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1049-12.2.0.22549</vt:lpwstr>
  </property>
  <property fmtid="{D5CDD505-2E9C-101B-9397-08002B2CF9AE}" pid="3" name="ICV">
    <vt:lpwstr>AD7A8D5334F54640B57938337F4EBF1E_11</vt:lpwstr>
  </property>
</Properties>
</file>