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2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Verification of Model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Voltage had to be &lt; 10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Lowest capacitance for smallest SPAD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Verification of Model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of an LFSR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Benefits: Cheap and Easy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Describe Schematic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Downsides: Finite Period Length, Fixed Function prone to Discovery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Principle of Quantum Randomness: Need to create a superposition of states and resolve that superposition.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With multiple photons, the 50/50 coupler becomes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Operating Principle: Held in reverse bias beyond the break-down voltage, but n+ is so thin that it is depleted of carriers.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Single free carrier from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Verification of Model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Verification of Model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213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9916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9566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7898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418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637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4281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76221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35391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8954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949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29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93842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7848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690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67358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545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8763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3839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microsoft.com/office/2007/relationships/hdphoto" Target="../media/hdphoto1.wdp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Investigating Integrated Single-Photon Optics for Power-Efficient Quantum Randomness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Ethan Gordon, Daniel Stanley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1235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SPAD in Cadence: Active Quenching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074" y="123525"/>
            <a:ext cx="2714225" cy="209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79" y="958862"/>
            <a:ext cx="4310945" cy="3392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1349" y="2365099"/>
            <a:ext cx="4310948" cy="26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1235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SPAD in Cadence: Power Consumption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5947875" y="1968420"/>
            <a:ext cx="2732700" cy="183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Computation (Green):</a:t>
            </a:r>
          </a:p>
          <a:p>
            <a:pPr lvl="0">
              <a:spcBef>
                <a:spcPts val="0"/>
              </a:spcBef>
              <a:buNone/>
            </a:pPr>
            <a:r>
              <a:rPr lang="en" b="1" dirty="0"/>
              <a:t>8.88𝝁W</a:t>
            </a:r>
          </a:p>
          <a:p>
            <a:pPr lvl="0">
              <a:spcBef>
                <a:spcPts val="0"/>
              </a:spcBef>
              <a:buNone/>
            </a:pPr>
            <a:endParaRPr b="1" dirty="0"/>
          </a:p>
          <a:p>
            <a:pPr lv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lang="en" dirty="0"/>
              <a:t>SPAD Recharge (Red):</a:t>
            </a:r>
          </a:p>
          <a:p>
            <a:pPr lvl="0">
              <a:spcBef>
                <a:spcPts val="0"/>
              </a:spcBef>
              <a:buNone/>
            </a:pPr>
            <a:r>
              <a:rPr lang="en" b="1" dirty="0"/>
              <a:t>592.1𝝁W</a:t>
            </a:r>
          </a:p>
          <a:p>
            <a:pPr lvl="0">
              <a:spcBef>
                <a:spcPts val="0"/>
              </a:spcBef>
              <a:buNone/>
            </a:pPr>
            <a:endParaRPr b="1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Optical Power Estimate: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lang="en" b="1" dirty="0"/>
              <a:t>~10𝝁W</a:t>
            </a:r>
          </a:p>
        </p:txBody>
      </p:sp>
      <p:pic>
        <p:nvPicPr>
          <p:cNvPr id="1026" name="Picture 2" descr="https://scontent-lga3-1.xx.fbcdn.net/v/t35.0-12/15967610_1276938885686042_1393585079_o.png?oh=6d535d8f35300a626a259502e9e528be&amp;oe=587543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8" y="1175656"/>
            <a:ext cx="5514488" cy="344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1235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Optical Power Estimation</a:t>
            </a:r>
          </a:p>
        </p:txBody>
      </p:sp>
      <p:pic>
        <p:nvPicPr>
          <p:cNvPr id="157" name="Shape 157" descr="laser_efficienc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299" y="848625"/>
            <a:ext cx="5437300" cy="4076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605" y="1789153"/>
            <a:ext cx="3249888" cy="240962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 descr="money_grap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425" y="866424"/>
            <a:ext cx="5551899" cy="416392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1235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Comparison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 descr="20160903_12304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5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>
            <a:spLocks noGrp="1"/>
          </p:cNvSpPr>
          <p:nvPr>
            <p:ph type="title" idx="4294967295"/>
          </p:nvPr>
        </p:nvSpPr>
        <p:spPr>
          <a:xfrm>
            <a:off x="4247193" y="180717"/>
            <a:ext cx="5069801" cy="1692275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000" dirty="0">
                <a:solidFill>
                  <a:schemeClr val="bg1"/>
                </a:solidFill>
                <a:highlight>
                  <a:srgbClr val="FFFF00"/>
                </a:highlight>
              </a:rPr>
              <a:t>Tired of Graphs?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4000" dirty="0">
                <a:solidFill>
                  <a:schemeClr val="bg1"/>
                </a:solidFill>
                <a:highlight>
                  <a:srgbClr val="FFFF00"/>
                </a:highlight>
              </a:rPr>
              <a:t>Here’s a Giraffe!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title" idx="4294967295"/>
          </p:nvPr>
        </p:nvSpPr>
        <p:spPr>
          <a:xfrm>
            <a:off x="42366" y="4266066"/>
            <a:ext cx="9144000" cy="1347431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000" dirty="0">
                <a:solidFill>
                  <a:schemeClr val="bg1"/>
                </a:solidFill>
                <a:highlight>
                  <a:srgbClr val="FFFF00"/>
                </a:highlight>
              </a:rPr>
              <a:t>He’s here to answer questions...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987" y="3124494"/>
            <a:ext cx="5680578" cy="18676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Pseudo-Randomness in Circuity: LFSR</a:t>
            </a:r>
          </a:p>
        </p:txBody>
      </p:sp>
      <p:pic>
        <p:nvPicPr>
          <p:cNvPr id="61" name="Shape 61" descr="LFSR-F16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650" y="1001725"/>
            <a:ext cx="5316344" cy="183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 descr="FlipFlop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6241" y="3150400"/>
            <a:ext cx="5662332" cy="183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4-bit LFSR in Cadence</a:t>
            </a:r>
          </a:p>
        </p:txBody>
      </p:sp>
      <p:pic>
        <p:nvPicPr>
          <p:cNvPr id="68" name="Shape 68" descr="lfsr4_1n_1.2v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75" y="1190325"/>
            <a:ext cx="83784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17-bit LFSR in Cadence</a:t>
            </a:r>
          </a:p>
        </p:txBody>
      </p:sp>
      <p:pic>
        <p:nvPicPr>
          <p:cNvPr id="74" name="Shape 74" descr="lfsr17_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50" y="1146125"/>
            <a:ext cx="840128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LFSR Limitations</a:t>
            </a:r>
          </a:p>
        </p:txBody>
      </p:sp>
      <p:pic>
        <p:nvPicPr>
          <p:cNvPr id="80" name="Shape 80" descr="comparison_1e6_pa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775214" cy="358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 descr="lfsr_plot.png"/>
          <p:cNvPicPr preferRelativeResize="0"/>
          <p:nvPr/>
        </p:nvPicPr>
        <p:blipFill rotWithShape="1">
          <a:blip r:embed="rId4">
            <a:alphaModFix/>
          </a:blip>
          <a:srcRect l="4077" r="5301"/>
          <a:stretch/>
        </p:blipFill>
        <p:spPr>
          <a:xfrm>
            <a:off x="4615250" y="1170124"/>
            <a:ext cx="4375875" cy="3585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hape 86"/>
          <p:cNvCxnSpPr/>
          <p:nvPr/>
        </p:nvCxnSpPr>
        <p:spPr>
          <a:xfrm>
            <a:off x="4179550" y="2449125"/>
            <a:ext cx="1295400" cy="21465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 flipH="1">
            <a:off x="2184400" y="2449125"/>
            <a:ext cx="1276500" cy="21465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2050" name="Picture 2" descr="https://scontent-lga3-1.xx.fbcdn.net/v/t35.0-12/s2048x2048/15934188_1276939969019267_32897210_o.png?oh=ec66c49ff562e360cd592f9f48ead59f&amp;oe=5874D8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20" y="3052779"/>
            <a:ext cx="3335261" cy="154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Quantum Randomness in Single-Photon Optics</a:t>
            </a:r>
          </a:p>
        </p:txBody>
      </p:sp>
      <p:sp>
        <p:nvSpPr>
          <p:cNvPr id="90" name="Shape 90"/>
          <p:cNvSpPr/>
          <p:nvPr/>
        </p:nvSpPr>
        <p:spPr>
          <a:xfrm>
            <a:off x="3432600" y="1982325"/>
            <a:ext cx="775500" cy="49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400" dirty="0">
                <a:solidFill>
                  <a:schemeClr val="bg1"/>
                </a:solidFill>
              </a:rPr>
              <a:t>50/50</a:t>
            </a:r>
          </a:p>
        </p:txBody>
      </p:sp>
      <p:cxnSp>
        <p:nvCxnSpPr>
          <p:cNvPr id="91" name="Shape 91"/>
          <p:cNvCxnSpPr/>
          <p:nvPr/>
        </p:nvCxnSpPr>
        <p:spPr>
          <a:xfrm>
            <a:off x="2600400" y="2228174"/>
            <a:ext cx="83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3" name="Shape 93"/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970550" y="1582299"/>
            <a:ext cx="1644250" cy="1298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Shape 94"/>
          <p:cNvCxnSpPr/>
          <p:nvPr/>
        </p:nvCxnSpPr>
        <p:spPr>
          <a:xfrm>
            <a:off x="2600400" y="2251824"/>
            <a:ext cx="832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6" name="Shape 96"/>
          <p:cNvCxnSpPr/>
          <p:nvPr/>
        </p:nvCxnSpPr>
        <p:spPr>
          <a:xfrm flipH="1">
            <a:off x="2193650" y="1982325"/>
            <a:ext cx="1295700" cy="10719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7" name="Shape 97"/>
          <p:cNvCxnSpPr/>
          <p:nvPr/>
        </p:nvCxnSpPr>
        <p:spPr>
          <a:xfrm>
            <a:off x="4179550" y="1976300"/>
            <a:ext cx="1295400" cy="10968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8" name="Shape 98"/>
          <p:cNvCxnSpPr/>
          <p:nvPr/>
        </p:nvCxnSpPr>
        <p:spPr>
          <a:xfrm>
            <a:off x="3035375" y="3015925"/>
            <a:ext cx="0" cy="1560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9" name="Shape 99"/>
          <p:cNvPicPr preferRelativeResize="0"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 rot="-5400000">
            <a:off x="6699827" y="1532750"/>
            <a:ext cx="1114325" cy="4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 rot="-5400000">
            <a:off x="6699827" y="2803400"/>
            <a:ext cx="1114325" cy="405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Shape 101"/>
          <p:cNvCxnSpPr>
            <a:stCxn id="90" idx="3"/>
            <a:endCxn id="99" idx="0"/>
          </p:cNvCxnSpPr>
          <p:nvPr/>
        </p:nvCxnSpPr>
        <p:spPr>
          <a:xfrm rot="10800000" flipH="1">
            <a:off x="4208100" y="1735575"/>
            <a:ext cx="2846100" cy="492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2" name="Shape 102"/>
          <p:cNvCxnSpPr>
            <a:stCxn id="90" idx="3"/>
            <a:endCxn id="100" idx="0"/>
          </p:cNvCxnSpPr>
          <p:nvPr/>
        </p:nvCxnSpPr>
        <p:spPr>
          <a:xfrm>
            <a:off x="4208100" y="2228175"/>
            <a:ext cx="2846100" cy="778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3" name="Shape 103"/>
          <p:cNvCxnSpPr>
            <a:stCxn id="100" idx="3"/>
            <a:endCxn id="99" idx="1"/>
          </p:cNvCxnSpPr>
          <p:nvPr/>
        </p:nvCxnSpPr>
        <p:spPr>
          <a:xfrm rot="10800000">
            <a:off x="7256990" y="2292824"/>
            <a:ext cx="0" cy="15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4" name="Shape 104"/>
          <p:cNvCxnSpPr/>
          <p:nvPr/>
        </p:nvCxnSpPr>
        <p:spPr>
          <a:xfrm>
            <a:off x="7075165" y="1220699"/>
            <a:ext cx="3741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5" name="Shape 105"/>
          <p:cNvSpPr/>
          <p:nvPr/>
        </p:nvSpPr>
        <p:spPr>
          <a:xfrm>
            <a:off x="7177125" y="3517650"/>
            <a:ext cx="170200" cy="94550"/>
          </a:xfrm>
          <a:prstGeom prst="flowChartMer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6" name="Shape 106"/>
          <p:cNvCxnSpPr/>
          <p:nvPr/>
        </p:nvCxnSpPr>
        <p:spPr>
          <a:xfrm>
            <a:off x="7256990" y="2370974"/>
            <a:ext cx="63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Single-Photon Avalanche Diode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50" y="1359250"/>
            <a:ext cx="3766524" cy="200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174" y="1359250"/>
            <a:ext cx="4674424" cy="2183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1235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SPAD in Cadence: Passive Quenching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325" y="1235399"/>
            <a:ext cx="4381551" cy="324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4723812" y="4661825"/>
            <a:ext cx="1711738" cy="3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Photon Trigger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805325" y="4661825"/>
            <a:ext cx="1465800" cy="3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Self-Sustain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077200" y="819150"/>
            <a:ext cx="1785228" cy="3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Variable Resistor</a:t>
            </a:r>
          </a:p>
        </p:txBody>
      </p:sp>
      <p:cxnSp>
        <p:nvCxnSpPr>
          <p:cNvPr id="123" name="Shape 123"/>
          <p:cNvCxnSpPr>
            <a:cxnSpLocks/>
            <a:stCxn id="120" idx="0"/>
          </p:cNvCxnSpPr>
          <p:nvPr/>
        </p:nvCxnSpPr>
        <p:spPr>
          <a:xfrm flipV="1">
            <a:off x="5579681" y="4255325"/>
            <a:ext cx="354569" cy="4065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4" name="Shape 124"/>
          <p:cNvCxnSpPr>
            <a:stCxn id="121" idx="0"/>
          </p:cNvCxnSpPr>
          <p:nvPr/>
        </p:nvCxnSpPr>
        <p:spPr>
          <a:xfrm rot="10800000">
            <a:off x="7012325" y="4141625"/>
            <a:ext cx="525900" cy="5202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5" name="Shape 125"/>
          <p:cNvCxnSpPr>
            <a:cxnSpLocks/>
            <a:stCxn id="122" idx="2"/>
          </p:cNvCxnSpPr>
          <p:nvPr/>
        </p:nvCxnSpPr>
        <p:spPr>
          <a:xfrm flipH="1">
            <a:off x="6842050" y="1187850"/>
            <a:ext cx="127764" cy="6939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525" y="1419300"/>
            <a:ext cx="4046073" cy="2878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235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SPAD in Cadence: Passive Quenching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5875" y="1252299"/>
            <a:ext cx="5207600" cy="340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 r="42199"/>
          <a:stretch/>
        </p:blipFill>
        <p:spPr>
          <a:xfrm>
            <a:off x="361252" y="1255075"/>
            <a:ext cx="2551198" cy="28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444400" y="4256150"/>
            <a:ext cx="1511498" cy="40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Self-Quench</a:t>
            </a:r>
          </a:p>
        </p:txBody>
      </p:sp>
      <p:cxnSp>
        <p:nvCxnSpPr>
          <p:cNvPr id="135" name="Shape 135"/>
          <p:cNvCxnSpPr>
            <a:cxnSpLocks/>
            <a:stCxn id="134" idx="0"/>
          </p:cNvCxnSpPr>
          <p:nvPr/>
        </p:nvCxnSpPr>
        <p:spPr>
          <a:xfrm flipH="1" flipV="1">
            <a:off x="1096901" y="3467450"/>
            <a:ext cx="103248" cy="7887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</TotalTime>
  <Words>207</Words>
  <Application>Microsoft Office PowerPoint</Application>
  <PresentationFormat>On-screen Show (16:9)</PresentationFormat>
  <Paragraphs>44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Investigating Integrated Single-Photon Optics for Power-Efficient Quantum Randomness</vt:lpstr>
      <vt:lpstr>Pseudo-Randomness in Circuity: LFSR</vt:lpstr>
      <vt:lpstr>4-bit LFSR in Cadence</vt:lpstr>
      <vt:lpstr>17-bit LFSR in Cadence</vt:lpstr>
      <vt:lpstr>LFSR Limitations</vt:lpstr>
      <vt:lpstr>Quantum Randomness in Single-Photon Optics</vt:lpstr>
      <vt:lpstr>Single-Photon Avalanche Diode</vt:lpstr>
      <vt:lpstr>SPAD in Cadence: Passive Quenching</vt:lpstr>
      <vt:lpstr>SPAD in Cadence: Passive Quenching</vt:lpstr>
      <vt:lpstr>SPAD in Cadence: Active Quenching</vt:lpstr>
      <vt:lpstr>SPAD in Cadence: Power Consumption</vt:lpstr>
      <vt:lpstr>Optical Power Estimation</vt:lpstr>
      <vt:lpstr>Comparison</vt:lpstr>
      <vt:lpstr>Tired of Graphs? Here’s a Giraffe!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Integrated Single-Photon Optics for Power-Efficient Quantum Randomness</dc:title>
  <cp:lastModifiedBy>Daniel Stanley</cp:lastModifiedBy>
  <cp:revision>6</cp:revision>
  <dcterms:modified xsi:type="dcterms:W3CDTF">2017-01-09T03:19:53Z</dcterms:modified>
</cp:coreProperties>
</file>