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914400" marR="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828800" marR="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286000" marR="0" lvl="4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743200" marR="0" lvl="5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200400" marR="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657600" marR="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4114800" marR="0" lvl="8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  <p:sp>
        <p:nvSpPr>
          <p:cNvPr id="64" name="Google Shape;64;p1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  <p:sp>
        <p:nvSpPr>
          <p:cNvPr id="139" name="Google Shape;139;p8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  <p:sp>
        <p:nvSpPr>
          <p:cNvPr id="147" name="Google Shape;147;p10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  <p:sp>
        <p:nvSpPr>
          <p:cNvPr id="72" name="Google Shape;72;p2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  <p:sp>
        <p:nvSpPr>
          <p:cNvPr id="81" name="Google Shape;81;p3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  <p:sp>
        <p:nvSpPr>
          <p:cNvPr id="90" name="Google Shape;90;p4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  <p:sp>
        <p:nvSpPr>
          <p:cNvPr id="98" name="Google Shape;98;p5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g257e921cfb6_2_0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  <p:sp>
        <p:nvSpPr>
          <p:cNvPr id="106" name="Google Shape;106;g257e921cfb6_2_0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Google Shape;113;g257e921cfb6_2_64:notes"/>
          <p:cNvSpPr/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57e921cfb6_2_6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  <p:sp>
        <p:nvSpPr>
          <p:cNvPr id="123" name="Google Shape;123;p6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  <p:sp>
        <p:nvSpPr>
          <p:cNvPr id="131" name="Google Shape;131;p7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efault" preserve="0" showMasterPhAnim="0" showMasterSp="1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sldNum" idx="12"/>
          </p:nvPr>
        </p:nvSpPr>
        <p:spPr bwMode="auto"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 bwMode="auto"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21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/>
          <p:nvPr/>
        </p:nvSpPr>
        <p:spPr bwMode="auto"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  <a:defRPr/>
            </a:pP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7" name="Google Shape;47;p22"/>
          <p:cNvSpPr txBox="1"/>
          <p:nvPr>
            <p:ph type="title"/>
          </p:nvPr>
        </p:nvSpPr>
        <p:spPr bwMode="auto"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22"/>
          <p:cNvSpPr txBox="1"/>
          <p:nvPr>
            <p:ph type="subTitle" idx="1"/>
          </p:nvPr>
        </p:nvSpPr>
        <p:spPr bwMode="auto"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22"/>
          <p:cNvSpPr txBox="1"/>
          <p:nvPr>
            <p:ph type="body" idx="2"/>
          </p:nvPr>
        </p:nvSpPr>
        <p:spPr bwMode="auto"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22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body" idx="1"/>
          </p:nvPr>
        </p:nvSpPr>
        <p:spPr bwMode="auto"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3" name="Google Shape;53;p23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 hasCustomPrompt="1"/>
          </p:nvPr>
        </p:nvSpPr>
        <p:spPr bwMode="auto"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6" name="Google Shape;56;p24"/>
          <p:cNvSpPr txBox="1"/>
          <p:nvPr>
            <p:ph type="body" idx="1"/>
          </p:nvPr>
        </p:nvSpPr>
        <p:spPr bwMode="auto"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24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efault 1" preserve="0" showMasterPhAnim="0" showMasterSp="1" userDrawn="1">
  <p:cSld name="TITLE_AND_BODY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sldNum" idx="12"/>
          </p:nvPr>
        </p:nvSpPr>
        <p:spPr bwMode="auto"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 bwMode="auto"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13"/>
          <p:cNvSpPr txBox="1"/>
          <p:nvPr>
            <p:ph type="subTitle" idx="1"/>
          </p:nvPr>
        </p:nvSpPr>
        <p:spPr bwMode="auto"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13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efault 2" preserve="0" showMasterPhAnim="0" showMasterSp="1" userDrawn="1">
  <p:cSld name="TITLE_AND_BODY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sldNum" idx="12"/>
          </p:nvPr>
        </p:nvSpPr>
        <p:spPr bwMode="auto"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 bwMode="auto"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15"/>
          <p:cNvSpPr txBox="1"/>
          <p:nvPr>
            <p:ph type="body" idx="1"/>
          </p:nvPr>
        </p:nvSpPr>
        <p:spPr bwMode="auto"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15"/>
          <p:cNvSpPr txBox="1"/>
          <p:nvPr>
            <p:ph type="dt" idx="10"/>
          </p:nvPr>
        </p:nvSpPr>
        <p:spPr bwMode="auto"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15"/>
          <p:cNvSpPr txBox="1"/>
          <p:nvPr>
            <p:ph type="ftr" idx="11"/>
          </p:nvPr>
        </p:nvSpPr>
        <p:spPr bwMode="auto"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15"/>
          <p:cNvSpPr txBox="1"/>
          <p:nvPr>
            <p:ph type="sldNum" idx="12"/>
          </p:nvPr>
        </p:nvSpPr>
        <p:spPr bwMode="auto"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 bwMode="auto"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16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 bwMode="auto"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17"/>
          <p:cNvSpPr txBox="1"/>
          <p:nvPr>
            <p:ph type="body" idx="1"/>
          </p:nvPr>
        </p:nvSpPr>
        <p:spPr bwMode="auto"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17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 bwMode="auto"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18"/>
          <p:cNvSpPr txBox="1"/>
          <p:nvPr>
            <p:ph type="body" idx="1"/>
          </p:nvPr>
        </p:nvSpPr>
        <p:spPr bwMode="auto"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5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18"/>
          <p:cNvSpPr txBox="1"/>
          <p:nvPr>
            <p:ph type="body" idx="2"/>
          </p:nvPr>
        </p:nvSpPr>
        <p:spPr bwMode="auto"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5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18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 bwMode="auto"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19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 bwMode="auto">
          <a:xfrm>
            <a:off x="415600" y="740800"/>
            <a:ext cx="3744000" cy="100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20"/>
          <p:cNvSpPr txBox="1"/>
          <p:nvPr>
            <p:ph type="body" idx="1"/>
          </p:nvPr>
        </p:nvSpPr>
        <p:spPr bwMode="auto"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20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 bwMode="auto"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1"/>
          <p:cNvSpPr txBox="1"/>
          <p:nvPr>
            <p:ph type="body" idx="1"/>
          </p:nvPr>
        </p:nvSpPr>
        <p:spPr bwMode="auto"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1"/>
          <p:cNvSpPr txBox="1"/>
          <p:nvPr>
            <p:ph type="sldNum" idx="12"/>
          </p:nvPr>
        </p:nvSpPr>
        <p:spPr bwMode="auto"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/>
          <p:nvPr/>
        </p:nvPicPr>
        <p:blipFill>
          <a:blip r:embed="rId3">
            <a:alphaModFix/>
          </a:blip>
          <a:srcRect l="0" t="0" r="11912" b="0"/>
          <a:stretch/>
        </p:blipFill>
        <p:spPr bwMode="auto">
          <a:xfrm>
            <a:off x="6015046" y="1869883"/>
            <a:ext cx="6195711" cy="140671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 title="м"/>
          <p:cNvSpPr txBox="1"/>
          <p:nvPr/>
        </p:nvSpPr>
        <p:spPr bwMode="auto">
          <a:xfrm>
            <a:off x="6220325" y="1887411"/>
            <a:ext cx="5658938" cy="134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725" tIns="59850" rIns="119725" bIns="598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СОЦИАЛЬНЫЕ МЕДИА </a:t>
            </a:r>
            <a:br>
              <a:rPr lang="ru-RU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</a:br>
            <a:r>
              <a:rPr lang="ru-RU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ДЛЯ ФИЛОСОФИИ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8" name="Google Shape;68;p1"/>
          <p:cNvSpPr txBox="1"/>
          <p:nvPr/>
        </p:nvSpPr>
        <p:spPr bwMode="auto">
          <a:xfrm>
            <a:off x="6220325" y="3657603"/>
            <a:ext cx="5174700" cy="28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650" tIns="58300" rIns="116650" bIns="583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600" b="1">
                <a:solidFill>
                  <a:srgbClr val="A22184"/>
                </a:solidFill>
              </a:rPr>
              <a:t>Имя Отчество</a:t>
            </a:r>
            <a:r>
              <a:rPr lang="ru-RU" sz="3600" b="1" i="0" u="none" strike="noStrike" cap="none">
                <a:solidFill>
                  <a:srgbClr val="A22184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 b="0" i="0" u="none" strike="noStrike" cap="none">
              <a:solidFill>
                <a:srgbClr val="A22184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33348A"/>
                </a:solidFill>
              </a:rPr>
              <a:t>звание, должность</a:t>
            </a:r>
            <a:br>
              <a:rPr lang="ru-RU" sz="20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</a:br>
            <a:r>
              <a:rPr lang="ru-RU" sz="2000">
                <a:solidFill>
                  <a:srgbClr val="33348A"/>
                </a:solidFill>
              </a:rPr>
              <a:t>учебное заведение</a:t>
            </a:r>
            <a:endParaRPr sz="2000" b="0" i="0" u="none" strike="noStrike" cap="none">
              <a:solidFill>
                <a:srgbClr val="33348A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9" name="Google Shape;69;p1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180475" y="1664700"/>
            <a:ext cx="5658950" cy="32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/>
          <p:nvPr/>
        </p:nvPicPr>
        <p:blipFill>
          <a:blip r:embed="rId3">
            <a:alphaModFix/>
          </a:blip>
          <a:srcRect l="16540" t="7826" r="15671" b="10890"/>
          <a:stretch/>
        </p:blipFill>
        <p:spPr bwMode="auto">
          <a:xfrm>
            <a:off x="6342264" y="2757268"/>
            <a:ext cx="5508588" cy="371549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 w="57150" cap="flat" cmpd="sng">
            <a:solidFill>
              <a:srgbClr val="33348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2" name="Google Shape;142;p8"/>
          <p:cNvPicPr/>
          <p:nvPr/>
        </p:nvPicPr>
        <p:blipFill>
          <a:blip r:embed="rId4">
            <a:alphaModFix/>
          </a:blip>
          <a:srcRect l="0" t="0" r="11912" b="0"/>
          <a:stretch/>
        </p:blipFill>
        <p:spPr bwMode="auto">
          <a:xfrm>
            <a:off x="6015046" y="1124296"/>
            <a:ext cx="6195711" cy="14067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 title="м"/>
          <p:cNvSpPr txBox="1"/>
          <p:nvPr/>
        </p:nvSpPr>
        <p:spPr bwMode="auto">
          <a:xfrm>
            <a:off x="6220325" y="1127756"/>
            <a:ext cx="5658938" cy="134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725" tIns="59850" rIns="119725" bIns="5985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None/>
              <a:defRPr/>
            </a:pPr>
            <a:r>
              <a:rPr lang="ru-RU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СОЦИАЛЬНЫЕ МЕДИА </a:t>
            </a:r>
            <a:br>
              <a:rPr lang="ru-RU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</a:br>
            <a:r>
              <a:rPr lang="ru-RU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ДЛЯ ФИЛОСОФСКОГО СООБЩЕСТВА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4" name="Google Shape;144;p8"/>
          <p:cNvSpPr txBox="1"/>
          <p:nvPr/>
        </p:nvSpPr>
        <p:spPr bwMode="auto"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latin typeface="Calibri"/>
                <a:ea typeface="Calibri"/>
                <a:cs typeface="Calibri"/>
              </a:rPr>
              <a:t>Приведите пример тематических философских сообществ в интернете</a:t>
            </a: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 bwMode="auto">
          <a:xfrm>
            <a:off x="6220325" y="3083434"/>
            <a:ext cx="5658937" cy="195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75" tIns="44525" rIns="89075" bIns="44525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2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 sz="3200" b="0" i="0" u="none" strike="noStrike" cap="none">
              <a:solidFill>
                <a:srgbClr val="33348A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4" name="Google Shape;74;p2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220325" y="2762052"/>
            <a:ext cx="5224088" cy="5033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 bwMode="auto">
          <a:xfrm>
            <a:off x="6229718" y="1950815"/>
            <a:ext cx="5649543" cy="67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75" tIns="89075" rIns="89075" bIns="89075" anchor="b" anchorCtr="0">
            <a:sp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600" b="1" i="0" u="none" strike="noStrike" cap="none">
                <a:solidFill>
                  <a:srgbClr val="A22184"/>
                </a:solidFill>
                <a:latin typeface="Arial"/>
                <a:ea typeface="Arial"/>
                <a:cs typeface="Arial"/>
              </a:rPr>
              <a:t>СОЦИАЛЬНЫЕ МЕДИА</a:t>
            </a:r>
            <a:endParaRPr sz="3600" b="1" i="0" u="none" strike="noStrike" cap="none">
              <a:solidFill>
                <a:srgbClr val="A22184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6" name="Google Shape;76;p2"/>
          <p:cNvSpPr txBox="1"/>
          <p:nvPr/>
        </p:nvSpPr>
        <p:spPr bwMode="auto">
          <a:xfrm>
            <a:off x="6220325" y="2974404"/>
            <a:ext cx="5658937" cy="195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75" tIns="44525" rIns="89075" bIns="44525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6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«Социальные медиа - это онлайн-коммуникация, </a:t>
            </a:r>
            <a:endParaRPr sz="1600" b="0" i="0" u="none" strike="noStrike" cap="none">
              <a:solidFill>
                <a:srgbClr val="33348A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6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в которой индивидуум плавно и гибко меняет свою роль, выступая то в качестве аудитории, то в качестве автора. Для этого используется социальное программное обеспечение, которое позволяет любому без специальных знаний в области кодирования размещать, комментировать, перемещать, редактировать информацию и создавать сообщества вокруг разделяемых интересов» </a:t>
            </a:r>
            <a:br>
              <a:rPr lang="ru-RU" sz="16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</a:br>
            <a:r>
              <a:rPr lang="ru-RU" sz="16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Д. Торнли</a:t>
            </a:r>
            <a:endParaRPr sz="1600" b="0" i="0" u="none" strike="noStrike" cap="none">
              <a:solidFill>
                <a:srgbClr val="33348A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rgbClr val="33348A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7" name="Google Shape;77;p2"/>
          <p:cNvSpPr txBox="1"/>
          <p:nvPr/>
        </p:nvSpPr>
        <p:spPr bwMode="auto">
          <a:xfrm>
            <a:off x="6220325" y="6245372"/>
            <a:ext cx="54115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https://cyberleninka.ru/article/n/k-voprosu-opredeleniya-ponyatiya-sotsialnye-media</a:t>
            </a:r>
            <a:endParaRPr sz="1400" b="0" i="0" u="none" strike="noStrike" cap="none">
              <a:solidFill>
                <a:srgbClr val="33348A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8" name="Google Shape;78;p2"/>
          <p:cNvSpPr txBox="1"/>
          <p:nvPr/>
        </p:nvSpPr>
        <p:spPr bwMode="auto"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latin typeface="Calibri"/>
                <a:ea typeface="Calibri"/>
                <a:cs typeface="Calibri"/>
              </a:rPr>
              <a:t>Добавьте фото (найдите в интернете или сгенерируйте с помощью нейросети)</a:t>
            </a: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3" name="Google Shape;83;p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220325" y="2762052"/>
            <a:ext cx="5224088" cy="5033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 bwMode="auto">
          <a:xfrm>
            <a:off x="6229718" y="1452217"/>
            <a:ext cx="5649543" cy="1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75" tIns="89075" rIns="89075" bIns="89075" anchor="b" anchorCtr="0">
            <a:sp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b="1" i="0" u="none" strike="noStrike" cap="none">
                <a:solidFill>
                  <a:srgbClr val="A22184"/>
                </a:solidFill>
                <a:latin typeface="Arial"/>
                <a:ea typeface="Arial"/>
                <a:cs typeface="Arial"/>
              </a:rPr>
              <a:t>ЗАЧЕМ ФИЛОСОФУ (ПРЕПОДАВАТЕЛЮ ФИЛОСОФИИ)</a:t>
            </a:r>
            <a:endParaRPr/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b="1" i="0" u="none" strike="noStrike" cap="none">
                <a:solidFill>
                  <a:srgbClr val="A22184"/>
                </a:solidFill>
                <a:latin typeface="Arial"/>
                <a:ea typeface="Arial"/>
                <a:cs typeface="Arial"/>
              </a:rPr>
              <a:t>ЦИФРОВЫЕ КОМПЕТЕНЦИИ?</a:t>
            </a:r>
            <a:endParaRPr sz="2400" b="1" i="0" u="none" strike="noStrike" cap="none">
              <a:solidFill>
                <a:srgbClr val="A22184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5" name="Google Shape;85;p3"/>
          <p:cNvSpPr txBox="1"/>
          <p:nvPr/>
        </p:nvSpPr>
        <p:spPr bwMode="auto">
          <a:xfrm>
            <a:off x="6220325" y="2974404"/>
            <a:ext cx="5658937" cy="195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75" tIns="44525" rIns="89075" bIns="445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000">
                <a:solidFill>
                  <a:srgbClr val="33348A"/>
                </a:solidFill>
              </a:rPr>
              <a:t>Цифровые компетенции </a:t>
            </a:r>
            <a:r>
              <a:rPr lang="ru-RU" sz="20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— это комплекс компетенций по работе </a:t>
            </a:r>
            <a:br>
              <a:rPr lang="ru-RU" sz="20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в цифровой среде и с цифровыми продуктами, включая активность </a:t>
            </a:r>
            <a:br>
              <a:rPr lang="ru-RU" sz="20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по созданию и сбору данных, их обработке и анализу, а также по автоматизации процессов с помощью компьютерных технологий</a:t>
            </a:r>
            <a:endParaRPr sz="2000" b="0" i="0" u="none" strike="noStrike" cap="none">
              <a:solidFill>
                <a:srgbClr val="33348A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6" name="Google Shape;86;p3"/>
          <p:cNvSpPr txBox="1"/>
          <p:nvPr/>
        </p:nvSpPr>
        <p:spPr bwMode="auto">
          <a:xfrm>
            <a:off x="6220325" y="6245372"/>
            <a:ext cx="54115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из концепции развития цифровых компетенций студентов НИУ ВШЭ, 2020 г.</a:t>
            </a:r>
            <a:endParaRPr sz="1400" b="0" i="0" u="none" strike="noStrike" cap="none">
              <a:solidFill>
                <a:srgbClr val="33348A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7" name="Google Shape;87;p3"/>
          <p:cNvSpPr txBox="1"/>
          <p:nvPr/>
        </p:nvSpPr>
        <p:spPr bwMode="auto"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latin typeface="Calibri"/>
                <a:ea typeface="Calibri"/>
                <a:cs typeface="Calibri"/>
              </a:rPr>
              <a:t>Добавьте фото (найдите в интернете или сгенерируйте с помощью нейросети)</a:t>
            </a: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latin typeface="Calibri"/>
                <a:ea typeface="Calibri"/>
                <a:cs typeface="Calibri"/>
              </a:rPr>
              <a:t>Приведите пример ответа на вопрос</a:t>
            </a: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220325" y="2762052"/>
            <a:ext cx="5224088" cy="503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 bwMode="auto">
          <a:xfrm>
            <a:off x="6229718" y="1230618"/>
            <a:ext cx="5649543" cy="139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75" tIns="89075" rIns="89075" bIns="89075" anchor="b" anchorCtr="0">
            <a:spAutoFit/>
          </a:bodyPr>
          <a:lstStyle/>
          <a:p>
            <a:pPr marL="0" marR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600" b="1" i="0" u="none" strike="noStrike" cap="none">
                <a:solidFill>
                  <a:srgbClr val="A22184"/>
                </a:solidFill>
                <a:latin typeface="Arial"/>
                <a:ea typeface="Arial"/>
                <a:cs typeface="Arial"/>
              </a:rPr>
              <a:t>ВИДЫ СОЦИАЛЬНЫХ МЕДИА И ФИЛОСОФИЯ</a:t>
            </a:r>
            <a:endParaRPr sz="3600" b="1" i="0" u="none" strike="noStrike" cap="none">
              <a:solidFill>
                <a:srgbClr val="A22184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4" name="Google Shape;94;p4"/>
          <p:cNvSpPr txBox="1"/>
          <p:nvPr/>
        </p:nvSpPr>
        <p:spPr bwMode="auto">
          <a:xfrm>
            <a:off x="6220325" y="2974404"/>
            <a:ext cx="5658937" cy="1956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75" tIns="44525" rIns="89075" bIns="44525" anchor="t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философские сайты, компьютерная анимация </a:t>
            </a:r>
            <a:br>
              <a:rPr lang="ru-RU" sz="18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с философским содержанием, компьютерные игры с философскими сюжетами и цитатами, философские онлайн-энциклопедия, социальные сети (страницы философов </a:t>
            </a:r>
            <a:br>
              <a:rPr lang="ru-RU" sz="18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и философским контентом), блоги философов </a:t>
            </a:r>
            <a:br>
              <a:rPr lang="ru-RU" sz="18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и по философским темам, мессенджеры,</a:t>
            </a:r>
            <a:endParaRPr/>
          </a:p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форумы, видеохостинги (философские видео), подкасты, и др.</a:t>
            </a:r>
            <a:endParaRPr sz="1800" b="0" i="0" u="none" strike="noStrike" cap="none">
              <a:solidFill>
                <a:srgbClr val="33348A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5" name="Google Shape;95;p4"/>
          <p:cNvSpPr txBox="1"/>
          <p:nvPr/>
        </p:nvSpPr>
        <p:spPr bwMode="auto"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latin typeface="Calibri"/>
                <a:ea typeface="Calibri"/>
                <a:cs typeface="Calibri"/>
              </a:rPr>
              <a:t>Добавьте фото (найдите в интернете или сгенерируйте с помощью нейросети)</a:t>
            </a: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0" name="Google Shape;100;p5"/>
          <p:cNvPicPr/>
          <p:nvPr/>
        </p:nvPicPr>
        <p:blipFill>
          <a:blip r:embed="rId3">
            <a:alphaModFix/>
          </a:blip>
          <a:srcRect l="9045" t="7004" r="9686" b="3429"/>
          <a:stretch/>
        </p:blipFill>
        <p:spPr bwMode="auto">
          <a:xfrm>
            <a:off x="6342265" y="2757268"/>
            <a:ext cx="5347988" cy="331543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 w="57150" cap="flat" cmpd="sng">
            <a:solidFill>
              <a:srgbClr val="33348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1" name="Google Shape;101;p5"/>
          <p:cNvPicPr/>
          <p:nvPr/>
        </p:nvPicPr>
        <p:blipFill>
          <a:blip r:embed="rId4">
            <a:alphaModFix/>
          </a:blip>
          <a:srcRect l="0" t="0" r="11912" b="0"/>
          <a:stretch/>
        </p:blipFill>
        <p:spPr bwMode="auto">
          <a:xfrm>
            <a:off x="6015046" y="1124296"/>
            <a:ext cx="6195711" cy="14067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 title="м"/>
          <p:cNvSpPr txBox="1"/>
          <p:nvPr/>
        </p:nvSpPr>
        <p:spPr bwMode="auto">
          <a:xfrm>
            <a:off x="6220325" y="1226232"/>
            <a:ext cx="5658938" cy="134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725" tIns="59850" rIns="119725" bIns="598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None/>
              <a:defRPr/>
            </a:pPr>
            <a:r>
              <a:rPr lang="ru-RU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ПЕРСОНАЛЬНЫЙ БРЕНД ФИЛОСОФА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3" name="Google Shape;103;p5"/>
          <p:cNvSpPr txBox="1"/>
          <p:nvPr/>
        </p:nvSpPr>
        <p:spPr bwMode="auto">
          <a:xfrm>
            <a:off x="437100" y="676625"/>
            <a:ext cx="5658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latin typeface="Calibri"/>
                <a:ea typeface="Calibri"/>
                <a:cs typeface="Calibri"/>
              </a:rPr>
              <a:t>Приведите пример инструмента (ресурса в интернете), при помощи которого можно создать и вести профиль ученого</a:t>
            </a: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8" name="Google Shape;108;g257e921cfb6_2_0"/>
          <p:cNvPicPr/>
          <p:nvPr/>
        </p:nvPicPr>
        <p:blipFill>
          <a:blip r:embed="rId3">
            <a:alphaModFix/>
          </a:blip>
          <a:srcRect l="0" t="0" r="11909" b="0"/>
          <a:stretch/>
        </p:blipFill>
        <p:spPr bwMode="auto">
          <a:xfrm>
            <a:off x="6015046" y="1869883"/>
            <a:ext cx="6195713" cy="140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57e921cfb6_2_0" title="м"/>
          <p:cNvSpPr txBox="1"/>
          <p:nvPr/>
        </p:nvSpPr>
        <p:spPr bwMode="auto">
          <a:xfrm>
            <a:off x="6220325" y="1943683"/>
            <a:ext cx="56589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725" tIns="59850" rIns="119725" bIns="59850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1067"/>
              </a:spcAft>
              <a:buNone/>
              <a:defRPr/>
            </a:pPr>
            <a:r>
              <a:rPr lang="ru-RU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АТРИБУТЫ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0" name="Google Shape;110;g257e921cfb6_2_0"/>
          <p:cNvSpPr txBox="1"/>
          <p:nvPr/>
        </p:nvSpPr>
        <p:spPr bwMode="auto">
          <a:xfrm>
            <a:off x="6220325" y="3477009"/>
            <a:ext cx="56589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075" tIns="44525" rIns="89075" bIns="445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Узнаваемый образ (идеи)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sz="24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Каналы на различных платформах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sz="24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Тематический контент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sz="24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Мероприятия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pPr>
            <a:r>
              <a:rPr lang="ru-RU" sz="24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Стиль жизни?</a:t>
            </a:r>
            <a:endParaRPr sz="2400" b="0" i="0" u="none" strike="noStrike" cap="none">
              <a:solidFill>
                <a:srgbClr val="33348A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1" name="Google Shape;111;g257e921cfb6_2_0"/>
          <p:cNvSpPr txBox="1"/>
          <p:nvPr/>
        </p:nvSpPr>
        <p:spPr bwMode="auto"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latin typeface="Calibri"/>
                <a:ea typeface="Calibri"/>
                <a:cs typeface="Calibri"/>
              </a:rPr>
              <a:t>Добавьте фото (найдите в интернете или сгенерируйте с помощью нейросети)</a:t>
            </a: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g257e921cfb6_2_64"/>
          <p:cNvPicPr/>
          <p:nvPr/>
        </p:nvPicPr>
        <p:blipFill>
          <a:blip r:embed="rId3">
            <a:alphaModFix/>
          </a:blip>
          <a:srcRect l="25751" t="10029" r="22715" b="7760"/>
          <a:stretch/>
        </p:blipFill>
        <p:spPr bwMode="auto">
          <a:xfrm>
            <a:off x="6342265" y="2757269"/>
            <a:ext cx="3608699" cy="35982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 w="57150" cap="flat" cmpd="sng">
            <a:solidFill>
              <a:srgbClr val="33348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7" name="Google Shape;117;g257e921cfb6_2_64"/>
          <p:cNvPicPr/>
          <p:nvPr/>
        </p:nvPicPr>
        <p:blipFill>
          <a:blip r:embed="rId4">
            <a:alphaModFix/>
          </a:blip>
          <a:srcRect l="0" t="0" r="11909" b="0"/>
          <a:stretch/>
        </p:blipFill>
        <p:spPr bwMode="auto">
          <a:xfrm>
            <a:off x="6015046" y="1124296"/>
            <a:ext cx="6195713" cy="140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57e921cfb6_2_64" title="м"/>
          <p:cNvSpPr txBox="1"/>
          <p:nvPr/>
        </p:nvSpPr>
        <p:spPr bwMode="auto">
          <a:xfrm>
            <a:off x="6220325" y="1212164"/>
            <a:ext cx="56589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725" tIns="59850" rIns="119725" bIns="598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None/>
              <a:defRPr/>
            </a:pPr>
            <a:r>
              <a:rPr lang="ru-RU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ХОМСКИЙ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9" name="Google Shape;119;g257e921cfb6_2_64"/>
          <p:cNvSpPr txBox="1"/>
          <p:nvPr/>
        </p:nvSpPr>
        <p:spPr bwMode="auto">
          <a:xfrm>
            <a:off x="6220325" y="6442324"/>
            <a:ext cx="541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0" i="0" u="none" strike="noStrike" cap="none">
                <a:solidFill>
                  <a:srgbClr val="33348A"/>
                </a:solidFill>
                <a:latin typeface="Arial"/>
                <a:ea typeface="Arial"/>
                <a:cs typeface="Arial"/>
              </a:rPr>
              <a:t>https://chomsky.info/</a:t>
            </a:r>
            <a:endParaRPr sz="1400" b="0" i="0" u="none" strike="noStrike" cap="none">
              <a:solidFill>
                <a:srgbClr val="33348A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0" name="Google Shape;120;g257e921cfb6_2_64"/>
          <p:cNvSpPr txBox="1"/>
          <p:nvPr/>
        </p:nvSpPr>
        <p:spPr bwMode="auto">
          <a:xfrm>
            <a:off x="437100" y="676625"/>
            <a:ext cx="557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latin typeface="Calibri"/>
                <a:ea typeface="Calibri"/>
                <a:cs typeface="Calibri"/>
              </a:rPr>
              <a:t>Приведите философские труды Хомского А.Н.</a:t>
            </a: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5" name="Google Shape;125;p6"/>
          <p:cNvPicPr/>
          <p:nvPr/>
        </p:nvPicPr>
        <p:blipFill>
          <a:blip r:embed="rId3">
            <a:alphaModFix/>
          </a:blip>
          <a:srcRect l="24765" t="11942" r="23379" b="15057"/>
          <a:stretch/>
        </p:blipFill>
        <p:spPr bwMode="auto">
          <a:xfrm>
            <a:off x="6342264" y="2757268"/>
            <a:ext cx="4692004" cy="371549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 w="57150" cap="flat" cmpd="sng">
            <a:solidFill>
              <a:srgbClr val="33348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6" name="Google Shape;126;p6"/>
          <p:cNvPicPr/>
          <p:nvPr/>
        </p:nvPicPr>
        <p:blipFill>
          <a:blip r:embed="rId4">
            <a:alphaModFix/>
          </a:blip>
          <a:srcRect l="0" t="0" r="11912" b="0"/>
          <a:stretch/>
        </p:blipFill>
        <p:spPr bwMode="auto">
          <a:xfrm>
            <a:off x="6015046" y="1124296"/>
            <a:ext cx="6195711" cy="140671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 title="м"/>
          <p:cNvSpPr txBox="1"/>
          <p:nvPr/>
        </p:nvSpPr>
        <p:spPr bwMode="auto">
          <a:xfrm>
            <a:off x="6220325" y="1226232"/>
            <a:ext cx="5658938" cy="134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725" tIns="59850" rIns="119725" bIns="598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None/>
              <a:defRPr/>
            </a:pPr>
            <a:r>
              <a:rPr lang="ru-RU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ТЕМАТИЧЕСКИЕ ФИЛОСОФСКИЕ ПАБЛИКИ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8" name="Google Shape;128;p6"/>
          <p:cNvSpPr txBox="1"/>
          <p:nvPr/>
        </p:nvSpPr>
        <p:spPr bwMode="auto"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latin typeface="Calibri"/>
                <a:ea typeface="Calibri"/>
                <a:cs typeface="Calibri"/>
              </a:rPr>
              <a:t>Приведите пример тематических философских пабликов в одной из соцсетей</a:t>
            </a: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/>
          <p:nvPr/>
        </p:nvPicPr>
        <p:blipFill>
          <a:blip r:embed="rId3">
            <a:alphaModFix/>
          </a:blip>
          <a:srcRect l="24402" t="15480" r="24168" b="10837"/>
          <a:stretch/>
        </p:blipFill>
        <p:spPr bwMode="auto">
          <a:xfrm>
            <a:off x="6342264" y="2757268"/>
            <a:ext cx="4610279" cy="371549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 w="57150" cap="flat" cmpd="sng">
            <a:solidFill>
              <a:srgbClr val="33348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4" name="Google Shape;134;p7"/>
          <p:cNvPicPr/>
          <p:nvPr/>
        </p:nvPicPr>
        <p:blipFill>
          <a:blip r:embed="rId4">
            <a:alphaModFix/>
          </a:blip>
          <a:srcRect l="0" t="0" r="11912" b="0"/>
          <a:stretch/>
        </p:blipFill>
        <p:spPr bwMode="auto">
          <a:xfrm>
            <a:off x="6015046" y="1124296"/>
            <a:ext cx="6195711" cy="140671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 title="м"/>
          <p:cNvSpPr txBox="1"/>
          <p:nvPr/>
        </p:nvSpPr>
        <p:spPr bwMode="auto">
          <a:xfrm>
            <a:off x="6220325" y="1226225"/>
            <a:ext cx="58950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725" tIns="59850" rIns="119725" bIns="598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None/>
              <a:defRPr/>
            </a:pPr>
            <a:r>
              <a:rPr lang="ru-RU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СТРАНИЦЫ И ПАБЛИКИ ОРГАНИЗАЦИЙ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6" name="Google Shape;136;p7"/>
          <p:cNvSpPr txBox="1"/>
          <p:nvPr/>
        </p:nvSpPr>
        <p:spPr bwMode="auto"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latin typeface="Calibri"/>
                <a:ea typeface="Calibri"/>
                <a:cs typeface="Calibri"/>
              </a:rPr>
              <a:t>Приведите пример страниц организаций, имеющих отношение к философии</a:t>
            </a: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ONLYOFFICE/8.3.1.25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modified xsi:type="dcterms:W3CDTF">2025-03-15T15:35:58Z</dcterms:modified>
</cp:coreProperties>
</file>