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i4EAvfSz9XIfshJgro4ckbK0QZ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7" name="Google Shape;147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2" name="Google Shape;7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1" name="Google Shape;8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0" name="Google Shape;9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8" name="Google Shape;9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57e921cfb6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6" name="Google Shape;106;g257e921cfb6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7e921cfb6_2_6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g257e921cfb6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TITLE_AND_BODY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 txBox="1"/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9"/>
              <a:buFont typeface="Arial"/>
              <a:buNone/>
            </a:pPr>
            <a:r>
              <a:t/>
            </a:r>
            <a:endParaRPr b="0" i="0" sz="248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2"/>
          <p:cNvSpPr txBox="1"/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/>
        </p:txBody>
      </p:sp>
      <p:sp>
        <p:nvSpPr>
          <p:cNvPr id="48" name="Google Shape;48;p22"/>
          <p:cNvSpPr txBox="1"/>
          <p:nvPr>
            <p:ph idx="1" type="subTitle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/>
        </p:txBody>
      </p:sp>
      <p:sp>
        <p:nvSpPr>
          <p:cNvPr id="49" name="Google Shape;49;p22"/>
          <p:cNvSpPr txBox="1"/>
          <p:nvPr>
            <p:ph idx="2" type="body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0" name="Google Shape;50;p2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hasCustomPrompt="1" type="title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1">
  <p:cSld name="TITLE_AND_BODY_2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2">
  <p:cSld name="TITLE_AND_BODY_3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9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5"/>
          <p:cNvSpPr txBox="1"/>
          <p:nvPr>
            <p:ph type="title"/>
          </p:nvPr>
        </p:nvSpPr>
        <p:spPr>
          <a:xfrm>
            <a:off x="838200" y="365125"/>
            <a:ext cx="10515600" cy="132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15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15"/>
          <p:cNvSpPr txBox="1"/>
          <p:nvPr>
            <p:ph idx="10" type="dt"/>
          </p:nvPr>
        </p:nvSpPr>
        <p:spPr>
          <a:xfrm>
            <a:off x="8382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5"/>
          <p:cNvSpPr txBox="1"/>
          <p:nvPr>
            <p:ph idx="11" type="ftr"/>
          </p:nvPr>
        </p:nvSpPr>
        <p:spPr>
          <a:xfrm>
            <a:off x="4038600" y="6356351"/>
            <a:ext cx="41148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67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5"/>
          <p:cNvSpPr txBox="1"/>
          <p:nvPr>
            <p:ph idx="12" type="sldNum"/>
          </p:nvPr>
        </p:nvSpPr>
        <p:spPr>
          <a:xfrm>
            <a:off x="8610600" y="6356351"/>
            <a:ext cx="2743200" cy="36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6"/>
          <p:cNvSpPr txBox="1"/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/>
        </p:txBody>
      </p:sp>
      <p:sp>
        <p:nvSpPr>
          <p:cNvPr id="25" name="Google Shape;25;p1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17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" type="body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3" name="Google Shape;33;p18"/>
          <p:cNvSpPr txBox="1"/>
          <p:nvPr>
            <p:ph idx="2" type="body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34" name="Google Shape;34;p1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 txBox="1"/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/>
        </p:txBody>
      </p:sp>
      <p:sp>
        <p:nvSpPr>
          <p:cNvPr id="40" name="Google Shape;40;p20"/>
          <p:cNvSpPr txBox="1"/>
          <p:nvPr>
            <p:ph idx="1" type="body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/>
        </p:txBody>
      </p:sp>
      <p:sp>
        <p:nvSpPr>
          <p:cNvPr id="41" name="Google Shape;41;p20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33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867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33"/>
              <a:buFont typeface="Arial"/>
              <a:buNone/>
              <a:defRPr b="0" i="0" sz="1333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Relationship Id="rId4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"/>
          <p:cNvPicPr preferRelativeResize="0"/>
          <p:nvPr/>
        </p:nvPicPr>
        <p:blipFill rotWithShape="1">
          <a:blip r:embed="rId3">
            <a:alphaModFix/>
          </a:blip>
          <a:srcRect b="0" l="0" r="11912" t="0"/>
          <a:stretch/>
        </p:blipFill>
        <p:spPr>
          <a:xfrm>
            <a:off x="6015046" y="1869883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1" title="м"/>
          <p:cNvSpPr txBox="1"/>
          <p:nvPr/>
        </p:nvSpPr>
        <p:spPr>
          <a:xfrm>
            <a:off x="6220325" y="1887411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СОЦИАЛЬНЫЕ МЕДИА </a:t>
            </a:r>
            <a:b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ФИЛОСОФИИ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6220325" y="3657603"/>
            <a:ext cx="5174700" cy="2889600"/>
          </a:xfrm>
          <a:prstGeom prst="rect">
            <a:avLst/>
          </a:prstGeom>
          <a:noFill/>
          <a:ln>
            <a:noFill/>
          </a:ln>
        </p:spPr>
        <p:txBody>
          <a:bodyPr anchorCtr="0" anchor="t" bIns="58300" lIns="116650" spcFirstLastPara="1" rIns="116650" wrap="square" tIns="583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-RU" sz="3600">
                <a:solidFill>
                  <a:srgbClr val="A22184"/>
                </a:solidFill>
              </a:rPr>
              <a:t>Имя Отчество</a:t>
            </a:r>
            <a:r>
              <a:rPr b="1" i="0" lang="ru-RU" sz="3600" u="none" cap="none" strike="noStrike">
                <a:solidFill>
                  <a:srgbClr val="A2218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A221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3348A"/>
                </a:solidFill>
              </a:rPr>
              <a:t>звание, должность</a:t>
            </a:r>
            <a:br>
              <a:rPr b="0" i="0" lang="ru-RU" sz="20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ru-RU" sz="2000">
                <a:solidFill>
                  <a:srgbClr val="33348A"/>
                </a:solidFill>
              </a:rPr>
              <a:t>учебное заведение</a:t>
            </a:r>
            <a:endParaRPr b="0" i="0" sz="20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475" y="1664700"/>
            <a:ext cx="5658950" cy="328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8"/>
          <p:cNvPicPr preferRelativeResize="0"/>
          <p:nvPr/>
        </p:nvPicPr>
        <p:blipFill rotWithShape="1">
          <a:blip r:embed="rId3">
            <a:alphaModFix/>
          </a:blip>
          <a:srcRect b="10890" l="16540" r="15672" t="7826"/>
          <a:stretch/>
        </p:blipFill>
        <p:spPr>
          <a:xfrm>
            <a:off x="6342264" y="2757268"/>
            <a:ext cx="5508588" cy="371549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57150">
            <a:solidFill>
              <a:srgbClr val="33348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2" name="Google Shape;142;p8"/>
          <p:cNvPicPr preferRelativeResize="0"/>
          <p:nvPr/>
        </p:nvPicPr>
        <p:blipFill rotWithShape="1">
          <a:blip r:embed="rId4">
            <a:alphaModFix/>
          </a:blip>
          <a:srcRect b="0" l="0" r="11912" t="0"/>
          <a:stretch/>
        </p:blipFill>
        <p:spPr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 title="м"/>
          <p:cNvSpPr txBox="1"/>
          <p:nvPr/>
        </p:nvSpPr>
        <p:spPr>
          <a:xfrm>
            <a:off x="6220325" y="1127756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anchorCtr="0" anchor="t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b="1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СОЦИАЛЬНЫЕ МЕДИА </a:t>
            </a:r>
            <a:br>
              <a:rPr b="1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ru-RU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ДЛЯ ФИЛОСОФСКОГО СООБЩЕСТВА</a:t>
            </a:r>
            <a:endParaRPr b="1" i="0" sz="2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8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Приведите пример тематических философских сообществ в интернете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"/>
          <p:cNvSpPr txBox="1"/>
          <p:nvPr/>
        </p:nvSpPr>
        <p:spPr>
          <a:xfrm>
            <a:off x="6220325" y="3083434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4525" lIns="89075" spcFirstLastPara="1" rIns="89075" wrap="square" tIns="445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32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b="0" i="0" sz="32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25" y="2762052"/>
            <a:ext cx="5224088" cy="5033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"/>
          <p:cNvSpPr txBox="1"/>
          <p:nvPr/>
        </p:nvSpPr>
        <p:spPr>
          <a:xfrm>
            <a:off x="6229718" y="1950815"/>
            <a:ext cx="5649543" cy="678498"/>
          </a:xfrm>
          <a:prstGeom prst="rect">
            <a:avLst/>
          </a:prstGeom>
          <a:noFill/>
          <a:ln>
            <a:noFill/>
          </a:ln>
        </p:spPr>
        <p:txBody>
          <a:bodyPr anchorCtr="0" anchor="b" bIns="89075" lIns="89075" spcFirstLastPara="1" rIns="89075" wrap="square" tIns="890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A22184"/>
                </a:solidFill>
                <a:latin typeface="Arial"/>
                <a:ea typeface="Arial"/>
                <a:cs typeface="Arial"/>
                <a:sym typeface="Arial"/>
              </a:rPr>
              <a:t>СОЦИАЛЬНЫЕ МЕДИА</a:t>
            </a:r>
            <a:endParaRPr b="1" i="0" sz="3600" u="none" cap="none" strike="noStrike">
              <a:solidFill>
                <a:srgbClr val="A221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"/>
          <p:cNvSpPr txBox="1"/>
          <p:nvPr/>
        </p:nvSpPr>
        <p:spPr>
          <a:xfrm>
            <a:off x="6220325" y="2974405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4525" lIns="89075" spcFirstLastPara="1" rIns="89075" wrap="square" tIns="445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«Социальные медиа - это онлайн-коммуникация, </a:t>
            </a:r>
            <a:endParaRPr b="0" i="0" sz="16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6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в которой индивидуум плавно и гибко меняет свою роль, выступая то в качестве аудитории, то в качестве автора. Для этого используется социальное программное обеспечение, которое позволяет любому без специальных знаний в области кодирования размещать, комментировать, перемещать, редактировать информацию и создавать сообщества вокруг разделяемых интересов» </a:t>
            </a:r>
            <a:br>
              <a:rPr b="0" i="0" lang="ru-RU" sz="16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6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Д. Торнли</a:t>
            </a:r>
            <a:endParaRPr b="0" i="0" sz="16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6220325" y="6245372"/>
            <a:ext cx="54115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https://cyberleninka.ru/article/n/k-voprosu-opredeleniya-ponyatiya-sotsialnye-media</a:t>
            </a:r>
            <a:endParaRPr b="0" i="0" sz="14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" name="Google Shape;8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25" y="2762052"/>
            <a:ext cx="5224088" cy="50336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3"/>
          <p:cNvSpPr txBox="1"/>
          <p:nvPr/>
        </p:nvSpPr>
        <p:spPr>
          <a:xfrm>
            <a:off x="6229718" y="1452217"/>
            <a:ext cx="5649543" cy="1177096"/>
          </a:xfrm>
          <a:prstGeom prst="rect">
            <a:avLst/>
          </a:prstGeom>
          <a:noFill/>
          <a:ln>
            <a:noFill/>
          </a:ln>
        </p:spPr>
        <p:txBody>
          <a:bodyPr anchorCtr="0" anchor="b" bIns="89075" lIns="89075" spcFirstLastPara="1" rIns="89075" wrap="square" tIns="89075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A22184"/>
                </a:solidFill>
                <a:latin typeface="Arial"/>
                <a:ea typeface="Arial"/>
                <a:cs typeface="Arial"/>
                <a:sym typeface="Arial"/>
              </a:rPr>
              <a:t>ЗАЧЕМ ФИЛОСОФУ (ПРЕПОДАВАТЕЛЮ ФИЛОСОФИИ)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2400" u="none" cap="none" strike="noStrike">
                <a:solidFill>
                  <a:srgbClr val="A22184"/>
                </a:solidFill>
                <a:latin typeface="Arial"/>
                <a:ea typeface="Arial"/>
                <a:cs typeface="Arial"/>
                <a:sym typeface="Arial"/>
              </a:rPr>
              <a:t>ЦИФРОВЫЕ КОМПЕТЕНЦИИ?</a:t>
            </a:r>
            <a:endParaRPr b="1" i="0" sz="2400" u="none" cap="none" strike="noStrike">
              <a:solidFill>
                <a:srgbClr val="A221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3"/>
          <p:cNvSpPr txBox="1"/>
          <p:nvPr/>
        </p:nvSpPr>
        <p:spPr>
          <a:xfrm>
            <a:off x="6220325" y="2974405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4525" lIns="89075" spcFirstLastPara="1" rIns="89075" wrap="square" tIns="44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rgbClr val="33348A"/>
                </a:solidFill>
              </a:rPr>
              <a:t>Цифровые компетенции </a:t>
            </a:r>
            <a:r>
              <a:rPr b="0" i="0" lang="ru-RU" sz="20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— это комплекс компетенций по работе </a:t>
            </a:r>
            <a:br>
              <a:rPr b="0" i="0" lang="ru-RU" sz="20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в цифровой среде и с цифровыми продуктами, включая активность </a:t>
            </a:r>
            <a:br>
              <a:rPr b="0" i="0" lang="ru-RU" sz="20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20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по созданию и сбору данных, их обработке и анализу, а также по автоматизации процессов с помощью компьютерных технологий</a:t>
            </a:r>
            <a:endParaRPr b="0" i="0" sz="20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3"/>
          <p:cNvSpPr txBox="1"/>
          <p:nvPr/>
        </p:nvSpPr>
        <p:spPr>
          <a:xfrm>
            <a:off x="6220325" y="6245372"/>
            <a:ext cx="5411564" cy="523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из концепции развития цифровых компетенций студентов НИУ ВШЭ, 2020 г.</a:t>
            </a:r>
            <a:endParaRPr b="0" i="0" sz="14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3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Приведите пример ответа на вопрос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" name="Google Shape;9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20325" y="2762052"/>
            <a:ext cx="5224088" cy="50336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4"/>
          <p:cNvSpPr txBox="1"/>
          <p:nvPr/>
        </p:nvSpPr>
        <p:spPr>
          <a:xfrm>
            <a:off x="6229718" y="1230618"/>
            <a:ext cx="5649543" cy="1398695"/>
          </a:xfrm>
          <a:prstGeom prst="rect">
            <a:avLst/>
          </a:prstGeom>
          <a:noFill/>
          <a:ln>
            <a:noFill/>
          </a:ln>
        </p:spPr>
        <p:txBody>
          <a:bodyPr anchorCtr="0" anchor="b" bIns="89075" lIns="89075" spcFirstLastPara="1" rIns="89075" wrap="square" tIns="8907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ru-RU" sz="3600" u="none" cap="none" strike="noStrike">
                <a:solidFill>
                  <a:srgbClr val="A22184"/>
                </a:solidFill>
                <a:latin typeface="Arial"/>
                <a:ea typeface="Arial"/>
                <a:cs typeface="Arial"/>
                <a:sym typeface="Arial"/>
              </a:rPr>
              <a:t>ВИДЫ СОЦИАЛЬНЫХ МЕДИА И ФИЛОСОФИЯ</a:t>
            </a:r>
            <a:endParaRPr b="1" i="0" sz="3600" u="none" cap="none" strike="noStrike">
              <a:solidFill>
                <a:srgbClr val="A221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4"/>
          <p:cNvSpPr txBox="1"/>
          <p:nvPr/>
        </p:nvSpPr>
        <p:spPr>
          <a:xfrm>
            <a:off x="6220325" y="2974405"/>
            <a:ext cx="5658937" cy="1956381"/>
          </a:xfrm>
          <a:prstGeom prst="rect">
            <a:avLst/>
          </a:prstGeom>
          <a:noFill/>
          <a:ln>
            <a:noFill/>
          </a:ln>
        </p:spPr>
        <p:txBody>
          <a:bodyPr anchorCtr="0" anchor="t" bIns="44525" lIns="89075" spcFirstLastPara="1" rIns="89075" wrap="square" tIns="445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философские сайты, компьютерная анимация </a:t>
            </a:r>
            <a:b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с философским содержанием, компьютерные игры с философскими сюжетами и цитатами, философские онлайн-энциклопедия, социальные сети (страницы философов </a:t>
            </a:r>
            <a:b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и философским контентом), блоги философов </a:t>
            </a:r>
            <a:b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и по философским темам, мессенджеры,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8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форумы, видеохостинги (философские видео), подкасты, и др.</a:t>
            </a:r>
            <a:endParaRPr b="0" i="0" sz="18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4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5"/>
          <p:cNvPicPr preferRelativeResize="0"/>
          <p:nvPr/>
        </p:nvPicPr>
        <p:blipFill rotWithShape="1">
          <a:blip r:embed="rId3">
            <a:alphaModFix/>
          </a:blip>
          <a:srcRect b="3429" l="9045" r="9686" t="7004"/>
          <a:stretch/>
        </p:blipFill>
        <p:spPr>
          <a:xfrm>
            <a:off x="6342265" y="2757268"/>
            <a:ext cx="5347988" cy="3315434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57150">
            <a:solidFill>
              <a:srgbClr val="33348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01" name="Google Shape;101;p5"/>
          <p:cNvPicPr preferRelativeResize="0"/>
          <p:nvPr/>
        </p:nvPicPr>
        <p:blipFill rotWithShape="1">
          <a:blip r:embed="rId4">
            <a:alphaModFix/>
          </a:blip>
          <a:srcRect b="0" l="0" r="11912" t="0"/>
          <a:stretch/>
        </p:blipFill>
        <p:spPr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5" title="м"/>
          <p:cNvSpPr txBox="1"/>
          <p:nvPr/>
        </p:nvSpPr>
        <p:spPr>
          <a:xfrm>
            <a:off x="6220325" y="1226232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ПЕРСОНАЛЬНЫЙ БРЕНД ФИЛОСОФА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5"/>
          <p:cNvSpPr txBox="1"/>
          <p:nvPr/>
        </p:nvSpPr>
        <p:spPr>
          <a:xfrm>
            <a:off x="437100" y="676625"/>
            <a:ext cx="5658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Приведите пример инструмента (ресурса в интернете), при помощи которого можно создать и вести профиль ученого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257e921cfb6_2_0"/>
          <p:cNvPicPr preferRelativeResize="0"/>
          <p:nvPr/>
        </p:nvPicPr>
        <p:blipFill rotWithShape="1">
          <a:blip r:embed="rId3">
            <a:alphaModFix/>
          </a:blip>
          <a:srcRect b="0" l="0" r="11909" t="0"/>
          <a:stretch/>
        </p:blipFill>
        <p:spPr>
          <a:xfrm>
            <a:off x="6015046" y="1869883"/>
            <a:ext cx="6195713" cy="140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257e921cfb6_2_0" title="м"/>
          <p:cNvSpPr txBox="1"/>
          <p:nvPr/>
        </p:nvSpPr>
        <p:spPr>
          <a:xfrm>
            <a:off x="6220325" y="1943683"/>
            <a:ext cx="56589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АТРИБУТЫ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57e921cfb6_2_0"/>
          <p:cNvSpPr txBox="1"/>
          <p:nvPr/>
        </p:nvSpPr>
        <p:spPr>
          <a:xfrm>
            <a:off x="6220325" y="3477009"/>
            <a:ext cx="5658900" cy="1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25" lIns="89075" spcFirstLastPara="1" rIns="89075" wrap="square" tIns="445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Узнаваемый образ (идеи)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Каналы на различных платформах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Тематический контент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ru-RU" sz="2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Мероприятия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None/>
            </a:pPr>
            <a:r>
              <a:rPr b="0" i="0" lang="ru-RU" sz="2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Стиль жизни?</a:t>
            </a:r>
            <a:endParaRPr b="0" i="0" sz="24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57e921cfb6_2_0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Добавьте фото (найдите в интернете или сгенерируйте с помощью нейросети)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257e921cfb6_2_64"/>
          <p:cNvPicPr preferRelativeResize="0"/>
          <p:nvPr/>
        </p:nvPicPr>
        <p:blipFill rotWithShape="1">
          <a:blip r:embed="rId3">
            <a:alphaModFix/>
          </a:blip>
          <a:srcRect b="7760" l="25751" r="22715" t="10029"/>
          <a:stretch/>
        </p:blipFill>
        <p:spPr>
          <a:xfrm>
            <a:off x="6342265" y="2757269"/>
            <a:ext cx="3608700" cy="359820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57150">
            <a:solidFill>
              <a:srgbClr val="33348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17" name="Google Shape;117;g257e921cfb6_2_64"/>
          <p:cNvPicPr preferRelativeResize="0"/>
          <p:nvPr/>
        </p:nvPicPr>
        <p:blipFill rotWithShape="1">
          <a:blip r:embed="rId4">
            <a:alphaModFix/>
          </a:blip>
          <a:srcRect b="0" l="0" r="11909" t="0"/>
          <a:stretch/>
        </p:blipFill>
        <p:spPr>
          <a:xfrm>
            <a:off x="6015046" y="1124296"/>
            <a:ext cx="6195713" cy="1406714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257e921cfb6_2_64" title="м"/>
          <p:cNvSpPr txBox="1"/>
          <p:nvPr/>
        </p:nvSpPr>
        <p:spPr>
          <a:xfrm>
            <a:off x="6220325" y="1212164"/>
            <a:ext cx="56589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ХОМСКИЙ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57e921cfb6_2_64"/>
          <p:cNvSpPr txBox="1"/>
          <p:nvPr/>
        </p:nvSpPr>
        <p:spPr>
          <a:xfrm>
            <a:off x="6220325" y="6442324"/>
            <a:ext cx="5411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1400" u="none" cap="none" strike="noStrike">
                <a:solidFill>
                  <a:srgbClr val="33348A"/>
                </a:solidFill>
                <a:latin typeface="Arial"/>
                <a:ea typeface="Arial"/>
                <a:cs typeface="Arial"/>
                <a:sym typeface="Arial"/>
              </a:rPr>
              <a:t>https://chomsky.info/</a:t>
            </a:r>
            <a:endParaRPr b="0" i="0" sz="1400" u="none" cap="none" strike="noStrike">
              <a:solidFill>
                <a:srgbClr val="33348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57e921cfb6_2_64"/>
          <p:cNvSpPr txBox="1"/>
          <p:nvPr/>
        </p:nvSpPr>
        <p:spPr>
          <a:xfrm>
            <a:off x="437100" y="676625"/>
            <a:ext cx="5577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Приведите философские труды Хомского А.Н.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6"/>
          <p:cNvPicPr preferRelativeResize="0"/>
          <p:nvPr/>
        </p:nvPicPr>
        <p:blipFill rotWithShape="1">
          <a:blip r:embed="rId3">
            <a:alphaModFix/>
          </a:blip>
          <a:srcRect b="15058" l="24765" r="23379" t="11942"/>
          <a:stretch/>
        </p:blipFill>
        <p:spPr>
          <a:xfrm>
            <a:off x="6342264" y="2757268"/>
            <a:ext cx="4692004" cy="371549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57150">
            <a:solidFill>
              <a:srgbClr val="33348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26" name="Google Shape;126;p6"/>
          <p:cNvPicPr preferRelativeResize="0"/>
          <p:nvPr/>
        </p:nvPicPr>
        <p:blipFill rotWithShape="1">
          <a:blip r:embed="rId4">
            <a:alphaModFix/>
          </a:blip>
          <a:srcRect b="0" l="0" r="11912" t="0"/>
          <a:stretch/>
        </p:blipFill>
        <p:spPr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6" title="м"/>
          <p:cNvSpPr txBox="1"/>
          <p:nvPr/>
        </p:nvSpPr>
        <p:spPr>
          <a:xfrm>
            <a:off x="6220325" y="1226232"/>
            <a:ext cx="5658938" cy="1344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b="1" i="0" lang="ru-RU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ТЕМАТИЧЕСКИЕ ФИЛОСОФСКИЕ ПАБЛИКИ</a:t>
            </a:r>
            <a:endParaRPr b="1" i="0" sz="32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Приведите пример тематических философских пабликов в одной из соцсетей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10837" l="24402" r="24169" t="15480"/>
          <a:stretch/>
        </p:blipFill>
        <p:spPr>
          <a:xfrm>
            <a:off x="6342264" y="2757268"/>
            <a:ext cx="4610279" cy="3715490"/>
          </a:xfrm>
          <a:prstGeom prst="roundRect">
            <a:avLst>
              <a:gd fmla="val 8594" name="adj"/>
            </a:avLst>
          </a:prstGeom>
          <a:solidFill>
            <a:srgbClr val="ECECEC"/>
          </a:solidFill>
          <a:ln cap="flat" cmpd="sng" w="57150">
            <a:solidFill>
              <a:srgbClr val="33348A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11912" t="0"/>
          <a:stretch/>
        </p:blipFill>
        <p:spPr>
          <a:xfrm>
            <a:off x="6015046" y="1124296"/>
            <a:ext cx="6195711" cy="1406715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7" title="м"/>
          <p:cNvSpPr txBox="1"/>
          <p:nvPr/>
        </p:nvSpPr>
        <p:spPr>
          <a:xfrm>
            <a:off x="6220325" y="1226225"/>
            <a:ext cx="5895000" cy="134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9850" lIns="119725" spcFirstLastPara="1" rIns="119725" wrap="square" tIns="598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1067"/>
              </a:spcAft>
              <a:buNone/>
            </a:pPr>
            <a:r>
              <a:rPr b="1" i="0" lang="ru-RU" sz="3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СТРАНИЦЫ И ПАБЛИКИ ОРГАНИЗАЦИЙ</a:t>
            </a:r>
            <a:endParaRPr b="1" i="0" sz="3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7"/>
          <p:cNvSpPr txBox="1"/>
          <p:nvPr/>
        </p:nvSpPr>
        <p:spPr>
          <a:xfrm>
            <a:off x="437100" y="676625"/>
            <a:ext cx="5658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>
                <a:latin typeface="Calibri"/>
                <a:ea typeface="Calibri"/>
                <a:cs typeface="Calibri"/>
                <a:sym typeface="Calibri"/>
              </a:rPr>
              <a:t>Приведите пример страниц организаций, имеющих отношение к философии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