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0" r:id="rId2"/>
    <p:sldId id="323" r:id="rId3"/>
    <p:sldId id="327" r:id="rId4"/>
    <p:sldId id="340" r:id="rId5"/>
    <p:sldId id="341" r:id="rId6"/>
    <p:sldId id="330" r:id="rId7"/>
    <p:sldId id="331" r:id="rId8"/>
    <p:sldId id="321" r:id="rId9"/>
    <p:sldId id="310" r:id="rId10"/>
    <p:sldId id="332" r:id="rId11"/>
    <p:sldId id="290" r:id="rId12"/>
    <p:sldId id="303" r:id="rId13"/>
    <p:sldId id="312" r:id="rId14"/>
    <p:sldId id="325" r:id="rId15"/>
    <p:sldId id="304" r:id="rId16"/>
    <p:sldId id="306" r:id="rId17"/>
    <p:sldId id="307" r:id="rId18"/>
    <p:sldId id="308" r:id="rId19"/>
    <p:sldId id="337" r:id="rId20"/>
    <p:sldId id="311" r:id="rId21"/>
    <p:sldId id="333" r:id="rId22"/>
    <p:sldId id="283" r:id="rId23"/>
    <p:sldId id="334" r:id="rId24"/>
    <p:sldId id="339" r:id="rId25"/>
    <p:sldId id="338" r:id="rId26"/>
    <p:sldId id="309" r:id="rId27"/>
    <p:sldId id="284" r:id="rId28"/>
    <p:sldId id="295" r:id="rId29"/>
    <p:sldId id="314" r:id="rId30"/>
    <p:sldId id="342" r:id="rId31"/>
    <p:sldId id="317" r:id="rId32"/>
    <p:sldId id="318" r:id="rId33"/>
    <p:sldId id="319" r:id="rId34"/>
    <p:sldId id="336" r:id="rId35"/>
    <p:sldId id="287" r:id="rId3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6B0909"/>
    <a:srgbClr val="FF3300"/>
    <a:srgbClr val="B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88530" autoAdjust="0"/>
  </p:normalViewPr>
  <p:slideViewPr>
    <p:cSldViewPr>
      <p:cViewPr>
        <p:scale>
          <a:sx n="75" d="100"/>
          <a:sy n="75" d="100"/>
        </p:scale>
        <p:origin x="-1116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970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615E52-3C98-42C2-B085-CD2718EAB7F8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D608D2-38CA-4A33-81E2-DF422B848C5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Half</a:t>
            </a:r>
            <a:r>
              <a:rPr lang="en-GB" baseline="0" dirty="0" smtClean="0"/>
              <a:t> way through identification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</a:t>
            </a:r>
            <a:r>
              <a:rPr lang="en-GB" baseline="0" dirty="0" smtClean="0"/>
              <a:t> optimal approach is to execute a mobile workload</a:t>
            </a:r>
          </a:p>
          <a:p>
            <a:r>
              <a:rPr lang="en-GB" baseline="0" dirty="0" smtClean="0"/>
              <a:t>Observe the user while doing it</a:t>
            </a:r>
          </a:p>
          <a:p>
            <a:r>
              <a:rPr lang="en-GB" baseline="0" dirty="0" smtClean="0"/>
              <a:t>Mark each time the user has to wait for a system response and measure the time it takes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Interaction lag example as a reminder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None/>
            </a:pP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Other techniques ignored pixels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can I reduce the amount of frames I have to look at to select</a:t>
            </a:r>
            <a:r>
              <a:rPr lang="en-GB" baseline="0" dirty="0" smtClean="0"/>
              <a:t> lag ending images</a:t>
            </a:r>
            <a:endParaRPr lang="en-GB" dirty="0" smtClean="0"/>
          </a:p>
          <a:p>
            <a:r>
              <a:rPr lang="en-GB" dirty="0" smtClean="0"/>
              <a:t>What If</a:t>
            </a:r>
            <a:r>
              <a:rPr lang="en-GB" baseline="0" dirty="0" smtClean="0"/>
              <a:t> I gave you these? How long would it take you to find the lag ending?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When you as a system designer work today’s modern mobile devices, you need to deal with things such as ...</a:t>
            </a:r>
          </a:p>
          <a:p>
            <a:r>
              <a:rPr lang="en-GB" baseline="0" dirty="0" smtClean="0"/>
              <a:t>So no matter which part of the system you are currently working on, maybe memory management policy, scheduling policy, network protocols, ...</a:t>
            </a:r>
          </a:p>
          <a:p>
            <a:r>
              <a:rPr lang="en-GB" baseline="0" dirty="0" smtClean="0"/>
              <a:t>You want the system to be responsive and energy efficient</a:t>
            </a:r>
          </a:p>
          <a:p>
            <a:r>
              <a:rPr lang="en-GB" baseline="0" dirty="0" smtClean="0"/>
              <a:t>Contradicting goals, </a:t>
            </a:r>
            <a:r>
              <a:rPr lang="en-GB" baseline="0" dirty="0" err="1" smtClean="0"/>
              <a:t>Tradeoff</a:t>
            </a:r>
            <a:r>
              <a:rPr lang="en-GB" baseline="0" dirty="0" smtClean="0"/>
              <a:t> between responsiveness and energy efficiency</a:t>
            </a:r>
          </a:p>
          <a:p>
            <a:endParaRPr lang="en-GB" dirty="0"/>
          </a:p>
          <a:p>
            <a:r>
              <a:rPr lang="en-GB" dirty="0" smtClean="0"/>
              <a:t>The</a:t>
            </a:r>
            <a:r>
              <a:rPr lang="en-GB" baseline="0" dirty="0" smtClean="0"/>
              <a:t> final metric you want to optimise your system for: user satisfaction</a:t>
            </a:r>
          </a:p>
          <a:p>
            <a:r>
              <a:rPr lang="en-GB" baseline="0" dirty="0" smtClean="0"/>
              <a:t>When I chose a point in the graph, how do I know if the user is happy with what I picked?</a:t>
            </a:r>
          </a:p>
          <a:p>
            <a:r>
              <a:rPr lang="en-GB" baseline="0" dirty="0" smtClean="0"/>
              <a:t>Usually this is more closely related to responsiveness, since the user gets a more direct feedback here.</a:t>
            </a:r>
          </a:p>
          <a:p>
            <a:r>
              <a:rPr lang="en-GB" baseline="0" dirty="0" smtClean="0"/>
              <a:t>How can I measure if the user is satisfied with the system??</a:t>
            </a:r>
          </a:p>
          <a:p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Half</a:t>
            </a:r>
            <a:r>
              <a:rPr lang="en-GB" baseline="0" dirty="0" smtClean="0"/>
              <a:t> way through identification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Different companies have different threshold models </a:t>
            </a:r>
            <a:r>
              <a:rPr lang="en-GB" dirty="0" smtClean="0">
                <a:sym typeface="Wingdings" pitchFamily="2" charset="2"/>
              </a:rPr>
              <a:t> our proposed system is configurable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Half</a:t>
            </a:r>
            <a:r>
              <a:rPr lang="en-GB" baseline="0" dirty="0" smtClean="0"/>
              <a:t> way through identification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case study!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Half</a:t>
            </a:r>
            <a:r>
              <a:rPr lang="en-GB" baseline="0" dirty="0" smtClean="0"/>
              <a:t> way through identification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</a:t>
            </a:r>
            <a:r>
              <a:rPr lang="en-GB" baseline="0" dirty="0" smtClean="0"/>
              <a:t> look at the governors </a:t>
            </a:r>
            <a:r>
              <a:rPr lang="en-GB" baseline="0" dirty="0" err="1" smtClean="0"/>
              <a:t>Ondemand</a:t>
            </a:r>
            <a:r>
              <a:rPr lang="en-GB" baseline="0" dirty="0" smtClean="0"/>
              <a:t>, Interactive and Conservative</a:t>
            </a:r>
            <a:endParaRPr lang="en-GB" dirty="0" smtClean="0"/>
          </a:p>
          <a:p>
            <a:r>
              <a:rPr lang="en-GB" dirty="0" smtClean="0"/>
              <a:t>Oracle is the sweet</a:t>
            </a:r>
            <a:r>
              <a:rPr lang="en-GB" baseline="0" dirty="0" smtClean="0"/>
              <a:t> spot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Consider the following scenario with the frequency governor as system aspect under investigation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Three times the same workload with different frequencies  You can see differences in the response time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Two on the right are similar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irritated for that many seconds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How do we find the sweet spot?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In our work we say: Look with the user’s eyes. See what the user cares about and then make a decision.</a:t>
            </a:r>
          </a:p>
          <a:p>
            <a:pPr>
              <a:buFont typeface="Wingdings"/>
              <a:buNone/>
            </a:pPr>
            <a:endParaRPr lang="en-GB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 Not only fixed but also at the right time!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When does the user care about responsiveness and when does he not?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Only then I can say that I have done a good job in tweaking the system.</a:t>
            </a:r>
          </a:p>
          <a:p>
            <a:pPr>
              <a:buFont typeface="Wingdings"/>
              <a:buNone/>
            </a:pPr>
            <a:endParaRPr lang="en-GB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 Classic approach is using </a:t>
            </a:r>
            <a:r>
              <a:rPr lang="en-GB" baseline="0" dirty="0" err="1" smtClean="0">
                <a:sym typeface="Wingdings" pitchFamily="2" charset="2"/>
              </a:rPr>
              <a:t>questionaires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>
                <a:sym typeface="Wingdings" pitchFamily="2" charset="2"/>
              </a:rPr>
              <a:t>What would be great to have is a system that takes an interactive mobile workload</a:t>
            </a:r>
          </a:p>
          <a:p>
            <a:r>
              <a:rPr lang="en-GB" baseline="0" dirty="0" smtClean="0">
                <a:sym typeface="Wingdings" pitchFamily="2" charset="2"/>
              </a:rPr>
              <a:t>Analyses it considering the user’s perspective</a:t>
            </a:r>
          </a:p>
          <a:p>
            <a:r>
              <a:rPr lang="en-GB" baseline="0" dirty="0" smtClean="0">
                <a:sym typeface="Wingdings" pitchFamily="2" charset="2"/>
              </a:rPr>
              <a:t>And rates the trade-off that we made when tweaking the current part of the system we are working</a:t>
            </a:r>
          </a:p>
          <a:p>
            <a:r>
              <a:rPr lang="en-GB" baseline="0" dirty="0" smtClean="0">
                <a:sym typeface="Wingdings" pitchFamily="2" charset="2"/>
              </a:rPr>
              <a:t>And tells us the distance to the sweet spot</a:t>
            </a:r>
          </a:p>
          <a:p>
            <a:r>
              <a:rPr lang="en-GB" baseline="0" dirty="0" smtClean="0">
                <a:sym typeface="Wingdings" pitchFamily="2" charset="2"/>
              </a:rPr>
              <a:t>Where the user is happiest with our chosen energy efficiency and execution delay for this workload</a:t>
            </a:r>
          </a:p>
          <a:p>
            <a:r>
              <a:rPr lang="en-GB" baseline="0" dirty="0" smtClean="0">
                <a:sym typeface="Wingdings" pitchFamily="2" charset="2"/>
              </a:rPr>
              <a:t>Then we already have a very good idea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Also </a:t>
            </a:r>
            <a:r>
              <a:rPr lang="en-GB" baseline="0" dirty="0" err="1" smtClean="0">
                <a:sym typeface="Wingdings" pitchFamily="2" charset="2"/>
              </a:rPr>
              <a:t>Jank</a:t>
            </a:r>
            <a:r>
              <a:rPr lang="en-GB" baseline="0" dirty="0" smtClean="0">
                <a:sym typeface="Wingdings" pitchFamily="2" charset="2"/>
              </a:rPr>
              <a:t> lags but not in this study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want is a methodology that tells us if we have done a good job in finding this sweet spot for a certain system aspect.</a:t>
            </a:r>
          </a:p>
          <a:p>
            <a:r>
              <a:rPr lang="en-GB" dirty="0" smtClean="0"/>
              <a:t>Providing a method to rate the response time and energy efficiency of an interactive system considering user perception</a:t>
            </a: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do not run</a:t>
            </a:r>
            <a:r>
              <a:rPr lang="en-GB" baseline="0" dirty="0" smtClean="0"/>
              <a:t> a set of automated apps or a </a:t>
            </a:r>
            <a:r>
              <a:rPr lang="en-GB" baseline="0" smtClean="0"/>
              <a:t>scripted interactions</a:t>
            </a:r>
            <a:endParaRPr lang="en-GB" baseline="0" dirty="0" smtClean="0"/>
          </a:p>
          <a:p>
            <a:pPr>
              <a:buFont typeface="Wingdings"/>
              <a:buChar char="à"/>
            </a:pPr>
            <a:r>
              <a:rPr lang="en-GB" baseline="0" dirty="0" smtClean="0">
                <a:sym typeface="Wingdings" pitchFamily="2" charset="2"/>
              </a:rPr>
              <a:t>We directly record the input, a user is issuing and automatically replay it with the exact same timing from the exact same origin point</a:t>
            </a:r>
          </a:p>
          <a:p>
            <a:pPr>
              <a:buFont typeface="Wingdings"/>
              <a:buNone/>
            </a:pPr>
            <a:endParaRPr lang="en-GB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That way we make sure that we have a </a:t>
            </a:r>
            <a:r>
              <a:rPr lang="en-GB" b="1" baseline="0" dirty="0" smtClean="0">
                <a:sym typeface="Wingdings" pitchFamily="2" charset="2"/>
              </a:rPr>
              <a:t>realistic</a:t>
            </a:r>
            <a:r>
              <a:rPr lang="en-GB" baseline="0" dirty="0" smtClean="0">
                <a:sym typeface="Wingdings" pitchFamily="2" charset="2"/>
              </a:rPr>
              <a:t> and </a:t>
            </a:r>
            <a:r>
              <a:rPr lang="en-GB" b="1" baseline="0" dirty="0" smtClean="0">
                <a:sym typeface="Wingdings" pitchFamily="2" charset="2"/>
              </a:rPr>
              <a:t>interactive</a:t>
            </a:r>
            <a:r>
              <a:rPr lang="en-GB" baseline="0" dirty="0" smtClean="0">
                <a:sym typeface="Wingdings" pitchFamily="2" charset="2"/>
              </a:rPr>
              <a:t> workload,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that we can replay </a:t>
            </a:r>
            <a:r>
              <a:rPr lang="en-GB" b="1" baseline="0" dirty="0" smtClean="0">
                <a:sym typeface="Wingdings" pitchFamily="2" charset="2"/>
              </a:rPr>
              <a:t>repeatedly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in its </a:t>
            </a:r>
            <a:r>
              <a:rPr lang="en-GB" b="1" baseline="0" dirty="0" smtClean="0">
                <a:sym typeface="Wingdings" pitchFamily="2" charset="2"/>
              </a:rPr>
              <a:t>original environment</a:t>
            </a:r>
          </a:p>
          <a:p>
            <a:pPr>
              <a:buFont typeface="Wingdings"/>
              <a:buNone/>
            </a:pPr>
            <a:r>
              <a:rPr lang="en-GB" baseline="0" dirty="0" smtClean="0">
                <a:sym typeface="Wingdings" pitchFamily="2" charset="2"/>
              </a:rPr>
              <a:t>as close as possible to the </a:t>
            </a:r>
            <a:r>
              <a:rPr lang="en-GB" b="1" baseline="0" dirty="0" smtClean="0">
                <a:sym typeface="Wingdings" pitchFamily="2" charset="2"/>
              </a:rPr>
              <a:t>original execution</a:t>
            </a:r>
            <a:endParaRPr lang="en-GB" b="1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None/>
            </a:pP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608D2-38CA-4A33-81E2-DF422B848C58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084276-30B0-4CDC-8590-BC9D7484CB47}" type="datetimeFigureOut">
              <a:rPr lang="de-DE" smtClean="0"/>
              <a:pPr/>
              <a:t>27.10.2014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DBD28C-6CF8-4EB9-AB5B-EF55211D02E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vseeker\Dropbox\University\docs\presentations\2014_IISWC\sample_workload.avi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vseeker\Dropbox\University\docs\presentations\2014_IISWC\auto_replay.avi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3717032"/>
            <a:ext cx="6889576" cy="108776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Measuring </a:t>
            </a:r>
            <a:r>
              <a:rPr lang="en-US" sz="2400" dirty="0" err="1" smtClean="0"/>
              <a:t>QoE</a:t>
            </a:r>
            <a:r>
              <a:rPr lang="en-US" sz="2400" dirty="0" smtClean="0"/>
              <a:t> of Interactive Workloads and </a:t>
            </a:r>
            <a:r>
              <a:rPr lang="en-US" sz="2400" dirty="0" err="1" smtClean="0"/>
              <a:t>Characterising</a:t>
            </a:r>
            <a:r>
              <a:rPr lang="en-US" sz="2400" dirty="0" smtClean="0"/>
              <a:t> Frequency Governors on Mobile Devices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5199856"/>
            <a:ext cx="6858000" cy="533400"/>
          </a:xfrm>
        </p:spPr>
        <p:txBody>
          <a:bodyPr/>
          <a:lstStyle/>
          <a:p>
            <a:r>
              <a:rPr lang="en-GB" dirty="0" smtClean="0"/>
              <a:t>IISWC 2014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07704" y="6021288"/>
            <a:ext cx="53285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Volker Seeker</a:t>
            </a:r>
          </a:p>
          <a:p>
            <a:pPr algn="ctr"/>
            <a:endParaRPr lang="en-GB" sz="200" dirty="0" smtClean="0"/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Pavlos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Petoumenos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Hugh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Leather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jörn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Franke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E:\Dropbox\University\docs\presentations\images\arm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908720"/>
            <a:ext cx="1772568" cy="529125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2303240" y="720586"/>
            <a:ext cx="4933056" cy="86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Compiler and Architecture Design Group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Institute for Computing Systems Architecture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University of Edinburgh, United Kingdom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140" y="404664"/>
            <a:ext cx="1489937" cy="15018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Goals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67544" y="4041646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2200" dirty="0" smtClean="0"/>
              <a:t>Methodology must ...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deal with </a:t>
            </a:r>
            <a:r>
              <a:rPr lang="en-GB" sz="2200" b="1" dirty="0" smtClean="0"/>
              <a:t>interactive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</a:t>
            </a:r>
            <a:r>
              <a:rPr lang="en-GB" sz="2200" b="1" dirty="0" smtClean="0"/>
              <a:t>repeatable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workloads </a:t>
            </a:r>
            <a:r>
              <a:rPr lang="en-GB" sz="2200" b="1" dirty="0" smtClean="0"/>
              <a:t>automatically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identify </a:t>
            </a:r>
            <a:r>
              <a:rPr lang="en-GB" sz="2200" b="1" dirty="0" smtClean="0"/>
              <a:t>interaction lags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automatically rate </a:t>
            </a:r>
            <a:r>
              <a:rPr lang="en-GB" sz="2200" b="1" dirty="0" smtClean="0"/>
              <a:t>user satisfaction</a:t>
            </a:r>
          </a:p>
        </p:txBody>
      </p:sp>
      <p:pic>
        <p:nvPicPr>
          <p:cNvPr id="1026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91597"/>
            <a:ext cx="360040" cy="412062"/>
          </a:xfrm>
          <a:prstGeom prst="rect">
            <a:avLst/>
          </a:prstGeom>
          <a:noFill/>
        </p:spPr>
      </p:pic>
      <p:pic>
        <p:nvPicPr>
          <p:cNvPr id="16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631651"/>
            <a:ext cx="360040" cy="412062"/>
          </a:xfrm>
          <a:prstGeom prst="rect">
            <a:avLst/>
          </a:prstGeom>
          <a:noFill/>
        </p:spPr>
      </p:pic>
      <p:pic>
        <p:nvPicPr>
          <p:cNvPr id="17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991691"/>
            <a:ext cx="360040" cy="412062"/>
          </a:xfrm>
          <a:prstGeom prst="rect">
            <a:avLst/>
          </a:prstGeom>
          <a:noFill/>
        </p:spPr>
      </p:pic>
      <p:grpSp>
        <p:nvGrpSpPr>
          <p:cNvPr id="27" name="Gruppieren 26"/>
          <p:cNvGrpSpPr/>
          <p:nvPr/>
        </p:nvGrpSpPr>
        <p:grpSpPr>
          <a:xfrm>
            <a:off x="467544" y="1333568"/>
            <a:ext cx="8208912" cy="2527480"/>
            <a:chOff x="395536" y="2489296"/>
            <a:chExt cx="8208912" cy="2527480"/>
          </a:xfrm>
        </p:grpSpPr>
        <p:sp>
          <p:nvSpPr>
            <p:cNvPr id="28" name="Rechteck 27"/>
            <p:cNvSpPr/>
            <p:nvPr/>
          </p:nvSpPr>
          <p:spPr>
            <a:xfrm>
              <a:off x="395536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Interactive Mobile Workload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6732240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Distance to sweet spot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30" name="Pfeil nach rechts 29"/>
            <p:cNvSpPr/>
            <p:nvPr/>
          </p:nvSpPr>
          <p:spPr>
            <a:xfrm>
              <a:off x="2465766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6102170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2" name="Gruppieren 381"/>
            <p:cNvGrpSpPr/>
            <p:nvPr/>
          </p:nvGrpSpPr>
          <p:grpSpPr>
            <a:xfrm>
              <a:off x="3203848" y="2489296"/>
              <a:ext cx="2592288" cy="2527480"/>
              <a:chOff x="2898206" y="22772835"/>
              <a:chExt cx="3600400" cy="3816424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2898206" y="22772835"/>
                <a:ext cx="3600400" cy="3816424"/>
              </a:xfrm>
              <a:prstGeom prst="rect">
                <a:avLst/>
              </a:prstGeom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898206" y="22772835"/>
                <a:ext cx="3600400" cy="15841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200" dirty="0" smtClean="0"/>
                  <a:t>Rate Trade-Off considering </a:t>
                </a:r>
              </a:p>
              <a:p>
                <a:pPr algn="ctr"/>
                <a:r>
                  <a:rPr lang="en-GB" sz="2200" dirty="0" smtClean="0"/>
                  <a:t>User Satisfaction</a:t>
                </a:r>
                <a:endParaRPr lang="en-GB" sz="2200" dirty="0"/>
              </a:p>
            </p:txBody>
          </p:sp>
          <p:pic>
            <p:nvPicPr>
              <p:cNvPr id="35" name="Picture 5" descr="C:\Users\vseeker\Dropbox\University\docs\presentations\Sicsa\gears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69056" y="24429019"/>
                <a:ext cx="2258700" cy="208823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Considering the User’s Perspective</a:t>
            </a:r>
            <a:br>
              <a:rPr lang="en-US" dirty="0" smtClean="0"/>
            </a:br>
            <a:r>
              <a:rPr lang="en-US" dirty="0" smtClean="0"/>
              <a:t>Concept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3568" y="3104964"/>
            <a:ext cx="1800200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Execute mobile workload and capture a video</a:t>
            </a:r>
          </a:p>
        </p:txBody>
      </p:sp>
      <p:sp>
        <p:nvSpPr>
          <p:cNvPr id="7" name="Rechteck 6"/>
          <p:cNvSpPr/>
          <p:nvPr/>
        </p:nvSpPr>
        <p:spPr>
          <a:xfrm>
            <a:off x="3779912" y="3068960"/>
            <a:ext cx="165618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 the video and mark interaction lags</a:t>
            </a:r>
          </a:p>
        </p:txBody>
      </p:sp>
      <p:sp>
        <p:nvSpPr>
          <p:cNvPr id="8" name="Rechteck 7"/>
          <p:cNvSpPr/>
          <p:nvPr/>
        </p:nvSpPr>
        <p:spPr>
          <a:xfrm>
            <a:off x="6732240" y="3068960"/>
            <a:ext cx="165618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50" dirty="0" smtClean="0"/>
              <a:t>Compare lag lengths to different system configurations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915816" y="3392996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5868144" y="3392996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10"/>
          <p:cNvGrpSpPr/>
          <p:nvPr/>
        </p:nvGrpSpPr>
        <p:grpSpPr>
          <a:xfrm>
            <a:off x="7005473" y="1825426"/>
            <a:ext cx="1109718" cy="989982"/>
            <a:chOff x="6588224" y="3861048"/>
            <a:chExt cx="1109718" cy="989982"/>
          </a:xfrm>
        </p:grpSpPr>
        <p:sp>
          <p:nvSpPr>
            <p:cNvPr id="12" name="Rechteck 11"/>
            <p:cNvSpPr/>
            <p:nvPr/>
          </p:nvSpPr>
          <p:spPr>
            <a:xfrm>
              <a:off x="6699846" y="4298212"/>
              <a:ext cx="111622" cy="546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67278" y="4516794"/>
              <a:ext cx="111622" cy="327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034710" y="4626085"/>
              <a:ext cx="111622" cy="218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202143" y="4407503"/>
              <a:ext cx="111622" cy="43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369575" y="4134276"/>
              <a:ext cx="111622" cy="71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flipV="1">
              <a:off x="6588224" y="3861048"/>
              <a:ext cx="0" cy="98362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V="1">
              <a:off x="6588224" y="4844668"/>
              <a:ext cx="1109718" cy="636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" descr="C:\Users\vseeker\Downloads\video-camera-5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059" y="1700808"/>
            <a:ext cx="1239218" cy="1239218"/>
          </a:xfrm>
          <a:prstGeom prst="rect">
            <a:avLst/>
          </a:prstGeom>
          <a:noFill/>
        </p:spPr>
      </p:pic>
      <p:pic>
        <p:nvPicPr>
          <p:cNvPr id="22" name="Picture 3" descr="C:\Users\vseeker\Downloads\windows_media_play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1513" y="1793926"/>
            <a:ext cx="1052983" cy="1052983"/>
          </a:xfrm>
          <a:prstGeom prst="rect">
            <a:avLst/>
          </a:prstGeom>
          <a:noFill/>
        </p:spPr>
      </p:pic>
      <p:sp>
        <p:nvSpPr>
          <p:cNvPr id="23" name="Rechteck 22"/>
          <p:cNvSpPr/>
          <p:nvPr/>
        </p:nvSpPr>
        <p:spPr>
          <a:xfrm>
            <a:off x="2843808" y="4365104"/>
            <a:ext cx="3600400" cy="146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b="1" dirty="0" smtClean="0"/>
              <a:t>Interaction Lag</a:t>
            </a:r>
          </a:p>
          <a:p>
            <a:pPr algn="ctr"/>
            <a:r>
              <a:rPr lang="en-GB" sz="2200" dirty="0" err="1" smtClean="0"/>
              <a:t>Timespan</a:t>
            </a:r>
            <a:r>
              <a:rPr lang="en-GB" sz="2200" dirty="0" smtClean="0"/>
              <a:t> between user input and user feels input has been serviced</a:t>
            </a:r>
            <a:endParaRPr lang="en-GB" sz="2200" dirty="0" smtClean="0">
              <a:latin typeface="Arial Black" pitchFamily="34" charset="0"/>
            </a:endParaRPr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275856" y="4077072"/>
            <a:ext cx="5040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36096" y="4077072"/>
            <a:ext cx="5040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Lag Markup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Volker </a:t>
            </a:r>
            <a:r>
              <a:rPr lang="de-DE" dirty="0" err="1" smtClean="0"/>
              <a:t>Seeker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308304" y="2103239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1104 Frames</a:t>
            </a:r>
            <a:endParaRPr lang="en-GB" sz="2400" dirty="0"/>
          </a:p>
        </p:txBody>
      </p:sp>
      <p:sp>
        <p:nvSpPr>
          <p:cNvPr id="26" name="Textfeld 25"/>
          <p:cNvSpPr txBox="1"/>
          <p:nvPr/>
        </p:nvSpPr>
        <p:spPr>
          <a:xfrm>
            <a:off x="3529459" y="408636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36 Seconds</a:t>
            </a:r>
          </a:p>
        </p:txBody>
      </p:sp>
      <p:pic>
        <p:nvPicPr>
          <p:cNvPr id="1026" name="Picture 2" descr="D:\vseeker\Dropbox\University\docs\presentations\ARM\ARM_201404_progress_review\manual_markup_tim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06244"/>
            <a:ext cx="7419975" cy="714375"/>
          </a:xfrm>
          <a:prstGeom prst="rect">
            <a:avLst/>
          </a:prstGeom>
          <a:noFill/>
        </p:spPr>
      </p:pic>
      <p:grpSp>
        <p:nvGrpSpPr>
          <p:cNvPr id="15" name="Gruppieren 14"/>
          <p:cNvGrpSpPr/>
          <p:nvPr/>
        </p:nvGrpSpPr>
        <p:grpSpPr>
          <a:xfrm>
            <a:off x="865163" y="3942348"/>
            <a:ext cx="7344816" cy="207641"/>
            <a:chOff x="899592" y="4221088"/>
            <a:chExt cx="7344816" cy="207641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899592" y="4324908"/>
              <a:ext cx="7344816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rot="16200000">
              <a:off x="795772" y="4324908"/>
              <a:ext cx="20764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16200000">
              <a:off x="8140588" y="4324909"/>
              <a:ext cx="20764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feld 15"/>
          <p:cNvSpPr txBox="1"/>
          <p:nvPr/>
        </p:nvSpPr>
        <p:spPr>
          <a:xfrm>
            <a:off x="467544" y="250567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22 Lags</a:t>
            </a:r>
            <a:endParaRPr lang="en-GB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55576" y="469552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Markup</a:t>
            </a:r>
            <a:r>
              <a:rPr lang="en-GB" sz="2400" dirty="0" smtClean="0"/>
              <a:t> Time: 15:15 Minutes</a:t>
            </a:r>
            <a:endParaRPr lang="en-GB" sz="2400" dirty="0"/>
          </a:p>
        </p:txBody>
      </p:sp>
      <p:pic>
        <p:nvPicPr>
          <p:cNvPr id="3" name="Picture 2" descr="D:\vseeker\Dropbox\University\docs\presentations\ARM\ARM_201404_progress_review\timeline_zo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653136"/>
            <a:ext cx="2876550" cy="1076325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5580112" y="3717032"/>
            <a:ext cx="792088" cy="93610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6588224" y="3717032"/>
            <a:ext cx="1872208" cy="93610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/>
          <p:cNvSpPr/>
          <p:nvPr/>
        </p:nvSpPr>
        <p:spPr>
          <a:xfrm>
            <a:off x="3347864" y="1340768"/>
            <a:ext cx="5472608" cy="4680520"/>
          </a:xfrm>
          <a:prstGeom prst="roundRect">
            <a:avLst>
              <a:gd name="adj" fmla="val 6899"/>
            </a:avLst>
          </a:prstGeom>
          <a:solidFill>
            <a:srgbClr val="FF33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Markup Costs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66" name="Textfeld 165"/>
          <p:cNvSpPr txBox="1"/>
          <p:nvPr/>
        </p:nvSpPr>
        <p:spPr>
          <a:xfrm>
            <a:off x="179512" y="4653136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Workload</a:t>
            </a:r>
          </a:p>
          <a:p>
            <a:r>
              <a:rPr lang="en-GB" sz="2000" dirty="0" smtClean="0"/>
              <a:t>10 Minutes Length</a:t>
            </a:r>
          </a:p>
          <a:p>
            <a:r>
              <a:rPr lang="en-GB" sz="2000" dirty="0" smtClean="0"/>
              <a:t>17 System Configurations</a:t>
            </a:r>
          </a:p>
          <a:p>
            <a:r>
              <a:rPr lang="en-GB" sz="2000" dirty="0" smtClean="0"/>
              <a:t>5 Iterations</a:t>
            </a:r>
          </a:p>
          <a:p>
            <a:r>
              <a:rPr lang="en-GB" sz="2000" dirty="0" smtClean="0">
                <a:sym typeface="Wingdings" pitchFamily="2" charset="2"/>
              </a:rPr>
              <a:t> 85 Videos</a:t>
            </a:r>
            <a:endParaRPr lang="en-GB" sz="2000" dirty="0"/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2699792" y="18448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Abgerundetes Rechteck 171"/>
          <p:cNvSpPr/>
          <p:nvPr/>
        </p:nvSpPr>
        <p:spPr>
          <a:xfrm>
            <a:off x="179512" y="2420888"/>
            <a:ext cx="2952328" cy="2016224"/>
          </a:xfrm>
          <a:prstGeom prst="roundRect">
            <a:avLst/>
          </a:prstGeom>
          <a:solidFill>
            <a:srgbClr val="C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err="1" smtClean="0"/>
              <a:t>Markup</a:t>
            </a:r>
            <a:r>
              <a:rPr lang="en-GB" sz="2600" dirty="0" smtClean="0"/>
              <a:t> Time: </a:t>
            </a:r>
          </a:p>
          <a:p>
            <a:pPr algn="ctr"/>
            <a:r>
              <a:rPr lang="en-GB" sz="2600" dirty="0" smtClean="0"/>
              <a:t>360 hours </a:t>
            </a:r>
          </a:p>
          <a:p>
            <a:pPr algn="ctr"/>
            <a:r>
              <a:rPr lang="en-GB" sz="2600" dirty="0" smtClean="0"/>
              <a:t>or 9 working weeks</a:t>
            </a:r>
            <a:endParaRPr lang="en-GB" sz="2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79512" y="1385481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Markup</a:t>
            </a:r>
            <a:r>
              <a:rPr lang="en-GB" sz="2000" dirty="0" smtClean="0"/>
              <a:t> lags in each video manually</a:t>
            </a:r>
            <a:endParaRPr lang="en-GB" sz="2000" dirty="0"/>
          </a:p>
        </p:txBody>
      </p:sp>
      <p:pic>
        <p:nvPicPr>
          <p:cNvPr id="2052" name="Picture 4" descr="D:\vseeker\Dropbox\University\docs\presentations\2014_IISWC\workloadvide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2726" y="1475705"/>
            <a:ext cx="5265738" cy="447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 animBg="1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Markup Costs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66" name="Textfeld 165"/>
          <p:cNvSpPr txBox="1"/>
          <p:nvPr/>
        </p:nvSpPr>
        <p:spPr>
          <a:xfrm>
            <a:off x="179512" y="4653136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5 Workloads</a:t>
            </a:r>
          </a:p>
          <a:p>
            <a:r>
              <a:rPr lang="en-GB" sz="2000" dirty="0" smtClean="0"/>
              <a:t>10 Minutes each</a:t>
            </a:r>
          </a:p>
          <a:p>
            <a:r>
              <a:rPr lang="en-GB" sz="2000" dirty="0" smtClean="0"/>
              <a:t>17 System Configurations</a:t>
            </a:r>
          </a:p>
          <a:p>
            <a:r>
              <a:rPr lang="en-GB" sz="2000" dirty="0" smtClean="0"/>
              <a:t>5 Iterations</a:t>
            </a:r>
          </a:p>
          <a:p>
            <a:r>
              <a:rPr lang="en-GB" sz="2000" dirty="0" smtClean="0">
                <a:sym typeface="Wingdings" pitchFamily="2" charset="2"/>
              </a:rPr>
              <a:t> 425 Videos</a:t>
            </a:r>
            <a:endParaRPr lang="en-GB" sz="2000" dirty="0"/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2699792" y="18448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Abgerundetes Rechteck 171"/>
          <p:cNvSpPr/>
          <p:nvPr/>
        </p:nvSpPr>
        <p:spPr>
          <a:xfrm>
            <a:off x="179512" y="2420888"/>
            <a:ext cx="2952328" cy="2016224"/>
          </a:xfrm>
          <a:prstGeom prst="roundRect">
            <a:avLst/>
          </a:prstGeom>
          <a:solidFill>
            <a:srgbClr val="C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err="1" smtClean="0"/>
              <a:t>Markup</a:t>
            </a:r>
            <a:r>
              <a:rPr lang="en-GB" sz="2600" dirty="0" smtClean="0"/>
              <a:t> Time: </a:t>
            </a:r>
          </a:p>
          <a:p>
            <a:pPr algn="ctr"/>
            <a:r>
              <a:rPr lang="en-GB" sz="2600" dirty="0" smtClean="0"/>
              <a:t>1800 hours </a:t>
            </a:r>
          </a:p>
          <a:p>
            <a:pPr algn="ctr"/>
            <a:r>
              <a:rPr lang="en-GB" sz="2600" dirty="0" smtClean="0"/>
              <a:t>or 1 working year</a:t>
            </a:r>
            <a:endParaRPr lang="en-GB" sz="2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179512" y="1385481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Markup</a:t>
            </a:r>
            <a:r>
              <a:rPr lang="en-GB" sz="2000" dirty="0" smtClean="0"/>
              <a:t> lags in each video manually</a:t>
            </a:r>
            <a:endParaRPr lang="en-GB" sz="2000" dirty="0"/>
          </a:p>
        </p:txBody>
      </p:sp>
      <p:grpSp>
        <p:nvGrpSpPr>
          <p:cNvPr id="449" name="Gruppieren 448"/>
          <p:cNvGrpSpPr/>
          <p:nvPr/>
        </p:nvGrpSpPr>
        <p:grpSpPr>
          <a:xfrm>
            <a:off x="3347864" y="1196752"/>
            <a:ext cx="1944216" cy="1662816"/>
            <a:chOff x="3347864" y="1340768"/>
            <a:chExt cx="5472608" cy="4680520"/>
          </a:xfrm>
        </p:grpSpPr>
        <p:sp>
          <p:nvSpPr>
            <p:cNvPr id="447" name="Abgerundetes Rechteck 446"/>
            <p:cNvSpPr/>
            <p:nvPr/>
          </p:nvSpPr>
          <p:spPr>
            <a:xfrm>
              <a:off x="3347864" y="1340768"/>
              <a:ext cx="5472608" cy="4680520"/>
            </a:xfrm>
            <a:prstGeom prst="roundRect">
              <a:avLst>
                <a:gd name="adj" fmla="val 6899"/>
              </a:avLst>
            </a:prstGeom>
            <a:solidFill>
              <a:srgbClr val="FF33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8" name="Picture 4" descr="D:\vseeker\Dropbox\University\docs\presentations\2014_IISWC\workloadvideo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2726" y="1475705"/>
              <a:ext cx="5265738" cy="4473575"/>
            </a:xfrm>
            <a:prstGeom prst="rect">
              <a:avLst/>
            </a:prstGeom>
            <a:noFill/>
          </p:spPr>
        </p:pic>
      </p:grpSp>
      <p:grpSp>
        <p:nvGrpSpPr>
          <p:cNvPr id="450" name="Gruppieren 449"/>
          <p:cNvGrpSpPr/>
          <p:nvPr/>
        </p:nvGrpSpPr>
        <p:grpSpPr>
          <a:xfrm>
            <a:off x="5508104" y="1196752"/>
            <a:ext cx="1944216" cy="1662816"/>
            <a:chOff x="3347864" y="1340768"/>
            <a:chExt cx="5472608" cy="4680520"/>
          </a:xfrm>
        </p:grpSpPr>
        <p:sp>
          <p:nvSpPr>
            <p:cNvPr id="451" name="Abgerundetes Rechteck 450"/>
            <p:cNvSpPr/>
            <p:nvPr/>
          </p:nvSpPr>
          <p:spPr>
            <a:xfrm>
              <a:off x="3347864" y="1340768"/>
              <a:ext cx="5472608" cy="4680520"/>
            </a:xfrm>
            <a:prstGeom prst="roundRect">
              <a:avLst>
                <a:gd name="adj" fmla="val 6899"/>
              </a:avLst>
            </a:prstGeom>
            <a:solidFill>
              <a:srgbClr val="FF33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2" name="Picture 4" descr="D:\vseeker\Dropbox\University\docs\presentations\2014_IISWC\workloadvideo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2726" y="1475705"/>
              <a:ext cx="5265738" cy="4473575"/>
            </a:xfrm>
            <a:prstGeom prst="rect">
              <a:avLst/>
            </a:prstGeom>
            <a:noFill/>
          </p:spPr>
        </p:pic>
      </p:grpSp>
      <p:grpSp>
        <p:nvGrpSpPr>
          <p:cNvPr id="453" name="Gruppieren 452"/>
          <p:cNvGrpSpPr/>
          <p:nvPr/>
        </p:nvGrpSpPr>
        <p:grpSpPr>
          <a:xfrm>
            <a:off x="3347864" y="2924944"/>
            <a:ext cx="1944216" cy="1662816"/>
            <a:chOff x="3347864" y="1340768"/>
            <a:chExt cx="5472608" cy="4680520"/>
          </a:xfrm>
        </p:grpSpPr>
        <p:sp>
          <p:nvSpPr>
            <p:cNvPr id="454" name="Abgerundetes Rechteck 453"/>
            <p:cNvSpPr/>
            <p:nvPr/>
          </p:nvSpPr>
          <p:spPr>
            <a:xfrm>
              <a:off x="3347864" y="1340768"/>
              <a:ext cx="5472608" cy="4680520"/>
            </a:xfrm>
            <a:prstGeom prst="roundRect">
              <a:avLst>
                <a:gd name="adj" fmla="val 6899"/>
              </a:avLst>
            </a:prstGeom>
            <a:solidFill>
              <a:srgbClr val="FF33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5" name="Picture 4" descr="D:\vseeker\Dropbox\University\docs\presentations\2014_IISWC\workloadvideo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2726" y="1475705"/>
              <a:ext cx="5265738" cy="4473575"/>
            </a:xfrm>
            <a:prstGeom prst="rect">
              <a:avLst/>
            </a:prstGeom>
            <a:noFill/>
          </p:spPr>
        </p:pic>
      </p:grpSp>
      <p:grpSp>
        <p:nvGrpSpPr>
          <p:cNvPr id="456" name="Gruppieren 455"/>
          <p:cNvGrpSpPr/>
          <p:nvPr/>
        </p:nvGrpSpPr>
        <p:grpSpPr>
          <a:xfrm>
            <a:off x="5508104" y="2924944"/>
            <a:ext cx="1944216" cy="1662816"/>
            <a:chOff x="3347864" y="1340768"/>
            <a:chExt cx="5472608" cy="4680520"/>
          </a:xfrm>
        </p:grpSpPr>
        <p:sp>
          <p:nvSpPr>
            <p:cNvPr id="457" name="Abgerundetes Rechteck 456"/>
            <p:cNvSpPr/>
            <p:nvPr/>
          </p:nvSpPr>
          <p:spPr>
            <a:xfrm>
              <a:off x="3347864" y="1340768"/>
              <a:ext cx="5472608" cy="4680520"/>
            </a:xfrm>
            <a:prstGeom prst="roundRect">
              <a:avLst>
                <a:gd name="adj" fmla="val 6899"/>
              </a:avLst>
            </a:prstGeom>
            <a:solidFill>
              <a:srgbClr val="FF33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8" name="Picture 4" descr="D:\vseeker\Dropbox\University\docs\presentations\2014_IISWC\workloadvideo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2726" y="1475705"/>
              <a:ext cx="5265738" cy="4473575"/>
            </a:xfrm>
            <a:prstGeom prst="rect">
              <a:avLst/>
            </a:prstGeom>
            <a:noFill/>
          </p:spPr>
        </p:pic>
      </p:grpSp>
      <p:grpSp>
        <p:nvGrpSpPr>
          <p:cNvPr id="459" name="Gruppieren 458"/>
          <p:cNvGrpSpPr/>
          <p:nvPr/>
        </p:nvGrpSpPr>
        <p:grpSpPr>
          <a:xfrm>
            <a:off x="3347864" y="4653136"/>
            <a:ext cx="1944216" cy="1662816"/>
            <a:chOff x="3347864" y="1340768"/>
            <a:chExt cx="5472608" cy="4680520"/>
          </a:xfrm>
        </p:grpSpPr>
        <p:sp>
          <p:nvSpPr>
            <p:cNvPr id="460" name="Abgerundetes Rechteck 459"/>
            <p:cNvSpPr/>
            <p:nvPr/>
          </p:nvSpPr>
          <p:spPr>
            <a:xfrm>
              <a:off x="3347864" y="1340768"/>
              <a:ext cx="5472608" cy="4680520"/>
            </a:xfrm>
            <a:prstGeom prst="roundRect">
              <a:avLst>
                <a:gd name="adj" fmla="val 6899"/>
              </a:avLst>
            </a:prstGeom>
            <a:solidFill>
              <a:srgbClr val="FF33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61" name="Picture 4" descr="D:\vseeker\Dropbox\University\docs\presentations\2014_IISWC\workloadvideo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2726" y="1475705"/>
              <a:ext cx="5265738" cy="44735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216024" y="1196752"/>
            <a:ext cx="3995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 smtClean="0"/>
              <a:t>Images of Lag Endings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a Video Markup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1026" name="Picture 2" descr="D:\vseeker\Dropbox\University\docs\presentations\ARM\ARM_201404_progress_review\match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20" y="1721476"/>
            <a:ext cx="8590160" cy="3579732"/>
          </a:xfrm>
          <a:prstGeom prst="rect">
            <a:avLst/>
          </a:prstGeom>
          <a:noFill/>
        </p:spPr>
      </p:pic>
      <p:sp>
        <p:nvSpPr>
          <p:cNvPr id="25" name="Rechteck 24"/>
          <p:cNvSpPr/>
          <p:nvPr/>
        </p:nvSpPr>
        <p:spPr>
          <a:xfrm>
            <a:off x="323528" y="5157192"/>
            <a:ext cx="5184576" cy="100811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 smtClean="0"/>
              <a:t>Use  an image of the lag ending to find it again in a different video</a:t>
            </a:r>
          </a:p>
        </p:txBody>
      </p:sp>
      <p:sp>
        <p:nvSpPr>
          <p:cNvPr id="13" name="Rechteck 12"/>
          <p:cNvSpPr/>
          <p:nvPr/>
        </p:nvSpPr>
        <p:spPr>
          <a:xfrm>
            <a:off x="1521836" y="4725144"/>
            <a:ext cx="72008" cy="384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7391063" y="4725144"/>
            <a:ext cx="12707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7201232" y="4928034"/>
            <a:ext cx="432048" cy="0"/>
          </a:xfrm>
          <a:prstGeom prst="straightConnector1">
            <a:avLst/>
          </a:prstGeom>
          <a:ln w="4445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1979712" y="4825727"/>
            <a:ext cx="4824536" cy="216024"/>
            <a:chOff x="1979712" y="4825727"/>
            <a:chExt cx="4824536" cy="216024"/>
          </a:xfrm>
        </p:grpSpPr>
        <p:cxnSp>
          <p:nvCxnSpPr>
            <p:cNvPr id="17" name="Gerade Verbindung 16"/>
            <p:cNvCxnSpPr/>
            <p:nvPr/>
          </p:nvCxnSpPr>
          <p:spPr>
            <a:xfrm>
              <a:off x="1979712" y="4825727"/>
              <a:ext cx="0" cy="21602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3491880" y="4825727"/>
              <a:ext cx="0" cy="21602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995936" y="4825727"/>
              <a:ext cx="0" cy="21602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788024" y="4825727"/>
              <a:ext cx="0" cy="21602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5724128" y="4825727"/>
              <a:ext cx="0" cy="21602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6804248" y="4825727"/>
              <a:ext cx="0" cy="21602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8172400" y="4756894"/>
            <a:ext cx="0" cy="1440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8172400" y="446886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172400" y="436510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971600" y="3933056"/>
            <a:ext cx="1008112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339752" y="3933056"/>
            <a:ext cx="1152128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779912" y="3933056"/>
            <a:ext cx="21602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4788024" y="393305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724128" y="3933056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6804248" y="393305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Non-Determinism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3074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3" cstate="print"/>
          <a:srcRect l="55589" b="85664"/>
          <a:stretch>
            <a:fillRect/>
          </a:stretch>
        </p:blipFill>
        <p:spPr bwMode="auto">
          <a:xfrm>
            <a:off x="395536" y="2276883"/>
            <a:ext cx="2520280" cy="1464364"/>
          </a:xfrm>
          <a:prstGeom prst="rect">
            <a:avLst/>
          </a:prstGeom>
          <a:noFill/>
        </p:spPr>
      </p:pic>
      <p:pic>
        <p:nvPicPr>
          <p:cNvPr id="3075" name="Picture 3" descr="D:\vseeker\Dropbox\University\docs\presentations\ARM\ARM_201404_progress_review\img02.jpg"/>
          <p:cNvPicPr>
            <a:picLocks noChangeAspect="1" noChangeArrowheads="1"/>
          </p:cNvPicPr>
          <p:nvPr/>
        </p:nvPicPr>
        <p:blipFill>
          <a:blip r:embed="rId4" cstate="print"/>
          <a:srcRect l="55559" b="85669"/>
          <a:stretch>
            <a:fillRect/>
          </a:stretch>
        </p:blipFill>
        <p:spPr bwMode="auto">
          <a:xfrm>
            <a:off x="3310713" y="2276964"/>
            <a:ext cx="2522573" cy="1464202"/>
          </a:xfrm>
          <a:prstGeom prst="rect">
            <a:avLst/>
          </a:prstGeom>
          <a:noFill/>
        </p:spPr>
      </p:pic>
      <p:pic>
        <p:nvPicPr>
          <p:cNvPr id="3076" name="Picture 4" descr="D:\vseeker\Dropbox\University\docs\presentations\ARM\ARM_201404_progress_review\img_masked.jpg"/>
          <p:cNvPicPr>
            <a:picLocks noChangeAspect="1" noChangeArrowheads="1"/>
          </p:cNvPicPr>
          <p:nvPr/>
        </p:nvPicPr>
        <p:blipFill>
          <a:blip r:embed="rId5" cstate="print"/>
          <a:srcRect l="55559" b="85669"/>
          <a:stretch>
            <a:fillRect/>
          </a:stretch>
        </p:blipFill>
        <p:spPr bwMode="auto">
          <a:xfrm>
            <a:off x="6228184" y="2276964"/>
            <a:ext cx="2522573" cy="1464202"/>
          </a:xfrm>
          <a:prstGeom prst="rect">
            <a:avLst/>
          </a:prstGeom>
          <a:noFill/>
        </p:spPr>
      </p:pic>
      <p:sp>
        <p:nvSpPr>
          <p:cNvPr id="15" name="Rechteck 14"/>
          <p:cNvSpPr/>
          <p:nvPr/>
        </p:nvSpPr>
        <p:spPr>
          <a:xfrm>
            <a:off x="1007604" y="1916832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1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>
          <a:xfrm>
            <a:off x="3923927" y="1916832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2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6517362" y="1916832"/>
            <a:ext cx="1944216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Masked Image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323528" y="3861048"/>
            <a:ext cx="4536504" cy="12961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 smtClean="0"/>
              <a:t>Mask out non deterministic areas to compare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/>
          <p:cNvSpPr/>
          <p:nvPr/>
        </p:nvSpPr>
        <p:spPr>
          <a:xfrm>
            <a:off x="3419872" y="1412776"/>
            <a:ext cx="576064" cy="576064"/>
          </a:xfrm>
          <a:prstGeom prst="roundRect">
            <a:avLst/>
          </a:prstGeom>
          <a:solidFill>
            <a:srgbClr val="FF33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Markup Costs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66" name="Textfeld 165"/>
          <p:cNvSpPr txBox="1"/>
          <p:nvPr/>
        </p:nvSpPr>
        <p:spPr>
          <a:xfrm>
            <a:off x="179512" y="4653136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Workload</a:t>
            </a:r>
            <a:endParaRPr lang="en-GB" sz="2000" dirty="0" smtClean="0"/>
          </a:p>
          <a:p>
            <a:r>
              <a:rPr lang="en-GB" sz="2000" dirty="0" smtClean="0"/>
              <a:t>10 Minute Workload</a:t>
            </a:r>
          </a:p>
          <a:p>
            <a:r>
              <a:rPr lang="en-GB" sz="2000" dirty="0" smtClean="0"/>
              <a:t>17 System Configurations</a:t>
            </a:r>
          </a:p>
          <a:p>
            <a:r>
              <a:rPr lang="en-GB" sz="2000" dirty="0" smtClean="0"/>
              <a:t>5 Iterations</a:t>
            </a:r>
          </a:p>
          <a:p>
            <a:r>
              <a:rPr lang="en-GB" sz="2000" dirty="0" smtClean="0">
                <a:sym typeface="Wingdings" pitchFamily="2" charset="2"/>
              </a:rPr>
              <a:t> 85 Videos</a:t>
            </a:r>
            <a:endParaRPr lang="en-GB" sz="2000" dirty="0"/>
          </a:p>
        </p:txBody>
      </p:sp>
      <p:sp>
        <p:nvSpPr>
          <p:cNvPr id="168" name="Textfeld 167"/>
          <p:cNvSpPr txBox="1"/>
          <p:nvPr/>
        </p:nvSpPr>
        <p:spPr>
          <a:xfrm>
            <a:off x="179512" y="119675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Find Lag Endings in </a:t>
            </a:r>
          </a:p>
          <a:p>
            <a:r>
              <a:rPr lang="en-GB" sz="2000" dirty="0" smtClean="0"/>
              <a:t>a single video of the recorded workload.</a:t>
            </a:r>
            <a:endParaRPr lang="en-GB" sz="2000" dirty="0"/>
          </a:p>
        </p:txBody>
      </p:sp>
      <p:cxnSp>
        <p:nvCxnSpPr>
          <p:cNvPr id="170" name="Gerade Verbindung mit Pfeil 169"/>
          <p:cNvCxnSpPr>
            <a:endCxn id="167" idx="1"/>
          </p:cNvCxnSpPr>
          <p:nvPr/>
        </p:nvCxnSpPr>
        <p:spPr>
          <a:xfrm>
            <a:off x="2699792" y="17008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Abgerundetes Rechteck 171"/>
          <p:cNvSpPr/>
          <p:nvPr/>
        </p:nvSpPr>
        <p:spPr>
          <a:xfrm>
            <a:off x="251520" y="2276872"/>
            <a:ext cx="2664296" cy="1224136"/>
          </a:xfrm>
          <a:prstGeom prst="roundRect">
            <a:avLst/>
          </a:prstGeom>
          <a:solidFill>
            <a:srgbClr val="C00000"/>
          </a:solidFill>
          <a:ln>
            <a:solidFill>
              <a:srgbClr val="B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Still requires 5 hours of manual work</a:t>
            </a:r>
            <a:endParaRPr lang="en-GB" sz="2400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251520" y="3501008"/>
            <a:ext cx="2664296" cy="1008112"/>
          </a:xfrm>
          <a:prstGeom prst="round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Speedup of 85x</a:t>
            </a:r>
          </a:p>
        </p:txBody>
      </p:sp>
      <p:pic>
        <p:nvPicPr>
          <p:cNvPr id="103" name="Picture 4" descr="D:\vseeker\Dropbox\University\docs\presentations\2014_IISWC\workloadvide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2726" y="1475705"/>
            <a:ext cx="5265738" cy="447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/>
      <p:bldP spid="172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Potential Lag Endings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2052" name="Picture 4" descr="D:\vseeker\Dropbox\University\docs\presentations\ARM\ARM_201404_progress_review\potentialEnd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32" y="1196752"/>
            <a:ext cx="7081364" cy="5370224"/>
          </a:xfrm>
          <a:prstGeom prst="rect">
            <a:avLst/>
          </a:prstGeom>
          <a:noFill/>
        </p:spPr>
      </p:pic>
      <p:sp>
        <p:nvSpPr>
          <p:cNvPr id="105" name="Ellipse 104"/>
          <p:cNvSpPr/>
          <p:nvPr/>
        </p:nvSpPr>
        <p:spPr>
          <a:xfrm>
            <a:off x="3563888" y="3933056"/>
            <a:ext cx="288032" cy="288032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7308304" y="1412776"/>
            <a:ext cx="1907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Pick a lag ending from a selection of potential ending frames rather than looking at every single one.</a:t>
            </a:r>
            <a:endParaRPr lang="en-GB" sz="2000" dirty="0"/>
          </a:p>
        </p:txBody>
      </p:sp>
      <p:sp>
        <p:nvSpPr>
          <p:cNvPr id="107" name="Rechteck 106"/>
          <p:cNvSpPr/>
          <p:nvPr/>
        </p:nvSpPr>
        <p:spPr>
          <a:xfrm>
            <a:off x="7308304" y="4581128"/>
            <a:ext cx="1763688" cy="936104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GB" dirty="0" smtClean="0"/>
              <a:t>Looking at 8 rather than 191</a:t>
            </a:r>
          </a:p>
        </p:txBody>
      </p:sp>
      <p:sp>
        <p:nvSpPr>
          <p:cNvPr id="8" name="Rechteck 7"/>
          <p:cNvSpPr/>
          <p:nvPr/>
        </p:nvSpPr>
        <p:spPr>
          <a:xfrm>
            <a:off x="2267744" y="1268760"/>
            <a:ext cx="496855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erade Verbindung mit Pfeil 102"/>
          <p:cNvCxnSpPr/>
          <p:nvPr/>
        </p:nvCxnSpPr>
        <p:spPr>
          <a:xfrm>
            <a:off x="5724128" y="1628800"/>
            <a:ext cx="0" cy="1368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932040" y="1628800"/>
            <a:ext cx="0" cy="1368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4067944" y="1628800"/>
            <a:ext cx="0" cy="1368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3131840" y="1628800"/>
            <a:ext cx="0" cy="1368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2051720" y="1628800"/>
            <a:ext cx="0" cy="1368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Suggesting Potential Lag Endings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10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020272" y="4653136"/>
            <a:ext cx="399802" cy="719642"/>
          </a:xfrm>
          <a:prstGeom prst="rect">
            <a:avLst/>
          </a:prstGeom>
          <a:noFill/>
        </p:spPr>
      </p:pic>
      <p:pic>
        <p:nvPicPr>
          <p:cNvPr id="11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452320" y="4653574"/>
            <a:ext cx="399802" cy="719642"/>
          </a:xfrm>
          <a:prstGeom prst="rect">
            <a:avLst/>
          </a:prstGeom>
          <a:noFill/>
        </p:spPr>
      </p:pic>
      <p:pic>
        <p:nvPicPr>
          <p:cNvPr id="12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884368" y="4653136"/>
            <a:ext cx="399802" cy="719642"/>
          </a:xfrm>
          <a:prstGeom prst="rect">
            <a:avLst/>
          </a:prstGeom>
          <a:noFill/>
        </p:spPr>
      </p:pic>
      <p:pic>
        <p:nvPicPr>
          <p:cNvPr id="13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8316416" y="4653136"/>
            <a:ext cx="399802" cy="719642"/>
          </a:xfrm>
          <a:prstGeom prst="rect">
            <a:avLst/>
          </a:prstGeom>
          <a:noFill/>
        </p:spPr>
      </p:pic>
      <p:pic>
        <p:nvPicPr>
          <p:cNvPr id="14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020272" y="5445224"/>
            <a:ext cx="399802" cy="719642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6948264" y="407707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Collection of selected Endings</a:t>
            </a:r>
            <a:endParaRPr lang="en-GB" sz="1600" dirty="0"/>
          </a:p>
        </p:txBody>
      </p:sp>
      <p:pic>
        <p:nvPicPr>
          <p:cNvPr id="25" name="Picture 2" descr="D:\vseeker\Dropbox\University\docs\presentations\ARM\ARM_201404_progress_review\matcher.png"/>
          <p:cNvPicPr>
            <a:picLocks noChangeAspect="1" noChangeArrowheads="1"/>
          </p:cNvPicPr>
          <p:nvPr/>
        </p:nvPicPr>
        <p:blipFill>
          <a:blip r:embed="rId4" cstate="print"/>
          <a:srcRect t="75861"/>
          <a:stretch>
            <a:fillRect/>
          </a:stretch>
        </p:blipFill>
        <p:spPr bwMode="auto">
          <a:xfrm>
            <a:off x="302320" y="1052736"/>
            <a:ext cx="8590160" cy="864096"/>
          </a:xfrm>
          <a:prstGeom prst="rect">
            <a:avLst/>
          </a:prstGeom>
          <a:noFill/>
        </p:spPr>
      </p:pic>
      <p:sp>
        <p:nvSpPr>
          <p:cNvPr id="26" name="Pfeil nach rechts 25"/>
          <p:cNvSpPr/>
          <p:nvPr/>
        </p:nvSpPr>
        <p:spPr>
          <a:xfrm>
            <a:off x="4572000" y="1916832"/>
            <a:ext cx="151216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Suggester</a:t>
            </a:r>
            <a:endParaRPr lang="en-GB" dirty="0"/>
          </a:p>
        </p:txBody>
      </p:sp>
      <p:cxnSp>
        <p:nvCxnSpPr>
          <p:cNvPr id="27" name="Gerade Verbindung 26"/>
          <p:cNvCxnSpPr>
            <a:stCxn id="26" idx="3"/>
          </p:cNvCxnSpPr>
          <p:nvPr/>
        </p:nvCxnSpPr>
        <p:spPr>
          <a:xfrm flipV="1">
            <a:off x="6084168" y="1268760"/>
            <a:ext cx="0" cy="10441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8172400" y="1444526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172400" y="13407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1475656" y="1268760"/>
            <a:ext cx="1440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7335862" y="1311814"/>
            <a:ext cx="144016" cy="40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7100001" y="1540344"/>
            <a:ext cx="432048" cy="0"/>
          </a:xfrm>
          <a:prstGeom prst="straightConnector1">
            <a:avLst/>
          </a:prstGeom>
          <a:ln w="4445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ieren 62"/>
          <p:cNvGrpSpPr/>
          <p:nvPr/>
        </p:nvGrpSpPr>
        <p:grpSpPr>
          <a:xfrm>
            <a:off x="1979712" y="3139438"/>
            <a:ext cx="176262" cy="1738958"/>
            <a:chOff x="1979712" y="2641530"/>
            <a:chExt cx="176262" cy="1738958"/>
          </a:xfrm>
        </p:grpSpPr>
        <p:pic>
          <p:nvPicPr>
            <p:cNvPr id="37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641530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43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996952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44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352374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45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707796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46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4063218"/>
              <a:ext cx="176262" cy="317270"/>
            </a:xfrm>
            <a:prstGeom prst="rect">
              <a:avLst/>
            </a:prstGeom>
            <a:noFill/>
          </p:spPr>
        </p:pic>
      </p:grpSp>
      <p:grpSp>
        <p:nvGrpSpPr>
          <p:cNvPr id="64" name="Gruppieren 63"/>
          <p:cNvGrpSpPr/>
          <p:nvPr/>
        </p:nvGrpSpPr>
        <p:grpSpPr>
          <a:xfrm>
            <a:off x="3059832" y="3139438"/>
            <a:ext cx="176262" cy="1383536"/>
            <a:chOff x="1979712" y="2641530"/>
            <a:chExt cx="176262" cy="1383536"/>
          </a:xfrm>
        </p:grpSpPr>
        <p:pic>
          <p:nvPicPr>
            <p:cNvPr id="65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641530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66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996952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67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352374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68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707796"/>
              <a:ext cx="176262" cy="317270"/>
            </a:xfrm>
            <a:prstGeom prst="rect">
              <a:avLst/>
            </a:prstGeom>
            <a:noFill/>
          </p:spPr>
        </p:pic>
      </p:grpSp>
      <p:grpSp>
        <p:nvGrpSpPr>
          <p:cNvPr id="72" name="Gruppieren 71"/>
          <p:cNvGrpSpPr/>
          <p:nvPr/>
        </p:nvGrpSpPr>
        <p:grpSpPr>
          <a:xfrm>
            <a:off x="3995936" y="3139438"/>
            <a:ext cx="176262" cy="2094380"/>
            <a:chOff x="1979712" y="2641530"/>
            <a:chExt cx="176262" cy="2094380"/>
          </a:xfrm>
        </p:grpSpPr>
        <p:pic>
          <p:nvPicPr>
            <p:cNvPr id="73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641530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74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996952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75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352374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76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707796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77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4063218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78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4418640"/>
              <a:ext cx="176262" cy="317270"/>
            </a:xfrm>
            <a:prstGeom prst="rect">
              <a:avLst/>
            </a:prstGeom>
            <a:noFill/>
          </p:spPr>
        </p:pic>
      </p:grpSp>
      <p:grpSp>
        <p:nvGrpSpPr>
          <p:cNvPr id="80" name="Gruppieren 79"/>
          <p:cNvGrpSpPr/>
          <p:nvPr/>
        </p:nvGrpSpPr>
        <p:grpSpPr>
          <a:xfrm>
            <a:off x="4860032" y="3139438"/>
            <a:ext cx="176262" cy="2449802"/>
            <a:chOff x="1979712" y="2641530"/>
            <a:chExt cx="176262" cy="2449802"/>
          </a:xfrm>
        </p:grpSpPr>
        <p:pic>
          <p:nvPicPr>
            <p:cNvPr id="81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641530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82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996952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83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352374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84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707796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85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4063218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86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4418640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87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4774062"/>
              <a:ext cx="176262" cy="317270"/>
            </a:xfrm>
            <a:prstGeom prst="rect">
              <a:avLst/>
            </a:prstGeom>
            <a:noFill/>
          </p:spPr>
        </p:pic>
      </p:grpSp>
      <p:grpSp>
        <p:nvGrpSpPr>
          <p:cNvPr id="88" name="Gruppieren 87"/>
          <p:cNvGrpSpPr/>
          <p:nvPr/>
        </p:nvGrpSpPr>
        <p:grpSpPr>
          <a:xfrm>
            <a:off x="5652120" y="3139438"/>
            <a:ext cx="176262" cy="1383536"/>
            <a:chOff x="1979712" y="2641530"/>
            <a:chExt cx="176262" cy="1383536"/>
          </a:xfrm>
        </p:grpSpPr>
        <p:pic>
          <p:nvPicPr>
            <p:cNvPr id="89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641530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90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2996952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91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352374"/>
              <a:ext cx="176262" cy="317270"/>
            </a:xfrm>
            <a:prstGeom prst="rect">
              <a:avLst/>
            </a:prstGeom>
            <a:noFill/>
          </p:spPr>
        </p:pic>
        <p:pic>
          <p:nvPicPr>
            <p:cNvPr id="92" name="Picture 2" descr="D:\vseeker\Dropbox\University\docs\presentations\ARM\ARM_201404_progress_review\img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979712" y="3707796"/>
              <a:ext cx="176262" cy="317270"/>
            </a:xfrm>
            <a:prstGeom prst="rect">
              <a:avLst/>
            </a:prstGeom>
            <a:noFill/>
          </p:spPr>
        </p:pic>
      </p:grpSp>
      <p:sp>
        <p:nvSpPr>
          <p:cNvPr id="112" name="Textfeld 111"/>
          <p:cNvSpPr txBox="1"/>
          <p:nvPr/>
        </p:nvSpPr>
        <p:spPr>
          <a:xfrm>
            <a:off x="179512" y="357301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Suggestions</a:t>
            </a:r>
            <a:endParaRPr lang="en-GB" dirty="0"/>
          </a:p>
          <a:p>
            <a:r>
              <a:rPr lang="en-GB" dirty="0" smtClean="0"/>
              <a:t>per lag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1952292" y="4534948"/>
            <a:ext cx="216000" cy="36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hteck 113"/>
          <p:cNvSpPr/>
          <p:nvPr/>
        </p:nvSpPr>
        <p:spPr>
          <a:xfrm>
            <a:off x="3032124" y="3824104"/>
            <a:ext cx="216000" cy="36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hteck 114"/>
          <p:cNvSpPr/>
          <p:nvPr/>
        </p:nvSpPr>
        <p:spPr>
          <a:xfrm>
            <a:off x="3977464" y="3825984"/>
            <a:ext cx="216000" cy="36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/>
          <p:cNvSpPr/>
          <p:nvPr/>
        </p:nvSpPr>
        <p:spPr>
          <a:xfrm>
            <a:off x="4832324" y="4896868"/>
            <a:ext cx="216000" cy="36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hteck 116"/>
          <p:cNvSpPr/>
          <p:nvPr/>
        </p:nvSpPr>
        <p:spPr>
          <a:xfrm>
            <a:off x="5633648" y="4176788"/>
            <a:ext cx="216000" cy="36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Nach oben gebogener Pfeil 122"/>
          <p:cNvSpPr/>
          <p:nvPr/>
        </p:nvSpPr>
        <p:spPr>
          <a:xfrm rot="5400000">
            <a:off x="5040052" y="4545124"/>
            <a:ext cx="468052" cy="2556284"/>
          </a:xfrm>
          <a:prstGeom prst="bentUpArrow">
            <a:avLst>
              <a:gd name="adj1" fmla="val 13160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llipse 123"/>
          <p:cNvSpPr/>
          <p:nvPr/>
        </p:nvSpPr>
        <p:spPr>
          <a:xfrm>
            <a:off x="7074748" y="485992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5" name="Ellipse 124"/>
          <p:cNvSpPr/>
          <p:nvPr/>
        </p:nvSpPr>
        <p:spPr>
          <a:xfrm>
            <a:off x="7510188" y="485992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26" name="Ellipse 125"/>
          <p:cNvSpPr/>
          <p:nvPr/>
        </p:nvSpPr>
        <p:spPr>
          <a:xfrm>
            <a:off x="7944688" y="485992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7" name="Ellipse 126"/>
          <p:cNvSpPr/>
          <p:nvPr/>
        </p:nvSpPr>
        <p:spPr>
          <a:xfrm>
            <a:off x="8379188" y="485992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28" name="Ellipse 127"/>
          <p:cNvSpPr/>
          <p:nvPr/>
        </p:nvSpPr>
        <p:spPr>
          <a:xfrm>
            <a:off x="7074748" y="566124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9" name="Ellipse 128"/>
          <p:cNvSpPr/>
          <p:nvPr/>
        </p:nvSpPr>
        <p:spPr>
          <a:xfrm>
            <a:off x="1544272" y="112474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0" name="Ellipse 129"/>
          <p:cNvSpPr/>
          <p:nvPr/>
        </p:nvSpPr>
        <p:spPr>
          <a:xfrm>
            <a:off x="2414212" y="112474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1" name="Ellipse 130"/>
          <p:cNvSpPr/>
          <p:nvPr/>
        </p:nvSpPr>
        <p:spPr>
          <a:xfrm>
            <a:off x="3563888" y="112474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32" name="Ellipse 131"/>
          <p:cNvSpPr/>
          <p:nvPr/>
        </p:nvSpPr>
        <p:spPr>
          <a:xfrm>
            <a:off x="4283968" y="112474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33" name="Ellipse 132"/>
          <p:cNvSpPr/>
          <p:nvPr/>
        </p:nvSpPr>
        <p:spPr>
          <a:xfrm>
            <a:off x="5238544" y="112474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34" name="Ellipse 133"/>
          <p:cNvSpPr/>
          <p:nvPr/>
        </p:nvSpPr>
        <p:spPr>
          <a:xfrm>
            <a:off x="6355608" y="1124744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3309501" y="2780928"/>
            <a:ext cx="2524999" cy="2101120"/>
            <a:chOff x="405295" y="3623799"/>
            <a:chExt cx="3137111" cy="2691288"/>
          </a:xfrm>
        </p:grpSpPr>
        <p:grpSp>
          <p:nvGrpSpPr>
            <p:cNvPr id="23" name="Gruppieren 32"/>
            <p:cNvGrpSpPr/>
            <p:nvPr/>
          </p:nvGrpSpPr>
          <p:grpSpPr>
            <a:xfrm>
              <a:off x="862988" y="3623799"/>
              <a:ext cx="2520280" cy="2248348"/>
              <a:chOff x="971600" y="3717032"/>
              <a:chExt cx="2736304" cy="2441063"/>
            </a:xfrm>
          </p:grpSpPr>
          <p:cxnSp>
            <p:nvCxnSpPr>
              <p:cNvPr id="27" name="Gerade Verbindung mit Pfeil 26"/>
              <p:cNvCxnSpPr/>
              <p:nvPr/>
            </p:nvCxnSpPr>
            <p:spPr>
              <a:xfrm flipV="1">
                <a:off x="971600" y="3717032"/>
                <a:ext cx="0" cy="2425376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 flipV="1">
                <a:off x="971600" y="6142408"/>
                <a:ext cx="2736304" cy="1568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feld 23"/>
            <p:cNvSpPr txBox="1"/>
            <p:nvPr/>
          </p:nvSpPr>
          <p:spPr>
            <a:xfrm>
              <a:off x="934999" y="5881439"/>
              <a:ext cx="2607407" cy="433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Energy Consumption</a:t>
              </a:r>
              <a:endParaRPr lang="de-DE" sz="1600" dirty="0"/>
            </a:p>
          </p:txBody>
        </p:sp>
        <p:sp>
          <p:nvSpPr>
            <p:cNvPr id="25" name="Textfeld 24"/>
            <p:cNvSpPr txBox="1"/>
            <p:nvPr/>
          </p:nvSpPr>
          <p:spPr>
            <a:xfrm rot="16200000">
              <a:off x="-450238" y="4580796"/>
              <a:ext cx="2131693" cy="42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Execution Delay</a:t>
              </a:r>
              <a:endParaRPr lang="de-DE" sz="1600" dirty="0"/>
            </a:p>
          </p:txBody>
        </p:sp>
        <p:sp>
          <p:nvSpPr>
            <p:cNvPr id="26" name="Textfeld 25"/>
            <p:cNvSpPr txBox="1"/>
            <p:nvPr/>
          </p:nvSpPr>
          <p:spPr>
            <a:xfrm rot="19936675">
              <a:off x="963229" y="4526396"/>
              <a:ext cx="2378055" cy="749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Trade-Off</a:t>
              </a:r>
              <a:endParaRPr lang="de-DE" sz="3200" dirty="0"/>
            </a:p>
          </p:txBody>
        </p:sp>
      </p:grpSp>
      <p:sp>
        <p:nvSpPr>
          <p:cNvPr id="31" name="Abgerundetes Rechteck 30"/>
          <p:cNvSpPr/>
          <p:nvPr/>
        </p:nvSpPr>
        <p:spPr>
          <a:xfrm>
            <a:off x="3239852" y="5589240"/>
            <a:ext cx="2664296" cy="648072"/>
          </a:xfrm>
          <a:prstGeom prst="round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Satisfied User</a:t>
            </a:r>
          </a:p>
        </p:txBody>
      </p:sp>
      <p:sp>
        <p:nvSpPr>
          <p:cNvPr id="32" name="Rechteck 31"/>
          <p:cNvSpPr/>
          <p:nvPr/>
        </p:nvSpPr>
        <p:spPr>
          <a:xfrm>
            <a:off x="3887924" y="1268760"/>
            <a:ext cx="2952328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heterogeneous workload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interactive workload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battery constraints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...</a:t>
            </a:r>
          </a:p>
        </p:txBody>
      </p:sp>
      <p:pic>
        <p:nvPicPr>
          <p:cNvPr id="33" name="Picture 2" descr="E:\Dropbox\University\docs\ideas\drawing-smartphone_sm.jpg"/>
          <p:cNvPicPr>
            <a:picLocks noChangeAspect="1" noChangeArrowheads="1"/>
          </p:cNvPicPr>
          <p:nvPr/>
        </p:nvPicPr>
        <p:blipFill>
          <a:blip r:embed="rId3" cstate="print"/>
          <a:srcRect l="7917" t="10526" r="12906" b="10526"/>
          <a:stretch>
            <a:fillRect/>
          </a:stretch>
        </p:blipFill>
        <p:spPr bwMode="auto">
          <a:xfrm>
            <a:off x="2303748" y="1259759"/>
            <a:ext cx="1368152" cy="1026114"/>
          </a:xfrm>
          <a:prstGeom prst="rect">
            <a:avLst/>
          </a:prstGeom>
          <a:noFill/>
        </p:spPr>
      </p:pic>
      <p:sp>
        <p:nvSpPr>
          <p:cNvPr id="36" name="Pfeil nach unten 35"/>
          <p:cNvSpPr/>
          <p:nvPr/>
        </p:nvSpPr>
        <p:spPr>
          <a:xfrm>
            <a:off x="4427984" y="2564904"/>
            <a:ext cx="288032" cy="36004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feil nach unten 36"/>
          <p:cNvSpPr/>
          <p:nvPr/>
        </p:nvSpPr>
        <p:spPr>
          <a:xfrm>
            <a:off x="4427984" y="5085184"/>
            <a:ext cx="288032" cy="36004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bgerundetes Rechteck 37"/>
          <p:cNvSpPr/>
          <p:nvPr/>
        </p:nvSpPr>
        <p:spPr>
          <a:xfrm>
            <a:off x="1547664" y="3356992"/>
            <a:ext cx="1440160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Responsive</a:t>
            </a:r>
            <a:endParaRPr lang="en-GB" dirty="0"/>
          </a:p>
        </p:txBody>
      </p:sp>
      <p:sp>
        <p:nvSpPr>
          <p:cNvPr id="39" name="Abgerundetes Rechteck 38"/>
          <p:cNvSpPr/>
          <p:nvPr/>
        </p:nvSpPr>
        <p:spPr>
          <a:xfrm>
            <a:off x="6084168" y="3356992"/>
            <a:ext cx="1440160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Energy Efficient</a:t>
            </a:r>
            <a:endParaRPr lang="en-GB" dirty="0"/>
          </a:p>
        </p:txBody>
      </p:sp>
      <p:sp>
        <p:nvSpPr>
          <p:cNvPr id="19" name="Abgerundetes Rechteck 18"/>
          <p:cNvSpPr/>
          <p:nvPr/>
        </p:nvSpPr>
        <p:spPr>
          <a:xfrm>
            <a:off x="539552" y="4797152"/>
            <a:ext cx="2304256" cy="1440160"/>
          </a:xfrm>
          <a:prstGeom prst="roundRect">
            <a:avLst/>
          </a:prstGeom>
          <a:solidFill>
            <a:srgbClr val="FF1D1D"/>
          </a:solidFill>
          <a:ln>
            <a:solidFill>
              <a:srgbClr val="6B09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How can I measure satisfaction?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/>
          <p:cNvSpPr/>
          <p:nvPr/>
        </p:nvSpPr>
        <p:spPr>
          <a:xfrm>
            <a:off x="3491880" y="1484784"/>
            <a:ext cx="72008" cy="72008"/>
          </a:xfrm>
          <a:prstGeom prst="roundRect">
            <a:avLst/>
          </a:prstGeom>
          <a:solidFill>
            <a:srgbClr val="FF33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Markup Costs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66" name="Textfeld 165"/>
          <p:cNvSpPr txBox="1"/>
          <p:nvPr/>
        </p:nvSpPr>
        <p:spPr>
          <a:xfrm>
            <a:off x="179512" y="4653136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Workload</a:t>
            </a:r>
            <a:endParaRPr lang="en-GB" sz="2000" dirty="0" smtClean="0"/>
          </a:p>
          <a:p>
            <a:r>
              <a:rPr lang="en-GB" sz="2000" dirty="0" smtClean="0"/>
              <a:t>10 Minute Workload</a:t>
            </a:r>
          </a:p>
          <a:p>
            <a:r>
              <a:rPr lang="en-GB" sz="2000" dirty="0" smtClean="0"/>
              <a:t>17 System Configurations</a:t>
            </a:r>
          </a:p>
          <a:p>
            <a:r>
              <a:rPr lang="en-GB" sz="2000" dirty="0" smtClean="0"/>
              <a:t>5 Iterations</a:t>
            </a:r>
          </a:p>
          <a:p>
            <a:r>
              <a:rPr lang="en-GB" sz="2000" dirty="0" smtClean="0">
                <a:sym typeface="Wingdings" pitchFamily="2" charset="2"/>
              </a:rPr>
              <a:t> 85 Videos</a:t>
            </a:r>
            <a:endParaRPr lang="en-GB" sz="2000" dirty="0"/>
          </a:p>
        </p:txBody>
      </p:sp>
      <p:sp>
        <p:nvSpPr>
          <p:cNvPr id="168" name="Textfeld 167"/>
          <p:cNvSpPr txBox="1"/>
          <p:nvPr/>
        </p:nvSpPr>
        <p:spPr>
          <a:xfrm>
            <a:off x="179512" y="1385481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Pick lag endings from suggested selection.</a:t>
            </a:r>
            <a:endParaRPr lang="en-GB" sz="2000" dirty="0"/>
          </a:p>
        </p:txBody>
      </p:sp>
      <p:cxnSp>
        <p:nvCxnSpPr>
          <p:cNvPr id="170" name="Gerade Verbindung mit Pfeil 169"/>
          <p:cNvCxnSpPr>
            <a:endCxn id="167" idx="1"/>
          </p:cNvCxnSpPr>
          <p:nvPr/>
        </p:nvCxnSpPr>
        <p:spPr>
          <a:xfrm flipV="1">
            <a:off x="2771800" y="1520788"/>
            <a:ext cx="72008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Abgerundetes Rechteck 171"/>
          <p:cNvSpPr/>
          <p:nvPr/>
        </p:nvSpPr>
        <p:spPr>
          <a:xfrm>
            <a:off x="323528" y="2132856"/>
            <a:ext cx="2664296" cy="2448272"/>
          </a:xfrm>
          <a:prstGeom prst="round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16:02 Minutes</a:t>
            </a:r>
            <a:endParaRPr lang="en-GB" sz="2800" dirty="0"/>
          </a:p>
          <a:p>
            <a:pPr algn="ctr"/>
            <a:r>
              <a:rPr lang="en-GB" sz="2800" dirty="0" smtClean="0"/>
              <a:t>Manual </a:t>
            </a:r>
            <a:r>
              <a:rPr lang="en-GB" sz="2800" dirty="0" err="1" smtClean="0"/>
              <a:t>Markup</a:t>
            </a:r>
            <a:r>
              <a:rPr lang="en-GB" sz="2800" dirty="0" smtClean="0"/>
              <a:t> Work</a:t>
            </a:r>
          </a:p>
          <a:p>
            <a:pPr algn="ctr"/>
            <a:endParaRPr lang="en-GB" dirty="0" smtClean="0"/>
          </a:p>
          <a:p>
            <a:pPr algn="ctr"/>
            <a:r>
              <a:rPr lang="en-GB" sz="2800" dirty="0" smtClean="0"/>
              <a:t>Speedup of 1347x</a:t>
            </a:r>
          </a:p>
        </p:txBody>
      </p:sp>
      <p:pic>
        <p:nvPicPr>
          <p:cNvPr id="102" name="Picture 4" descr="D:\vseeker\Dropbox\University\docs\presentations\2014_IISWC\workloadvide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2726" y="1475705"/>
            <a:ext cx="5265738" cy="447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/>
      <p:bldP spid="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Goals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67544" y="4041646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2200" dirty="0" smtClean="0"/>
              <a:t>Methodology must ...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deal with </a:t>
            </a:r>
            <a:r>
              <a:rPr lang="en-GB" sz="2200" b="1" dirty="0" smtClean="0"/>
              <a:t>interactive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</a:t>
            </a:r>
            <a:r>
              <a:rPr lang="en-GB" sz="2200" b="1" dirty="0" smtClean="0"/>
              <a:t>repeatable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workloads </a:t>
            </a:r>
            <a:r>
              <a:rPr lang="en-GB" sz="2200" b="1" dirty="0" smtClean="0"/>
              <a:t>automatically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identify </a:t>
            </a:r>
            <a:r>
              <a:rPr lang="en-GB" sz="2200" b="1" dirty="0" smtClean="0"/>
              <a:t>interaction lags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automatically rate </a:t>
            </a:r>
            <a:r>
              <a:rPr lang="en-GB" sz="2200" b="1" dirty="0" smtClean="0"/>
              <a:t>user satisfaction</a:t>
            </a:r>
          </a:p>
        </p:txBody>
      </p:sp>
      <p:pic>
        <p:nvPicPr>
          <p:cNvPr id="1026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91597"/>
            <a:ext cx="360040" cy="412062"/>
          </a:xfrm>
          <a:prstGeom prst="rect">
            <a:avLst/>
          </a:prstGeom>
          <a:noFill/>
        </p:spPr>
      </p:pic>
      <p:pic>
        <p:nvPicPr>
          <p:cNvPr id="16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631651"/>
            <a:ext cx="360040" cy="412062"/>
          </a:xfrm>
          <a:prstGeom prst="rect">
            <a:avLst/>
          </a:prstGeom>
          <a:noFill/>
        </p:spPr>
      </p:pic>
      <p:pic>
        <p:nvPicPr>
          <p:cNvPr id="17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991691"/>
            <a:ext cx="360040" cy="412062"/>
          </a:xfrm>
          <a:prstGeom prst="rect">
            <a:avLst/>
          </a:prstGeom>
          <a:noFill/>
        </p:spPr>
      </p:pic>
      <p:pic>
        <p:nvPicPr>
          <p:cNvPr id="15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351731"/>
            <a:ext cx="360040" cy="412062"/>
          </a:xfrm>
          <a:prstGeom prst="rect">
            <a:avLst/>
          </a:prstGeom>
          <a:noFill/>
        </p:spPr>
      </p:pic>
      <p:grpSp>
        <p:nvGrpSpPr>
          <p:cNvPr id="18" name="Gruppieren 17"/>
          <p:cNvGrpSpPr/>
          <p:nvPr/>
        </p:nvGrpSpPr>
        <p:grpSpPr>
          <a:xfrm>
            <a:off x="467544" y="1333568"/>
            <a:ext cx="8208912" cy="2527480"/>
            <a:chOff x="395536" y="2489296"/>
            <a:chExt cx="8208912" cy="2527480"/>
          </a:xfrm>
        </p:grpSpPr>
        <p:sp>
          <p:nvSpPr>
            <p:cNvPr id="19" name="Rechteck 18"/>
            <p:cNvSpPr/>
            <p:nvPr/>
          </p:nvSpPr>
          <p:spPr>
            <a:xfrm>
              <a:off x="395536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Interactive Mobile Workload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732240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Distance to sweet spot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465766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102170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381"/>
            <p:cNvGrpSpPr/>
            <p:nvPr/>
          </p:nvGrpSpPr>
          <p:grpSpPr>
            <a:xfrm>
              <a:off x="3203848" y="2489296"/>
              <a:ext cx="2592288" cy="2527480"/>
              <a:chOff x="2898206" y="22772835"/>
              <a:chExt cx="3600400" cy="3816424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2898206" y="22772835"/>
                <a:ext cx="3600400" cy="3816424"/>
              </a:xfrm>
              <a:prstGeom prst="rect">
                <a:avLst/>
              </a:prstGeom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2898206" y="22772835"/>
                <a:ext cx="3600400" cy="15841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200" dirty="0" smtClean="0"/>
                  <a:t>Rate Trade-Off considering </a:t>
                </a:r>
              </a:p>
              <a:p>
                <a:pPr algn="ctr"/>
                <a:r>
                  <a:rPr lang="en-GB" sz="2200" dirty="0" smtClean="0"/>
                  <a:t>User Satisfaction</a:t>
                </a:r>
                <a:endParaRPr lang="en-GB" sz="2200" dirty="0"/>
              </a:p>
            </p:txBody>
          </p:sp>
          <p:pic>
            <p:nvPicPr>
              <p:cNvPr id="27" name="Picture 5" descr="C:\Users\vseeker\Dropbox\University\docs\presentations\Sicsa\gears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69056" y="24429019"/>
                <a:ext cx="2258700" cy="208823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Irritation Metric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899592" y="2380692"/>
            <a:ext cx="7344816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547664" y="2276872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860032" y="2276872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275856" y="220486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14" name="Ellipse 13"/>
          <p:cNvSpPr/>
          <p:nvPr/>
        </p:nvSpPr>
        <p:spPr>
          <a:xfrm>
            <a:off x="3707904" y="220486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2</a:t>
            </a:r>
            <a:endParaRPr lang="en-GB" b="1" dirty="0"/>
          </a:p>
        </p:txBody>
      </p:sp>
      <p:sp>
        <p:nvSpPr>
          <p:cNvPr id="15" name="Ellipse 14"/>
          <p:cNvSpPr/>
          <p:nvPr/>
        </p:nvSpPr>
        <p:spPr>
          <a:xfrm>
            <a:off x="4355976" y="220486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16" name="Ellipse 15"/>
          <p:cNvSpPr/>
          <p:nvPr/>
        </p:nvSpPr>
        <p:spPr>
          <a:xfrm>
            <a:off x="5148064" y="220486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17" name="Ellipse 16"/>
          <p:cNvSpPr/>
          <p:nvPr/>
        </p:nvSpPr>
        <p:spPr>
          <a:xfrm>
            <a:off x="6084168" y="220486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18" name="Ellipse 17"/>
          <p:cNvSpPr/>
          <p:nvPr/>
        </p:nvSpPr>
        <p:spPr>
          <a:xfrm>
            <a:off x="7524328" y="220486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6</a:t>
            </a:r>
            <a:endParaRPr lang="en-GB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244408" y="2204864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</a:t>
            </a:r>
            <a:endParaRPr lang="en-GB" sz="3600" dirty="0"/>
          </a:p>
        </p:txBody>
      </p:sp>
      <p:sp>
        <p:nvSpPr>
          <p:cNvPr id="22" name="Ellipse 21"/>
          <p:cNvSpPr/>
          <p:nvPr/>
        </p:nvSpPr>
        <p:spPr>
          <a:xfrm>
            <a:off x="827584" y="290374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x</a:t>
            </a:r>
            <a:endParaRPr lang="en-GB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259632" y="2852936"/>
            <a:ext cx="520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Lag ending of system configuration x</a:t>
            </a:r>
            <a:endParaRPr lang="en-GB" sz="2400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87624" y="177281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83568" y="14127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Lag begin</a:t>
            </a:r>
            <a:endParaRPr lang="en-GB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4572000" y="177281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548018" y="1412776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Irritation Threshold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3496940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n-GB" sz="2000" b="1" dirty="0" smtClean="0"/>
              <a:t>Calculate User Irritation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000" dirty="0" smtClean="0"/>
              <a:t>Set a user irritation threshold for each lag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000" dirty="0" smtClean="0"/>
              <a:t>If the length of a lag stays below the threshold, it counts as not irritating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000" dirty="0" smtClean="0"/>
              <a:t>If the length of a lag exceeds the threshold, a penalty is applied</a:t>
            </a:r>
            <a:endParaRPr lang="en-GB" sz="2000" dirty="0"/>
          </a:p>
        </p:txBody>
      </p:sp>
      <p:sp>
        <p:nvSpPr>
          <p:cNvPr id="34" name="Rechteck 33"/>
          <p:cNvSpPr/>
          <p:nvPr/>
        </p:nvSpPr>
        <p:spPr>
          <a:xfrm>
            <a:off x="3059832" y="5301208"/>
            <a:ext cx="3024336" cy="900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Compare different system configurations in terms of user irritation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Irritation Thresholds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Volker </a:t>
            </a:r>
            <a:r>
              <a:rPr lang="de-DE" dirty="0" err="1" smtClean="0"/>
              <a:t>Seeker</a:t>
            </a:r>
            <a:endParaRPr lang="de-DE" dirty="0"/>
          </a:p>
        </p:txBody>
      </p:sp>
      <p:pic>
        <p:nvPicPr>
          <p:cNvPr id="21" name="Picture 3" descr="D:\vseeker\Dropbox\University\docs\presentations\Sicsa\text-fil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1296144" cy="1296144"/>
          </a:xfrm>
          <a:prstGeom prst="rect">
            <a:avLst/>
          </a:prstGeom>
          <a:noFill/>
        </p:spPr>
      </p:pic>
      <p:sp>
        <p:nvSpPr>
          <p:cNvPr id="24" name="Pfeil nach unten 23"/>
          <p:cNvSpPr/>
          <p:nvPr/>
        </p:nvSpPr>
        <p:spPr>
          <a:xfrm rot="10800000">
            <a:off x="871688" y="4149080"/>
            <a:ext cx="432048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/>
          <p:cNvSpPr txBox="1"/>
          <p:nvPr/>
        </p:nvSpPr>
        <p:spPr>
          <a:xfrm>
            <a:off x="1691680" y="479715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Threshold Policy</a:t>
            </a:r>
            <a:endParaRPr lang="en-GB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3941472" y="2074308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61552" y="1966296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076056" y="1966296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219534" y="2024352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51" name="Gerade Verbindung 50"/>
          <p:cNvCxnSpPr/>
          <p:nvPr/>
        </p:nvCxnSpPr>
        <p:spPr>
          <a:xfrm>
            <a:off x="3941472" y="2607392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61552" y="2499380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96136" y="2499380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8219534" y="2570898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3941472" y="3140476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4661552" y="303246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5364088" y="3032464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8219534" y="3117444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61" name="Gerade Verbindung 60"/>
          <p:cNvCxnSpPr/>
          <p:nvPr/>
        </p:nvCxnSpPr>
        <p:spPr>
          <a:xfrm>
            <a:off x="3941472" y="3702026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4661552" y="359401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6084168" y="3594014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8219534" y="3663990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3941472" y="4263576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4661552" y="415556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6444208" y="4155564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8219534" y="4210536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3941472" y="4789649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661552" y="4681637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508104" y="4681637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8219534" y="4757082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sp>
        <p:nvSpPr>
          <p:cNvPr id="80" name="Ellipse 79"/>
          <p:cNvSpPr/>
          <p:nvPr/>
        </p:nvSpPr>
        <p:spPr>
          <a:xfrm>
            <a:off x="3563888" y="193029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1" name="Ellipse 80"/>
          <p:cNvSpPr/>
          <p:nvPr/>
        </p:nvSpPr>
        <p:spPr>
          <a:xfrm>
            <a:off x="3563888" y="2463376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2" name="Ellipse 81"/>
          <p:cNvSpPr/>
          <p:nvPr/>
        </p:nvSpPr>
        <p:spPr>
          <a:xfrm>
            <a:off x="3563888" y="29964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83" name="Ellipse 82"/>
          <p:cNvSpPr/>
          <p:nvPr/>
        </p:nvSpPr>
        <p:spPr>
          <a:xfrm>
            <a:off x="3563888" y="355801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84" name="Ellipse 83"/>
          <p:cNvSpPr/>
          <p:nvPr/>
        </p:nvSpPr>
        <p:spPr>
          <a:xfrm>
            <a:off x="3563888" y="41195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85" name="Ellipse 84"/>
          <p:cNvSpPr/>
          <p:nvPr/>
        </p:nvSpPr>
        <p:spPr>
          <a:xfrm>
            <a:off x="3563888" y="464563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86" name="Textfeld 85"/>
          <p:cNvSpPr txBox="1"/>
          <p:nvPr/>
        </p:nvSpPr>
        <p:spPr>
          <a:xfrm>
            <a:off x="3851920" y="141277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 Thresholds per lag in a workload</a:t>
            </a:r>
            <a:endParaRPr lang="en-GB" dirty="0"/>
          </a:p>
        </p:txBody>
      </p:sp>
      <p:sp>
        <p:nvSpPr>
          <p:cNvPr id="94" name="Rechteck 93"/>
          <p:cNvSpPr/>
          <p:nvPr/>
        </p:nvSpPr>
        <p:spPr>
          <a:xfrm>
            <a:off x="773420" y="5060801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de-DE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2" name="Gruppieren 381"/>
          <p:cNvGrpSpPr/>
          <p:nvPr/>
        </p:nvGrpSpPr>
        <p:grpSpPr>
          <a:xfrm>
            <a:off x="467544" y="1333568"/>
            <a:ext cx="2592288" cy="2527480"/>
            <a:chOff x="2898206" y="22772835"/>
            <a:chExt cx="3600400" cy="3816424"/>
          </a:xfrm>
        </p:grpSpPr>
        <p:sp>
          <p:nvSpPr>
            <p:cNvPr id="43" name="Rechteck 42"/>
            <p:cNvSpPr/>
            <p:nvPr/>
          </p:nvSpPr>
          <p:spPr>
            <a:xfrm>
              <a:off x="2898206" y="22772835"/>
              <a:ext cx="3600400" cy="3816424"/>
            </a:xfrm>
            <a:prstGeom prst="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898206" y="22772835"/>
              <a:ext cx="3600400" cy="1584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Rate Trade-Off considering </a:t>
              </a:r>
            </a:p>
            <a:p>
              <a:pPr algn="ctr"/>
              <a:r>
                <a:rPr lang="en-GB" sz="2200" dirty="0" smtClean="0"/>
                <a:t>User Satisfaction</a:t>
              </a:r>
              <a:endParaRPr lang="en-GB" sz="2200" dirty="0"/>
            </a:p>
          </p:txBody>
        </p:sp>
        <p:pic>
          <p:nvPicPr>
            <p:cNvPr id="45" name="Picture 5" descr="C:\Users\vseeker\Dropbox\University\docs\presentations\Sicsa\gear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9056" y="24429019"/>
              <a:ext cx="2258700" cy="20882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Irritation Thresholds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Volker </a:t>
            </a:r>
            <a:r>
              <a:rPr lang="de-DE" dirty="0" err="1" smtClean="0"/>
              <a:t>Seeker</a:t>
            </a:r>
            <a:endParaRPr lang="de-DE" dirty="0"/>
          </a:p>
        </p:txBody>
      </p:sp>
      <p:pic>
        <p:nvPicPr>
          <p:cNvPr id="21" name="Picture 3" descr="D:\vseeker\Dropbox\University\docs\presentations\Sicsa\text-fil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1296144" cy="1296144"/>
          </a:xfrm>
          <a:prstGeom prst="rect">
            <a:avLst/>
          </a:prstGeom>
          <a:noFill/>
        </p:spPr>
      </p:pic>
      <p:sp>
        <p:nvSpPr>
          <p:cNvPr id="24" name="Pfeil nach unten 23"/>
          <p:cNvSpPr/>
          <p:nvPr/>
        </p:nvSpPr>
        <p:spPr>
          <a:xfrm rot="10800000">
            <a:off x="871688" y="4149080"/>
            <a:ext cx="432048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/>
          <p:cNvSpPr txBox="1"/>
          <p:nvPr/>
        </p:nvSpPr>
        <p:spPr>
          <a:xfrm>
            <a:off x="1691680" y="479715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Threshold Policy</a:t>
            </a:r>
            <a:endParaRPr lang="en-GB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3941472" y="2074308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61552" y="1966296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219534" y="2024352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51" name="Gerade Verbindung 50"/>
          <p:cNvCxnSpPr/>
          <p:nvPr/>
        </p:nvCxnSpPr>
        <p:spPr>
          <a:xfrm>
            <a:off x="3941472" y="2607392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61552" y="2499380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8219534" y="2570898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3941472" y="3140476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4661552" y="303246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8219534" y="3117444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61" name="Gerade Verbindung 60"/>
          <p:cNvCxnSpPr/>
          <p:nvPr/>
        </p:nvCxnSpPr>
        <p:spPr>
          <a:xfrm>
            <a:off x="3941472" y="3702026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4661552" y="359401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8219534" y="3663990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3941472" y="4263576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4661552" y="4155564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8219534" y="4210536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3941472" y="4789649"/>
            <a:ext cx="4320480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661552" y="4681637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8219534" y="4757082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</a:t>
            </a:r>
            <a:endParaRPr lang="en-GB" sz="2000" dirty="0"/>
          </a:p>
        </p:txBody>
      </p:sp>
      <p:sp>
        <p:nvSpPr>
          <p:cNvPr id="80" name="Ellipse 79"/>
          <p:cNvSpPr/>
          <p:nvPr/>
        </p:nvSpPr>
        <p:spPr>
          <a:xfrm>
            <a:off x="3563888" y="193029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1" name="Ellipse 80"/>
          <p:cNvSpPr/>
          <p:nvPr/>
        </p:nvSpPr>
        <p:spPr>
          <a:xfrm>
            <a:off x="3563888" y="2463376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2" name="Ellipse 81"/>
          <p:cNvSpPr/>
          <p:nvPr/>
        </p:nvSpPr>
        <p:spPr>
          <a:xfrm>
            <a:off x="3563888" y="29964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83" name="Ellipse 82"/>
          <p:cNvSpPr/>
          <p:nvPr/>
        </p:nvSpPr>
        <p:spPr>
          <a:xfrm>
            <a:off x="3563888" y="355801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84" name="Ellipse 83"/>
          <p:cNvSpPr/>
          <p:nvPr/>
        </p:nvSpPr>
        <p:spPr>
          <a:xfrm>
            <a:off x="3563888" y="411956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85" name="Ellipse 84"/>
          <p:cNvSpPr/>
          <p:nvPr/>
        </p:nvSpPr>
        <p:spPr>
          <a:xfrm>
            <a:off x="3563888" y="464563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86" name="Textfeld 85"/>
          <p:cNvSpPr txBox="1"/>
          <p:nvPr/>
        </p:nvSpPr>
        <p:spPr>
          <a:xfrm>
            <a:off x="3851920" y="141277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 Thresholds per lag in a workload</a:t>
            </a:r>
            <a:endParaRPr lang="en-GB" dirty="0"/>
          </a:p>
        </p:txBody>
      </p:sp>
      <p:cxnSp>
        <p:nvCxnSpPr>
          <p:cNvPr id="87" name="Gerade Verbindung 86"/>
          <p:cNvCxnSpPr/>
          <p:nvPr/>
        </p:nvCxnSpPr>
        <p:spPr>
          <a:xfrm>
            <a:off x="5616116" y="4681637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5616116" y="4155564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5616116" y="3594014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5616116" y="3032464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5616116" y="2499380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616116" y="1966296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774626" y="5054525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de-DE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2" name="Gruppieren 381"/>
          <p:cNvGrpSpPr/>
          <p:nvPr/>
        </p:nvGrpSpPr>
        <p:grpSpPr>
          <a:xfrm>
            <a:off x="467544" y="1333568"/>
            <a:ext cx="2592288" cy="2527480"/>
            <a:chOff x="2898206" y="22772835"/>
            <a:chExt cx="3600400" cy="3816424"/>
          </a:xfrm>
        </p:grpSpPr>
        <p:sp>
          <p:nvSpPr>
            <p:cNvPr id="43" name="Rechteck 42"/>
            <p:cNvSpPr/>
            <p:nvPr/>
          </p:nvSpPr>
          <p:spPr>
            <a:xfrm>
              <a:off x="2898206" y="22772835"/>
              <a:ext cx="3600400" cy="3816424"/>
            </a:xfrm>
            <a:prstGeom prst="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898206" y="22772835"/>
              <a:ext cx="3600400" cy="1584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Rate Trade-Off considering </a:t>
              </a:r>
            </a:p>
            <a:p>
              <a:pPr algn="ctr"/>
              <a:r>
                <a:rPr lang="en-GB" sz="2200" dirty="0" smtClean="0"/>
                <a:t>User Satisfaction</a:t>
              </a:r>
              <a:endParaRPr lang="en-GB" sz="2200" dirty="0"/>
            </a:p>
          </p:txBody>
        </p:sp>
        <p:pic>
          <p:nvPicPr>
            <p:cNvPr id="45" name="Picture 5" descr="C:\Users\vseeker\Dropbox\University\docs\presentations\Sicsa\gear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9056" y="24429019"/>
              <a:ext cx="2258700" cy="20882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Goals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67544" y="4041646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2200" dirty="0" smtClean="0"/>
              <a:t>Methodology must ...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deal with </a:t>
            </a:r>
            <a:r>
              <a:rPr lang="en-GB" sz="2200" b="1" dirty="0" smtClean="0"/>
              <a:t>interactive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</a:t>
            </a:r>
            <a:r>
              <a:rPr lang="en-GB" sz="2200" b="1" dirty="0" smtClean="0"/>
              <a:t>repeatable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workloads </a:t>
            </a:r>
            <a:r>
              <a:rPr lang="en-GB" sz="2200" b="1" dirty="0" smtClean="0"/>
              <a:t>automatically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identify </a:t>
            </a:r>
            <a:r>
              <a:rPr lang="en-GB" sz="2200" b="1" dirty="0" smtClean="0"/>
              <a:t>interaction lags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automatically rate </a:t>
            </a:r>
            <a:r>
              <a:rPr lang="en-GB" sz="2200" b="1" dirty="0" smtClean="0"/>
              <a:t>user satisfaction</a:t>
            </a:r>
            <a:endParaRPr lang="en-GB" sz="2200" dirty="0" smtClean="0"/>
          </a:p>
        </p:txBody>
      </p:sp>
      <p:pic>
        <p:nvPicPr>
          <p:cNvPr id="1026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91597"/>
            <a:ext cx="360040" cy="412062"/>
          </a:xfrm>
          <a:prstGeom prst="rect">
            <a:avLst/>
          </a:prstGeom>
          <a:noFill/>
        </p:spPr>
      </p:pic>
      <p:pic>
        <p:nvPicPr>
          <p:cNvPr id="16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631651"/>
            <a:ext cx="360040" cy="412062"/>
          </a:xfrm>
          <a:prstGeom prst="rect">
            <a:avLst/>
          </a:prstGeom>
          <a:noFill/>
        </p:spPr>
      </p:pic>
      <p:pic>
        <p:nvPicPr>
          <p:cNvPr id="17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991691"/>
            <a:ext cx="360040" cy="412062"/>
          </a:xfrm>
          <a:prstGeom prst="rect">
            <a:avLst/>
          </a:prstGeom>
          <a:noFill/>
        </p:spPr>
      </p:pic>
      <p:pic>
        <p:nvPicPr>
          <p:cNvPr id="15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351731"/>
            <a:ext cx="360040" cy="412062"/>
          </a:xfrm>
          <a:prstGeom prst="rect">
            <a:avLst/>
          </a:prstGeom>
          <a:noFill/>
        </p:spPr>
      </p:pic>
      <p:pic>
        <p:nvPicPr>
          <p:cNvPr id="18" name="Picture 2" descr="D:\vseeker\Dropbox\University\docs\presentations\ARM_201404_progress_review\t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639763"/>
            <a:ext cx="360040" cy="412062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467544" y="1985240"/>
            <a:ext cx="1872208" cy="10801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 Black" pitchFamily="34" charset="0"/>
              </a:rPr>
              <a:t>Interactive Mobile Workload</a:t>
            </a:r>
            <a:endParaRPr lang="en-GB" sz="2000" dirty="0">
              <a:latin typeface="Arial Black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04248" y="1985240"/>
            <a:ext cx="1872208" cy="10801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 Black" pitchFamily="34" charset="0"/>
              </a:rPr>
              <a:t>Distance to sweet spot</a:t>
            </a:r>
            <a:endParaRPr lang="en-GB" sz="2000" dirty="0">
              <a:latin typeface="Arial Black" pitchFamily="34" charset="0"/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537774" y="2345280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>
            <a:off x="6174178" y="2345280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381"/>
          <p:cNvGrpSpPr/>
          <p:nvPr/>
        </p:nvGrpSpPr>
        <p:grpSpPr>
          <a:xfrm>
            <a:off x="3275856" y="1333568"/>
            <a:ext cx="2592288" cy="2527480"/>
            <a:chOff x="2898206" y="22772835"/>
            <a:chExt cx="3600400" cy="3816424"/>
          </a:xfrm>
        </p:grpSpPr>
        <p:sp>
          <p:nvSpPr>
            <p:cNvPr id="26" name="Rechteck 25"/>
            <p:cNvSpPr/>
            <p:nvPr/>
          </p:nvSpPr>
          <p:spPr>
            <a:xfrm>
              <a:off x="2898206" y="22772835"/>
              <a:ext cx="3600400" cy="3816424"/>
            </a:xfrm>
            <a:prstGeom prst="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2898206" y="22772835"/>
              <a:ext cx="3600400" cy="1584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Rate Trade-Off considering </a:t>
              </a:r>
            </a:p>
            <a:p>
              <a:pPr algn="ctr"/>
              <a:r>
                <a:rPr lang="en-GB" sz="2200" dirty="0" smtClean="0"/>
                <a:t>User Satisfaction</a:t>
              </a:r>
              <a:endParaRPr lang="en-GB" sz="2200" dirty="0"/>
            </a:p>
          </p:txBody>
        </p:sp>
        <p:pic>
          <p:nvPicPr>
            <p:cNvPr id="28" name="Picture 5" descr="C:\Users\vseeker\Dropbox\University\docs\presentations\Sicsa\gear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9056" y="24429019"/>
              <a:ext cx="2258700" cy="20882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Methodology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58688" y="6356350"/>
            <a:ext cx="3505200" cy="365760"/>
          </a:xfrm>
        </p:spPr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59632" y="2186932"/>
            <a:ext cx="1800200" cy="12601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Execute </a:t>
            </a:r>
            <a:r>
              <a:rPr lang="en-GB" sz="1600" b="1" dirty="0" err="1" smtClean="0"/>
              <a:t>prerecorded</a:t>
            </a:r>
            <a:r>
              <a:rPr lang="en-GB" sz="1600" dirty="0" smtClean="0"/>
              <a:t> mobile workload and capture a video</a:t>
            </a:r>
          </a:p>
        </p:txBody>
      </p:sp>
      <p:sp>
        <p:nvSpPr>
          <p:cNvPr id="12" name="Rechteck 11"/>
          <p:cNvSpPr/>
          <p:nvPr/>
        </p:nvSpPr>
        <p:spPr>
          <a:xfrm>
            <a:off x="4355976" y="2187002"/>
            <a:ext cx="1656184" cy="126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Pick lag endings from suggested selection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3491880" y="2636982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" descr="C:\Users\vseeker\Downloads\video-camera-5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123" y="1052736"/>
            <a:ext cx="1239218" cy="1239218"/>
          </a:xfrm>
          <a:prstGeom prst="rect">
            <a:avLst/>
          </a:prstGeom>
          <a:noFill/>
        </p:spPr>
      </p:pic>
      <p:pic>
        <p:nvPicPr>
          <p:cNvPr id="25" name="Picture 3" descr="C:\Users\vseeker\Downloads\windows_media_play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7" y="1210322"/>
            <a:ext cx="936104" cy="936102"/>
          </a:xfrm>
          <a:prstGeom prst="rect">
            <a:avLst/>
          </a:prstGeom>
          <a:noFill/>
        </p:spPr>
      </p:pic>
      <p:sp>
        <p:nvSpPr>
          <p:cNvPr id="26" name="Rechteck 25"/>
          <p:cNvSpPr/>
          <p:nvPr/>
        </p:nvSpPr>
        <p:spPr>
          <a:xfrm>
            <a:off x="1259632" y="3933056"/>
            <a:ext cx="1800200" cy="12601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Execute </a:t>
            </a:r>
            <a:r>
              <a:rPr lang="en-GB" sz="1600" b="1" dirty="0" err="1" smtClean="0"/>
              <a:t>prerecorded</a:t>
            </a:r>
            <a:r>
              <a:rPr lang="en-GB" sz="1600" dirty="0" smtClean="0"/>
              <a:t> mobile workload and capture a video</a:t>
            </a:r>
          </a:p>
        </p:txBody>
      </p:sp>
      <p:sp>
        <p:nvSpPr>
          <p:cNvPr id="27" name="Rechteck 26"/>
          <p:cNvSpPr/>
          <p:nvPr/>
        </p:nvSpPr>
        <p:spPr>
          <a:xfrm>
            <a:off x="4355976" y="4059070"/>
            <a:ext cx="165618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Detect lag endings using annotations</a:t>
            </a:r>
          </a:p>
        </p:txBody>
      </p:sp>
      <p:sp>
        <p:nvSpPr>
          <p:cNvPr id="28" name="Rechteck 27"/>
          <p:cNvSpPr/>
          <p:nvPr/>
        </p:nvSpPr>
        <p:spPr>
          <a:xfrm>
            <a:off x="7308304" y="4059070"/>
            <a:ext cx="165618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50" dirty="0" smtClean="0"/>
              <a:t>Compare lag lengths to different system configurations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491880" y="4383106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6444208" y="4383106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10"/>
          <p:cNvGrpSpPr/>
          <p:nvPr/>
        </p:nvGrpSpPr>
        <p:grpSpPr>
          <a:xfrm>
            <a:off x="7581537" y="5175322"/>
            <a:ext cx="1109718" cy="989982"/>
            <a:chOff x="6588224" y="3861048"/>
            <a:chExt cx="1109718" cy="989982"/>
          </a:xfrm>
        </p:grpSpPr>
        <p:sp>
          <p:nvSpPr>
            <p:cNvPr id="32" name="Rechteck 31"/>
            <p:cNvSpPr/>
            <p:nvPr/>
          </p:nvSpPr>
          <p:spPr>
            <a:xfrm>
              <a:off x="6699846" y="4298212"/>
              <a:ext cx="111622" cy="546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6867278" y="4516794"/>
              <a:ext cx="111622" cy="327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7034710" y="4626085"/>
              <a:ext cx="111622" cy="218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7202143" y="4407503"/>
              <a:ext cx="111622" cy="43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7369575" y="4134276"/>
              <a:ext cx="111622" cy="71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 flipV="1">
              <a:off x="6588224" y="3861048"/>
              <a:ext cx="0" cy="98362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flipV="1">
              <a:off x="6588224" y="4844668"/>
              <a:ext cx="1109718" cy="636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vseeker\Downloads\video-camera-5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123" y="5070102"/>
            <a:ext cx="1239218" cy="1239218"/>
          </a:xfrm>
          <a:prstGeom prst="rect">
            <a:avLst/>
          </a:prstGeom>
          <a:noFill/>
        </p:spPr>
      </p:pic>
      <p:pic>
        <p:nvPicPr>
          <p:cNvPr id="40" name="Picture 3" descr="C:\Users\vseeker\Downloads\windows_media_play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7" y="5215633"/>
            <a:ext cx="936104" cy="936102"/>
          </a:xfrm>
          <a:prstGeom prst="rect">
            <a:avLst/>
          </a:prstGeom>
          <a:noFill/>
        </p:spPr>
      </p:pic>
      <p:sp>
        <p:nvSpPr>
          <p:cNvPr id="41" name="Pfeil nach rechts 40"/>
          <p:cNvSpPr/>
          <p:nvPr/>
        </p:nvSpPr>
        <p:spPr>
          <a:xfrm>
            <a:off x="6372200" y="2636912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236296" y="1988840"/>
            <a:ext cx="399802" cy="719642"/>
          </a:xfrm>
          <a:prstGeom prst="rect">
            <a:avLst/>
          </a:prstGeom>
          <a:noFill/>
        </p:spPr>
      </p:pic>
      <p:pic>
        <p:nvPicPr>
          <p:cNvPr id="43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668344" y="1989278"/>
            <a:ext cx="399802" cy="719642"/>
          </a:xfrm>
          <a:prstGeom prst="rect">
            <a:avLst/>
          </a:prstGeom>
          <a:noFill/>
        </p:spPr>
      </p:pic>
      <p:pic>
        <p:nvPicPr>
          <p:cNvPr id="44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8100392" y="1988840"/>
            <a:ext cx="399802" cy="719642"/>
          </a:xfrm>
          <a:prstGeom prst="rect">
            <a:avLst/>
          </a:prstGeom>
          <a:noFill/>
        </p:spPr>
      </p:pic>
      <p:pic>
        <p:nvPicPr>
          <p:cNvPr id="45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8532440" y="1988840"/>
            <a:ext cx="399802" cy="719642"/>
          </a:xfrm>
          <a:prstGeom prst="rect">
            <a:avLst/>
          </a:prstGeom>
          <a:noFill/>
        </p:spPr>
      </p:pic>
      <p:pic>
        <p:nvPicPr>
          <p:cNvPr id="46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236296" y="2780928"/>
            <a:ext cx="399802" cy="719642"/>
          </a:xfrm>
          <a:prstGeom prst="rect">
            <a:avLst/>
          </a:prstGeom>
          <a:noFill/>
        </p:spPr>
      </p:pic>
      <p:pic>
        <p:nvPicPr>
          <p:cNvPr id="47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668344" y="2781366"/>
            <a:ext cx="399802" cy="719642"/>
          </a:xfrm>
          <a:prstGeom prst="rect">
            <a:avLst/>
          </a:prstGeom>
          <a:noFill/>
        </p:spPr>
      </p:pic>
      <p:pic>
        <p:nvPicPr>
          <p:cNvPr id="48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8100392" y="2780928"/>
            <a:ext cx="399802" cy="719642"/>
          </a:xfrm>
          <a:prstGeom prst="rect">
            <a:avLst/>
          </a:prstGeom>
          <a:noFill/>
        </p:spPr>
      </p:pic>
      <p:pic>
        <p:nvPicPr>
          <p:cNvPr id="49" name="Picture 2" descr="D:\vseeker\Dropbox\University\docs\presentations\ARM\ARM_201404_progress_review\img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8532440" y="2780928"/>
            <a:ext cx="399802" cy="719642"/>
          </a:xfrm>
          <a:prstGeom prst="rect">
            <a:avLst/>
          </a:prstGeom>
          <a:noFill/>
        </p:spPr>
      </p:pic>
      <p:sp>
        <p:nvSpPr>
          <p:cNvPr id="54" name="Textfeld 53"/>
          <p:cNvSpPr txBox="1"/>
          <p:nvPr/>
        </p:nvSpPr>
        <p:spPr>
          <a:xfrm>
            <a:off x="7164288" y="15567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Ending Images</a:t>
            </a:r>
            <a:endParaRPr lang="en-GB" dirty="0"/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6084168" y="3501008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51520" y="3717032"/>
            <a:ext cx="8640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54260" y="2433082"/>
            <a:ext cx="113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Run</a:t>
            </a:r>
          </a:p>
          <a:p>
            <a:pPr algn="ctr"/>
            <a:r>
              <a:rPr lang="en-GB" sz="2000" dirty="0" smtClean="0"/>
              <a:t>once</a:t>
            </a:r>
            <a:endParaRPr lang="en-GB" sz="2000" dirty="0"/>
          </a:p>
        </p:txBody>
      </p:sp>
      <p:sp>
        <p:nvSpPr>
          <p:cNvPr id="64" name="Textfeld 63"/>
          <p:cNvSpPr txBox="1"/>
          <p:nvPr/>
        </p:nvSpPr>
        <p:spPr>
          <a:xfrm>
            <a:off x="54260" y="4293096"/>
            <a:ext cx="1133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Run</a:t>
            </a:r>
          </a:p>
          <a:p>
            <a:pPr algn="ctr"/>
            <a:r>
              <a:rPr lang="en-GB" sz="2000" dirty="0" smtClean="0"/>
              <a:t>arbitrary number of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Governor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4098" name="Picture 2" descr="D:\vseeker\Dropbox\University\docs\presentations\ARM\ARM_201404_progress_review\IMG_20140409_122602.jpg"/>
          <p:cNvPicPr>
            <a:picLocks noChangeAspect="1" noChangeArrowheads="1"/>
          </p:cNvPicPr>
          <p:nvPr/>
        </p:nvPicPr>
        <p:blipFill>
          <a:blip r:embed="rId3" cstate="print"/>
          <a:srcRect l="12031" t="10026" r="20292" b="9765"/>
          <a:stretch>
            <a:fillRect/>
          </a:stretch>
        </p:blipFill>
        <p:spPr bwMode="auto">
          <a:xfrm>
            <a:off x="5220072" y="1340768"/>
            <a:ext cx="3240360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467544" y="2204864"/>
            <a:ext cx="453650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/>
              <a:t>Qualcomm </a:t>
            </a:r>
            <a:r>
              <a:rPr lang="en-GB" sz="2400" b="1" dirty="0" err="1" smtClean="0"/>
              <a:t>Dragonboard</a:t>
            </a:r>
            <a:r>
              <a:rPr lang="en-GB" sz="2400" b="1" dirty="0" smtClean="0"/>
              <a:t> 8074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GB" sz="2400" dirty="0" smtClean="0"/>
              <a:t>Snapdragon 800 Processor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GB" sz="2400" dirty="0" smtClean="0"/>
              <a:t>4.3’’ </a:t>
            </a:r>
            <a:r>
              <a:rPr lang="en-GB" sz="2400" dirty="0" err="1" smtClean="0"/>
              <a:t>qHD</a:t>
            </a:r>
            <a:r>
              <a:rPr lang="en-GB" sz="2400" dirty="0" smtClean="0"/>
              <a:t> 540x960 LCD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GB" sz="2400" dirty="0" smtClean="0"/>
              <a:t>Android 4.3 Jelly Bean</a:t>
            </a:r>
          </a:p>
          <a:p>
            <a:pPr marL="185738" indent="-185738"/>
            <a:endParaRPr lang="en-GB" sz="24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467544" y="1340768"/>
            <a:ext cx="4536504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825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 Black" pitchFamily="34" charset="0"/>
              </a:rPr>
              <a:t>How close are Linux governors to the sweet spot?</a:t>
            </a:r>
            <a:endParaRPr lang="en-GB" sz="2000" dirty="0">
              <a:latin typeface="Arial Black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4581128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Linux Governors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000" dirty="0" smtClean="0"/>
              <a:t>Conservative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000" dirty="0" smtClean="0"/>
              <a:t>Interactive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000" dirty="0" err="1" smtClean="0"/>
              <a:t>Ondemand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Workload Input Classification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pic>
        <p:nvPicPr>
          <p:cNvPr id="2050" name="Picture 2" descr="D:\vseeker\Dropbox\University\docs\presentations\2014_IISWC_finalData\input_classif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44" y="1268760"/>
            <a:ext cx="6308756" cy="499524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6372200" y="1317536"/>
            <a:ext cx="27363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5 Workloads</a:t>
            </a:r>
          </a:p>
          <a:p>
            <a:r>
              <a:rPr lang="en-GB" b="1" dirty="0" smtClean="0"/>
              <a:t>recorded from 5 Users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Each Workload:</a:t>
            </a:r>
          </a:p>
          <a:p>
            <a:r>
              <a:rPr lang="en-GB" sz="1900" dirty="0" smtClean="0"/>
              <a:t>10 Minutes</a:t>
            </a:r>
          </a:p>
          <a:p>
            <a:r>
              <a:rPr lang="en-GB" sz="1900" dirty="0" smtClean="0"/>
              <a:t>14 Fixed Frequencies</a:t>
            </a:r>
          </a:p>
          <a:p>
            <a:r>
              <a:rPr lang="en-GB" sz="1900" dirty="0" smtClean="0"/>
              <a:t>3 Standard Governors</a:t>
            </a:r>
          </a:p>
          <a:p>
            <a:r>
              <a:rPr lang="en-GB" sz="1900" dirty="0" smtClean="0"/>
              <a:t>5 Iterations</a:t>
            </a:r>
          </a:p>
          <a:p>
            <a:r>
              <a:rPr lang="en-GB" sz="1900" dirty="0" smtClean="0">
                <a:sym typeface="Wingdings" pitchFamily="2" charset="2"/>
              </a:rPr>
              <a:t> 85 Runs</a:t>
            </a:r>
            <a:endParaRPr lang="en-GB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Lag Length of each Lag for </a:t>
            </a:r>
            <a:r>
              <a:rPr lang="en-US" dirty="0" err="1" smtClean="0"/>
              <a:t>Ondemand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pic>
        <p:nvPicPr>
          <p:cNvPr id="1026" name="Picture 2" descr="D:\vseeker\Dropbox\University\docs\presentations\2014_IISWC\kernelplot_ondemand_dataset01.png"/>
          <p:cNvPicPr>
            <a:picLocks noChangeAspect="1" noChangeArrowheads="1"/>
          </p:cNvPicPr>
          <p:nvPr/>
        </p:nvPicPr>
        <p:blipFill>
          <a:blip r:embed="rId3" cstate="print"/>
          <a:srcRect r="1020"/>
          <a:stretch>
            <a:fillRect/>
          </a:stretch>
        </p:blipFill>
        <p:spPr bwMode="auto">
          <a:xfrm>
            <a:off x="1115616" y="1484783"/>
            <a:ext cx="6984776" cy="5249845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187624" y="1196752"/>
            <a:ext cx="1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Workload 01</a:t>
            </a:r>
            <a:endParaRPr lang="en-GB" sz="16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4932040" y="1889537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Most Interaction Lags cluster around a 500ms length.</a:t>
            </a:r>
          </a:p>
          <a:p>
            <a:endParaRPr lang="en-GB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ample_workloa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23528" y="1650401"/>
            <a:ext cx="6552728" cy="45869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Workload Scenario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380312" y="118746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</a:p>
          <a:p>
            <a:pPr algn="ctr"/>
            <a:r>
              <a:rPr lang="en-GB" dirty="0" smtClean="0"/>
              <a:t>Governor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95536" y="6279703"/>
            <a:ext cx="20162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0.3 GHz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16016" y="6279703"/>
            <a:ext cx="20162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2.2 GHz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555776" y="6279703"/>
            <a:ext cx="20162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1.2 GHz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Lag Length of each Lag for all Frequency Configurations and Governors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pic>
        <p:nvPicPr>
          <p:cNvPr id="2050" name="Picture 2" descr="D:\vseeker\Dropbox\University\docs\presentations\2014_IISWC\laglength_dataset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28006"/>
            <a:ext cx="7132638" cy="5313362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1259632" y="1196752"/>
            <a:ext cx="1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Workload 01</a:t>
            </a:r>
            <a:endParaRPr lang="en-GB" sz="16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0" y="1844824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For fixed Frequencies, the graphs do not change much the higher the frequency </a:t>
            </a:r>
          </a:p>
          <a:p>
            <a:r>
              <a:rPr lang="en-GB" sz="2000" dirty="0" smtClean="0">
                <a:sym typeface="Wingdings" pitchFamily="2" charset="2"/>
              </a:rPr>
              <a:t> Saturation?</a:t>
            </a:r>
            <a:endParaRPr lang="en-GB" sz="2000" dirty="0" smtClean="0"/>
          </a:p>
          <a:p>
            <a:endParaRPr lang="en-GB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Irritation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5653244" y="1268760"/>
            <a:ext cx="3384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Irritation Threshold</a:t>
            </a:r>
          </a:p>
          <a:p>
            <a:r>
              <a:rPr lang="en-GB" sz="2000" dirty="0" smtClean="0"/>
              <a:t>110% of the lag length of the fastest frequency</a:t>
            </a:r>
          </a:p>
          <a:p>
            <a:endParaRPr lang="en-GB" sz="800" dirty="0" smtClean="0"/>
          </a:p>
          <a:p>
            <a:r>
              <a:rPr lang="en-GB" sz="2000" dirty="0" smtClean="0">
                <a:sym typeface="Wingdings" pitchFamily="2" charset="2"/>
              </a:rPr>
              <a:t> Everything below this threshold does not count as irritating</a:t>
            </a:r>
            <a:endParaRPr lang="en-GB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53244" y="3485932"/>
            <a:ext cx="33843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Oracle Governor</a:t>
            </a:r>
          </a:p>
          <a:p>
            <a:r>
              <a:rPr lang="en-GB" sz="2000" dirty="0" smtClean="0"/>
              <a:t>Assume for each lag the lowest frequency that is still below the irritation threshold</a:t>
            </a:r>
          </a:p>
          <a:p>
            <a:endParaRPr lang="en-GB" sz="800" dirty="0" smtClean="0"/>
          </a:p>
          <a:p>
            <a:r>
              <a:rPr lang="en-GB" sz="2000" dirty="0" smtClean="0"/>
              <a:t>Assume the least energy consuming frequency for all other periods.</a:t>
            </a:r>
          </a:p>
        </p:txBody>
      </p:sp>
      <p:cxnSp>
        <p:nvCxnSpPr>
          <p:cNvPr id="24" name="Gerade Verbindung 23"/>
          <p:cNvCxnSpPr/>
          <p:nvPr/>
        </p:nvCxnSpPr>
        <p:spPr>
          <a:xfrm>
            <a:off x="827584" y="6053100"/>
            <a:ext cx="7344816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75656" y="5949280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88024" y="5949280"/>
            <a:ext cx="0" cy="21602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203848" y="587727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30" name="Ellipse 29"/>
          <p:cNvSpPr/>
          <p:nvPr/>
        </p:nvSpPr>
        <p:spPr>
          <a:xfrm>
            <a:off x="3635896" y="587727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2</a:t>
            </a:r>
            <a:endParaRPr lang="en-GB" b="1" dirty="0"/>
          </a:p>
        </p:txBody>
      </p:sp>
      <p:sp>
        <p:nvSpPr>
          <p:cNvPr id="31" name="Ellipse 30"/>
          <p:cNvSpPr/>
          <p:nvPr/>
        </p:nvSpPr>
        <p:spPr>
          <a:xfrm>
            <a:off x="4283968" y="587727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2" name="Ellipse 31"/>
          <p:cNvSpPr/>
          <p:nvPr/>
        </p:nvSpPr>
        <p:spPr>
          <a:xfrm>
            <a:off x="5076056" y="587727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3" name="Ellipse 32"/>
          <p:cNvSpPr/>
          <p:nvPr/>
        </p:nvSpPr>
        <p:spPr>
          <a:xfrm>
            <a:off x="6012160" y="587727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34" name="Ellipse 33"/>
          <p:cNvSpPr/>
          <p:nvPr/>
        </p:nvSpPr>
        <p:spPr>
          <a:xfrm>
            <a:off x="7452320" y="587727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6</a:t>
            </a:r>
            <a:endParaRPr lang="en-GB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8172400" y="587727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</a:t>
            </a:r>
            <a:endParaRPr lang="en-GB" sz="3600" dirty="0"/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1259632" y="566124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11560" y="53012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Lag begin</a:t>
            </a:r>
            <a:endParaRPr lang="en-GB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4644008" y="566124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275856" y="5301208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Irritation Threshold</a:t>
            </a:r>
          </a:p>
        </p:txBody>
      </p:sp>
      <p:sp>
        <p:nvSpPr>
          <p:cNvPr id="42" name="Ellipse 41"/>
          <p:cNvSpPr/>
          <p:nvPr/>
        </p:nvSpPr>
        <p:spPr>
          <a:xfrm>
            <a:off x="4211960" y="5805264"/>
            <a:ext cx="504056" cy="504056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pic>
        <p:nvPicPr>
          <p:cNvPr id="3" name="Picture 2" descr="D:\vseeker\Dropbox\University\docs\presentations\2014_IISWC_finalData\irritation_d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508" y="1344651"/>
            <a:ext cx="5438090" cy="3728906"/>
          </a:xfrm>
          <a:prstGeom prst="rect">
            <a:avLst/>
          </a:prstGeom>
          <a:noFill/>
        </p:spPr>
      </p:pic>
      <p:sp>
        <p:nvSpPr>
          <p:cNvPr id="25" name="Textfeld 24"/>
          <p:cNvSpPr txBox="1"/>
          <p:nvPr/>
        </p:nvSpPr>
        <p:spPr>
          <a:xfrm>
            <a:off x="424002" y="11392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Workload 02</a:t>
            </a:r>
            <a:endParaRPr lang="en-GB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Consumption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6372200" y="1556792"/>
            <a:ext cx="259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Power Model</a:t>
            </a:r>
          </a:p>
          <a:p>
            <a:r>
              <a:rPr lang="en-GB" sz="2000" dirty="0" smtClean="0"/>
              <a:t>Run a CPU intensive artificial micro benchmark with each available frequency fixed.</a:t>
            </a:r>
          </a:p>
          <a:p>
            <a:endParaRPr lang="en-GB" sz="2000" dirty="0" smtClean="0"/>
          </a:p>
          <a:p>
            <a:r>
              <a:rPr lang="en-GB" sz="2000" dirty="0" smtClean="0"/>
              <a:t>Calculate average power for each frequency and subtract idle state power.</a:t>
            </a:r>
          </a:p>
        </p:txBody>
      </p:sp>
      <p:pic>
        <p:nvPicPr>
          <p:cNvPr id="3" name="Picture 2" descr="D:\vseeker\Dropbox\University\docs\presentations\2014_IISWC_finalData\energy_d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5989480" cy="4063954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96010" y="138431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Workload 02</a:t>
            </a:r>
            <a:endParaRPr lang="en-GB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and User Irritation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pic>
        <p:nvPicPr>
          <p:cNvPr id="7173" name="Picture 5" descr="D:\vseeker\Dropbox\University\docs\presentations\2014_IISWC_finalData\irrEnergy_tradeoff_d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8471196" cy="4346436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876350" y="128781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Workload 02</a:t>
            </a:r>
            <a:endParaRPr lang="en-GB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vseeker\Dropbox\University\docs\presentations\2014_IISWC_finalData\energy_irriation_summa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632848" cy="454858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and User Irritation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076056" y="450912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P1</a:t>
            </a:r>
          </a:p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934312" y="296848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0.92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092280" y="198884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1.22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94264" y="21038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1.20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09228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36</a:t>
            </a:r>
            <a:endParaRPr lang="en-GB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and Future 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536" y="3997513"/>
            <a:ext cx="84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GB" sz="2000" dirty="0" smtClean="0"/>
              <a:t>Automation of proposed method to a high degree </a:t>
            </a:r>
            <a:r>
              <a:rPr lang="en-GB" sz="2000" b="1" dirty="0" smtClean="0">
                <a:solidFill>
                  <a:srgbClr val="00B050"/>
                </a:solidFill>
              </a:rPr>
              <a:t>(1347x speedup)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000" dirty="0" smtClean="0"/>
              <a:t>Demonstration of method feasibility for standard frequency governors compared to an oracle </a:t>
            </a:r>
            <a:r>
              <a:rPr lang="en-GB" sz="2000" b="1" dirty="0" smtClean="0">
                <a:solidFill>
                  <a:srgbClr val="00B050"/>
                </a:solidFill>
              </a:rPr>
              <a:t>(up to 22% less energy)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5536" y="5164743"/>
            <a:ext cx="842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dk1"/>
                </a:solidFill>
                <a:latin typeface="Arial Black" pitchFamily="34" charset="0"/>
              </a:rPr>
              <a:t>Future Work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dk1"/>
                </a:solidFill>
                <a:latin typeface="Arial Black" pitchFamily="34" charset="0"/>
              </a:rPr>
              <a:t> </a:t>
            </a:r>
            <a:r>
              <a:rPr lang="en-GB" sz="2000" dirty="0" smtClean="0"/>
              <a:t>Apply methodology to </a:t>
            </a:r>
            <a:r>
              <a:rPr lang="en-GB" sz="2000" dirty="0" err="1" smtClean="0"/>
              <a:t>big.LITTLE</a:t>
            </a:r>
            <a:r>
              <a:rPr lang="en-GB" sz="2000" dirty="0" smtClean="0"/>
              <a:t> type heterogeneous processors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Integrate methodology into OS to make live decisions</a:t>
            </a:r>
          </a:p>
          <a:p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67544" y="1333568"/>
            <a:ext cx="8208912" cy="2527480"/>
            <a:chOff x="395536" y="2489296"/>
            <a:chExt cx="8208912" cy="2527480"/>
          </a:xfrm>
        </p:grpSpPr>
        <p:sp>
          <p:nvSpPr>
            <p:cNvPr id="15" name="Rechteck 14"/>
            <p:cNvSpPr/>
            <p:nvPr/>
          </p:nvSpPr>
          <p:spPr>
            <a:xfrm>
              <a:off x="395536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Interactive Mobile Workload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732240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Distance to sweet spot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18" name="Pfeil nach rechts 17"/>
            <p:cNvSpPr/>
            <p:nvPr/>
          </p:nvSpPr>
          <p:spPr>
            <a:xfrm>
              <a:off x="2465766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6102170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381"/>
            <p:cNvGrpSpPr/>
            <p:nvPr/>
          </p:nvGrpSpPr>
          <p:grpSpPr>
            <a:xfrm>
              <a:off x="3203848" y="2489296"/>
              <a:ext cx="2592288" cy="2527480"/>
              <a:chOff x="2898206" y="22772835"/>
              <a:chExt cx="3600400" cy="3816424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2898206" y="22772835"/>
                <a:ext cx="3600400" cy="3816424"/>
              </a:xfrm>
              <a:prstGeom prst="rect">
                <a:avLst/>
              </a:prstGeom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2898206" y="22772835"/>
                <a:ext cx="3600400" cy="15841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200" dirty="0" smtClean="0"/>
                  <a:t>Rate Trade-Off considering </a:t>
                </a:r>
              </a:p>
              <a:p>
                <a:pPr algn="ctr"/>
                <a:r>
                  <a:rPr lang="en-GB" sz="2200" dirty="0" smtClean="0"/>
                  <a:t>User Satisfaction</a:t>
                </a:r>
                <a:endParaRPr lang="en-GB" sz="2200" dirty="0"/>
              </a:p>
            </p:txBody>
          </p:sp>
          <p:pic>
            <p:nvPicPr>
              <p:cNvPr id="23" name="Picture 5" descr="C:\Users\vseeker\Dropbox\University\docs\presentations\Sicsa\gears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69056" y="24429019"/>
                <a:ext cx="2258700" cy="208823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Workload Scenario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67544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too slow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88024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wasting energy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27784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sweet spot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380312" y="118746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</a:p>
          <a:p>
            <a:pPr algn="ctr"/>
            <a:r>
              <a:rPr lang="en-GB" dirty="0" smtClean="0"/>
              <a:t>Governor</a:t>
            </a:r>
          </a:p>
        </p:txBody>
      </p:sp>
      <p:sp>
        <p:nvSpPr>
          <p:cNvPr id="23" name="Rechteck 22"/>
          <p:cNvSpPr/>
          <p:nvPr/>
        </p:nvSpPr>
        <p:spPr>
          <a:xfrm>
            <a:off x="7077422" y="1916832"/>
            <a:ext cx="1872208" cy="11521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 Black" pitchFamily="34" charset="0"/>
              </a:rPr>
              <a:t>How do we find the sweet spot?</a:t>
            </a:r>
            <a:endParaRPr lang="en-GB" sz="2000" dirty="0">
              <a:latin typeface="Arial Black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44780" y="3789040"/>
            <a:ext cx="1908720" cy="144016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825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 Black" pitchFamily="34" charset="0"/>
              </a:rPr>
              <a:t>Consider the User’s Perspective!</a:t>
            </a:r>
            <a:endParaRPr lang="en-GB" sz="2000" dirty="0">
              <a:latin typeface="Arial Black" pitchFamily="34" charset="0"/>
            </a:endParaRPr>
          </a:p>
        </p:txBody>
      </p:sp>
      <p:sp>
        <p:nvSpPr>
          <p:cNvPr id="26" name="Pfeil nach rechts 25"/>
          <p:cNvSpPr/>
          <p:nvPr/>
        </p:nvSpPr>
        <p:spPr>
          <a:xfrm rot="5400000">
            <a:off x="7812360" y="3248980"/>
            <a:ext cx="432048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5536" y="6279703"/>
            <a:ext cx="20162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0.3 GHz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16016" y="6279703"/>
            <a:ext cx="20162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2.2 GHz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555776" y="6279703"/>
            <a:ext cx="20162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1.2 GHz</a:t>
            </a:r>
          </a:p>
        </p:txBody>
      </p:sp>
      <p:sp>
        <p:nvSpPr>
          <p:cNvPr id="28" name="Rechteck 27"/>
          <p:cNvSpPr/>
          <p:nvPr/>
        </p:nvSpPr>
        <p:spPr>
          <a:xfrm>
            <a:off x="7020272" y="5517232"/>
            <a:ext cx="1944216" cy="936104"/>
          </a:xfrm>
          <a:prstGeom prst="rect">
            <a:avLst/>
          </a:prstGeom>
          <a:solidFill>
            <a:srgbClr val="FF1D1D"/>
          </a:solidFill>
          <a:ln>
            <a:solidFill>
              <a:srgbClr val="6B09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Questionaires</a:t>
            </a:r>
            <a:r>
              <a:rPr lang="en-GB" b="1" dirty="0" smtClean="0"/>
              <a:t> are cost intensive</a:t>
            </a:r>
          </a:p>
        </p:txBody>
      </p:sp>
      <p:pic>
        <p:nvPicPr>
          <p:cNvPr id="1026" name="Picture 2" descr="D:\vseeker\Dropbox\University\docs\presentations\2014_IISWC\sample_workload_end.PNG"/>
          <p:cNvPicPr>
            <a:picLocks noChangeAspect="1" noChangeArrowheads="1"/>
          </p:cNvPicPr>
          <p:nvPr/>
        </p:nvPicPr>
        <p:blipFill>
          <a:blip r:embed="rId3" cstate="print"/>
          <a:srcRect t="3124" b="3488"/>
          <a:stretch>
            <a:fillRect/>
          </a:stretch>
        </p:blipFill>
        <p:spPr bwMode="auto">
          <a:xfrm>
            <a:off x="395536" y="1647850"/>
            <a:ext cx="6408712" cy="4589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need!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95536" y="2489296"/>
            <a:ext cx="8208912" cy="2527480"/>
            <a:chOff x="395536" y="2489296"/>
            <a:chExt cx="8208912" cy="2527480"/>
          </a:xfrm>
        </p:grpSpPr>
        <p:sp>
          <p:nvSpPr>
            <p:cNvPr id="10" name="Rechteck 9"/>
            <p:cNvSpPr/>
            <p:nvPr/>
          </p:nvSpPr>
          <p:spPr>
            <a:xfrm>
              <a:off x="395536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Interactive Mobile Workload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732240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Distance to sweet spot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2465766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6102170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381"/>
            <p:cNvGrpSpPr/>
            <p:nvPr/>
          </p:nvGrpSpPr>
          <p:grpSpPr>
            <a:xfrm>
              <a:off x="3203848" y="2489296"/>
              <a:ext cx="2592288" cy="2527480"/>
              <a:chOff x="2898206" y="22772835"/>
              <a:chExt cx="3600400" cy="3816424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2898206" y="22772835"/>
                <a:ext cx="3600400" cy="3816424"/>
              </a:xfrm>
              <a:prstGeom prst="rect">
                <a:avLst/>
              </a:prstGeom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2898206" y="22772835"/>
                <a:ext cx="3600400" cy="15841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200" dirty="0" smtClean="0"/>
                  <a:t>Rate Trade-Off considering </a:t>
                </a:r>
              </a:p>
              <a:p>
                <a:pPr algn="ctr"/>
                <a:r>
                  <a:rPr lang="en-GB" sz="2200" dirty="0" smtClean="0"/>
                  <a:t>User Satisfaction</a:t>
                </a:r>
                <a:endParaRPr lang="en-GB" sz="2200" dirty="0"/>
              </a:p>
            </p:txBody>
          </p:sp>
          <p:pic>
            <p:nvPicPr>
              <p:cNvPr id="22" name="Picture 5" descr="C:\Users\vseeker\Dropbox\University\docs\presentations\Sicsa\gears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69056" y="24429019"/>
                <a:ext cx="2258700" cy="208823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The User Care About?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5" name="Picture 2" descr="D:\vseeker\Dropbox\University\docs\presentations\ARM\ARM_201404_progress_review\interaction_la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79870"/>
            <a:ext cx="6696744" cy="466941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1331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Click Calendar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5796136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Calendar Loaded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771800" y="1099437"/>
            <a:ext cx="3600400" cy="146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/>
              <a:t>Timespan</a:t>
            </a:r>
            <a:r>
              <a:rPr lang="en-GB" sz="2200" dirty="0" smtClean="0"/>
              <a:t> between user input and user feels input has been serviced</a:t>
            </a:r>
            <a:endParaRPr lang="en-GB" sz="2200" dirty="0" smtClean="0">
              <a:latin typeface="Arial Black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75856" y="2564904"/>
            <a:ext cx="2448272" cy="570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 Black" pitchFamily="34" charset="0"/>
              </a:rPr>
              <a:t>Interaction Lag</a:t>
            </a:r>
            <a:endParaRPr lang="en-GB" sz="2000" dirty="0">
              <a:latin typeface="Arial Black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547664" y="2132856"/>
            <a:ext cx="21602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7308304" y="2204864"/>
            <a:ext cx="144016" cy="40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7100001" y="2444698"/>
            <a:ext cx="432048" cy="0"/>
          </a:xfrm>
          <a:prstGeom prst="straightConnector1">
            <a:avLst/>
          </a:prstGeom>
          <a:ln w="4445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Goals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67544" y="4041646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2200" dirty="0" smtClean="0"/>
              <a:t>Methodology must ...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deal with </a:t>
            </a:r>
            <a:r>
              <a:rPr lang="en-GB" sz="2200" b="1" dirty="0" smtClean="0"/>
              <a:t>interactive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</a:t>
            </a:r>
            <a:r>
              <a:rPr lang="en-GB" sz="2200" b="1" dirty="0" smtClean="0"/>
              <a:t>repeatable</a:t>
            </a:r>
            <a:r>
              <a:rPr lang="en-GB" sz="2200" dirty="0" smtClean="0"/>
              <a:t> workloads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execute workloads </a:t>
            </a:r>
            <a:r>
              <a:rPr lang="en-GB" sz="2200" b="1" dirty="0" smtClean="0"/>
              <a:t>automatically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identify </a:t>
            </a:r>
            <a:r>
              <a:rPr lang="en-GB" sz="2200" b="1" dirty="0" smtClean="0"/>
              <a:t>interaction lags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200" dirty="0" smtClean="0"/>
              <a:t>... automatically rate </a:t>
            </a:r>
            <a:r>
              <a:rPr lang="en-GB" sz="2200" b="1" dirty="0" smtClean="0"/>
              <a:t>user satisfaction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444208" y="4221088"/>
            <a:ext cx="1944216" cy="1296144"/>
          </a:xfrm>
          <a:prstGeom prst="rect">
            <a:avLst/>
          </a:prstGeom>
          <a:solidFill>
            <a:srgbClr val="FF1D1D"/>
          </a:solidFill>
          <a:ln>
            <a:solidFill>
              <a:srgbClr val="6B090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Not possible with current mobile benchmarks!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467544" y="1333568"/>
            <a:ext cx="8208912" cy="2527480"/>
            <a:chOff x="395536" y="2489296"/>
            <a:chExt cx="8208912" cy="2527480"/>
          </a:xfrm>
        </p:grpSpPr>
        <p:sp>
          <p:nvSpPr>
            <p:cNvPr id="21" name="Rechteck 20"/>
            <p:cNvSpPr/>
            <p:nvPr/>
          </p:nvSpPr>
          <p:spPr>
            <a:xfrm>
              <a:off x="395536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Interactive Mobile Workload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6732240" y="3140968"/>
              <a:ext cx="1872208" cy="10801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latin typeface="Arial Black" pitchFamily="34" charset="0"/>
                </a:rPr>
                <a:t>Distance to sweet spot</a:t>
              </a:r>
              <a:endParaRPr lang="en-GB" sz="2000" dirty="0">
                <a:latin typeface="Arial Black" pitchFamily="34" charset="0"/>
              </a:endParaRPr>
            </a:p>
          </p:txBody>
        </p:sp>
        <p:sp>
          <p:nvSpPr>
            <p:cNvPr id="24" name="Pfeil nach rechts 23"/>
            <p:cNvSpPr/>
            <p:nvPr/>
          </p:nvSpPr>
          <p:spPr>
            <a:xfrm>
              <a:off x="2465766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102170" y="3501008"/>
              <a:ext cx="432048" cy="3600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381"/>
            <p:cNvGrpSpPr/>
            <p:nvPr/>
          </p:nvGrpSpPr>
          <p:grpSpPr>
            <a:xfrm>
              <a:off x="3203848" y="2489296"/>
              <a:ext cx="2592288" cy="2527480"/>
              <a:chOff x="2898206" y="22772835"/>
              <a:chExt cx="3600400" cy="3816424"/>
            </a:xfrm>
          </p:grpSpPr>
          <p:sp>
            <p:nvSpPr>
              <p:cNvPr id="27" name="Rechteck 26"/>
              <p:cNvSpPr/>
              <p:nvPr/>
            </p:nvSpPr>
            <p:spPr>
              <a:xfrm>
                <a:off x="2898206" y="22772835"/>
                <a:ext cx="3600400" cy="3816424"/>
              </a:xfrm>
              <a:prstGeom prst="rect">
                <a:avLst/>
              </a:prstGeom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2898206" y="22772835"/>
                <a:ext cx="3600400" cy="15841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200" dirty="0" smtClean="0"/>
                  <a:t>Rate Trade-Off considering </a:t>
                </a:r>
              </a:p>
              <a:p>
                <a:pPr algn="ctr"/>
                <a:r>
                  <a:rPr lang="en-GB" sz="2200" dirty="0" smtClean="0"/>
                  <a:t>User Satisfaction</a:t>
                </a:r>
                <a:endParaRPr lang="en-GB" sz="2200" dirty="0"/>
              </a:p>
            </p:txBody>
          </p:sp>
          <p:pic>
            <p:nvPicPr>
              <p:cNvPr id="29" name="Picture 5" descr="C:\Users\vseeker\Dropbox\University\docs\presentations\Sicsa\gears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69056" y="24429019"/>
                <a:ext cx="2258700" cy="208823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Executing Mobile Workloads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67544" y="1449166"/>
            <a:ext cx="7056784" cy="4266088"/>
            <a:chOff x="467544" y="1449166"/>
            <a:chExt cx="7056784" cy="426608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467544" y="1449166"/>
              <a:ext cx="1576488" cy="1547786"/>
              <a:chOff x="3563888" y="1412776"/>
              <a:chExt cx="1576488" cy="1547786"/>
            </a:xfrm>
          </p:grpSpPr>
          <p:pic>
            <p:nvPicPr>
              <p:cNvPr id="16" name="Picture 2" descr="E:\Dropbox\University\docs\ideas\drawing-smartphone_sm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17" t="10526" r="12906" b="10526"/>
              <a:stretch>
                <a:fillRect/>
              </a:stretch>
            </p:blipFill>
            <p:spPr bwMode="auto">
              <a:xfrm>
                <a:off x="3563888" y="1412776"/>
                <a:ext cx="1368152" cy="1026114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D:\vseeker\Dropbox\fing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95936" y="1772816"/>
                <a:ext cx="1144440" cy="1187746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Picture 3" descr="D:\vseeker\Dropbox\University\docs\presentations\Sicsa\text-file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76280" y="1593182"/>
              <a:ext cx="864096" cy="864096"/>
            </a:xfrm>
            <a:prstGeom prst="rect">
              <a:avLst/>
            </a:prstGeom>
            <a:noFill/>
          </p:spPr>
        </p:pic>
        <p:sp>
          <p:nvSpPr>
            <p:cNvPr id="22" name="Pfeil nach unten 21"/>
            <p:cNvSpPr/>
            <p:nvPr/>
          </p:nvSpPr>
          <p:spPr>
            <a:xfrm rot="16200000">
              <a:off x="2944132" y="1305150"/>
              <a:ext cx="612068" cy="147616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dirty="0" smtClean="0"/>
                <a:t>Record</a:t>
              </a:r>
              <a:endParaRPr lang="en-GB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068368" y="1666931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Input Event</a:t>
              </a:r>
            </a:p>
            <a:p>
              <a:r>
                <a:rPr lang="en-GB" dirty="0" smtClean="0"/>
                <a:t>Trace</a:t>
              </a:r>
              <a:endParaRPr lang="en-GB" dirty="0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1619672" y="4689140"/>
              <a:ext cx="5904656" cy="1026114"/>
              <a:chOff x="1763688" y="4689140"/>
              <a:chExt cx="5904656" cy="1026114"/>
            </a:xfrm>
          </p:grpSpPr>
          <p:pic>
            <p:nvPicPr>
              <p:cNvPr id="31" name="Picture 2" descr="E:\Dropbox\University\docs\ideas\drawing-smartphone_sm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17" t="10526" r="12906" b="10526"/>
              <a:stretch>
                <a:fillRect/>
              </a:stretch>
            </p:blipFill>
            <p:spPr bwMode="auto">
              <a:xfrm>
                <a:off x="1763688" y="4689140"/>
                <a:ext cx="1368152" cy="1026114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E:\Dropbox\University\docs\ideas\drawing-smartphone_sm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17" t="10526" r="12906" b="10526"/>
              <a:stretch>
                <a:fillRect/>
              </a:stretch>
            </p:blipFill>
            <p:spPr bwMode="auto">
              <a:xfrm>
                <a:off x="3275856" y="4689140"/>
                <a:ext cx="1368152" cy="1026114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E:\Dropbox\University\docs\ideas\drawing-smartphone_sm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17" t="10526" r="12906" b="10526"/>
              <a:stretch>
                <a:fillRect/>
              </a:stretch>
            </p:blipFill>
            <p:spPr bwMode="auto">
              <a:xfrm>
                <a:off x="4788024" y="4689140"/>
                <a:ext cx="1368152" cy="1026114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E:\Dropbox\University\docs\ideas\drawing-smartphone_sm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17" t="10526" r="12906" b="10526"/>
              <a:stretch>
                <a:fillRect/>
              </a:stretch>
            </p:blipFill>
            <p:spPr bwMode="auto">
              <a:xfrm>
                <a:off x="6300192" y="4689140"/>
                <a:ext cx="1368152" cy="1026114"/>
              </a:xfrm>
              <a:prstGeom prst="rect">
                <a:avLst/>
              </a:prstGeom>
              <a:noFill/>
            </p:spPr>
          </p:pic>
        </p:grpSp>
        <p:cxnSp>
          <p:nvCxnSpPr>
            <p:cNvPr id="39" name="Gerade Verbindung mit Pfeil 38"/>
            <p:cNvCxnSpPr>
              <a:stCxn id="21" idx="2"/>
              <a:endCxn id="31" idx="0"/>
            </p:cNvCxnSpPr>
            <p:nvPr/>
          </p:nvCxnSpPr>
          <p:spPr>
            <a:xfrm flipH="1">
              <a:off x="2303748" y="2457278"/>
              <a:ext cx="2404580" cy="2231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21" idx="2"/>
              <a:endCxn id="32" idx="0"/>
            </p:cNvCxnSpPr>
            <p:nvPr/>
          </p:nvCxnSpPr>
          <p:spPr>
            <a:xfrm flipH="1">
              <a:off x="3815916" y="2457278"/>
              <a:ext cx="892412" cy="2231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21" idx="2"/>
              <a:endCxn id="33" idx="0"/>
            </p:cNvCxnSpPr>
            <p:nvPr/>
          </p:nvCxnSpPr>
          <p:spPr>
            <a:xfrm>
              <a:off x="4708328" y="2457278"/>
              <a:ext cx="619756" cy="2231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21" idx="2"/>
              <a:endCxn id="34" idx="0"/>
            </p:cNvCxnSpPr>
            <p:nvPr/>
          </p:nvCxnSpPr>
          <p:spPr>
            <a:xfrm>
              <a:off x="4708328" y="2457278"/>
              <a:ext cx="2131924" cy="2231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3707904" y="2996952"/>
              <a:ext cx="2016224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GB" dirty="0" smtClean="0"/>
                <a:t>Replay</a:t>
              </a:r>
            </a:p>
          </p:txBody>
        </p:sp>
      </p:grpSp>
      <p:sp>
        <p:nvSpPr>
          <p:cNvPr id="56" name="Rechteck 55"/>
          <p:cNvSpPr/>
          <p:nvPr/>
        </p:nvSpPr>
        <p:spPr>
          <a:xfrm>
            <a:off x="6660232" y="2276872"/>
            <a:ext cx="2088232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Automatic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Realistic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Interactive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Workload Execution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Volker Seeker</a:t>
            </a:r>
            <a:endParaRPr lang="de-DE"/>
          </a:p>
        </p:txBody>
      </p:sp>
      <p:pic>
        <p:nvPicPr>
          <p:cNvPr id="8" name="auto_replay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98702" y="1340768"/>
            <a:ext cx="8546596" cy="4807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1750</Words>
  <Application>Microsoft Office PowerPoint</Application>
  <PresentationFormat>Bildschirmpräsentation (4:3)</PresentationFormat>
  <Paragraphs>446</Paragraphs>
  <Slides>35</Slides>
  <Notes>35</Notes>
  <HiddenSlides>0</HiddenSlides>
  <MMClips>2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Okeanos</vt:lpstr>
      <vt:lpstr>Measuring QoE of Interactive Workloads and Characterising Frequency Governors on Mobile Devices</vt:lpstr>
      <vt:lpstr>Problem Statement</vt:lpstr>
      <vt:lpstr>Workload Scenario</vt:lpstr>
      <vt:lpstr>Workload Scenario</vt:lpstr>
      <vt:lpstr>What we need!</vt:lpstr>
      <vt:lpstr>What Does The User Care About?</vt:lpstr>
      <vt:lpstr>Research Goals</vt:lpstr>
      <vt:lpstr>Executing Mobile Workloads</vt:lpstr>
      <vt:lpstr>Automatic Workload Execution</vt:lpstr>
      <vt:lpstr>Research Goals</vt:lpstr>
      <vt:lpstr>Considering the User’s Perspective Concept</vt:lpstr>
      <vt:lpstr>Interaction Lag Markup</vt:lpstr>
      <vt:lpstr>Markup Costs</vt:lpstr>
      <vt:lpstr>Markup Costs</vt:lpstr>
      <vt:lpstr>Reusing a Video Markup</vt:lpstr>
      <vt:lpstr>Dealing with Non-Determinism</vt:lpstr>
      <vt:lpstr>Markup Costs</vt:lpstr>
      <vt:lpstr>Finding Potential Lag Endings</vt:lpstr>
      <vt:lpstr>Suggesting Potential Lag Endings</vt:lpstr>
      <vt:lpstr>Markup Costs</vt:lpstr>
      <vt:lpstr>Research Goals</vt:lpstr>
      <vt:lpstr>User Irritation Metric</vt:lpstr>
      <vt:lpstr>Irritation Thresholds</vt:lpstr>
      <vt:lpstr>Irritation Thresholds</vt:lpstr>
      <vt:lpstr>Research Goals</vt:lpstr>
      <vt:lpstr>Final Methodology</vt:lpstr>
      <vt:lpstr>Frequency Governor Case Study</vt:lpstr>
      <vt:lpstr>Workload Input Classification</vt:lpstr>
      <vt:lpstr>Lag Length of each Lag for Ondemand</vt:lpstr>
      <vt:lpstr>Lag Length of each Lag for all Frequency Configurations and Governors</vt:lpstr>
      <vt:lpstr>User Irritation</vt:lpstr>
      <vt:lpstr>Energy Consumption</vt:lpstr>
      <vt:lpstr>Energy and User Irritation</vt:lpstr>
      <vt:lpstr>Energy and User Irritation</vt:lpstr>
      <vt:lpstr>Summary and 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Mapping for Heterogeneous Multi-Core Architectures</dc:title>
  <dc:creator>vseeker</dc:creator>
  <cp:lastModifiedBy>Volker</cp:lastModifiedBy>
  <cp:revision>358</cp:revision>
  <dcterms:created xsi:type="dcterms:W3CDTF">2012-02-09T10:38:56Z</dcterms:created>
  <dcterms:modified xsi:type="dcterms:W3CDTF">2014-10-27T14:17:19Z</dcterms:modified>
</cp:coreProperties>
</file>