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lvl="2"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lvl="3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ru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5.png"/><Relationship Id="rId4" Type="http://schemas.openxmlformats.org/officeDocument/2006/relationships/image" Target="../media/image0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652175" y="524550"/>
            <a:ext cx="7772400" cy="1566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Практикум на ЭВМ.</a:t>
            </a:r>
          </a:p>
          <a:p>
            <a:pPr lvl="0" rtl="0">
              <a:spcBef>
                <a:spcPts val="0"/>
              </a:spcBef>
              <a:buNone/>
            </a:pPr>
            <a:r>
              <a:rPr lang="ru" sz="1200"/>
              <a:t>Программирование под Android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3647525" y="2168350"/>
            <a:ext cx="1781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ru" sz="2400">
                <a:solidFill>
                  <a:srgbClr val="666666"/>
                </a:solidFill>
              </a:rPr>
              <a:t>Занятие 7</a:t>
            </a:r>
          </a:p>
        </p:txBody>
      </p:sp>
      <p:pic>
        <p:nvPicPr>
          <p:cNvPr descr="pic_1358333002.jp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50" y="3487825"/>
            <a:ext cx="1844550" cy="1383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cf02889d7.gif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775" y="2778525"/>
            <a:ext cx="2210900" cy="221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Безопасность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57200" y="1135675"/>
            <a:ext cx="7550999" cy="39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 sz="2400">
                <a:solidFill>
                  <a:srgbClr val="3B3B3B"/>
                </a:solidFill>
                <a:highlight>
                  <a:srgbClr val="FFFFFF"/>
                </a:highlight>
              </a:rPr>
              <a:t>Кто получит: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nsolas"/>
            </a:pP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setPackage(packageName)</a:t>
            </a:r>
          </a:p>
          <a:p>
            <a:pPr indent="-355600" lvl="1" marL="914400" rtl="0">
              <a:lnSpc>
                <a:spcPct val="150000"/>
              </a:lnSpc>
              <a:spcBef>
                <a:spcPts val="0"/>
              </a:spcBef>
              <a:buClr>
                <a:srgbClr val="3B3B3B"/>
              </a:buClr>
              <a:buSzPct val="100000"/>
              <a:buFont typeface="Consolas"/>
            </a:pP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sendBroadcast(intent, permissionName);</a:t>
            </a:r>
          </a:p>
          <a:p>
            <a:pPr indent="-69850" lvl="0" marL="9144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receiver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".broadcast.SimpleReceiver"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permission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"permissionName"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ru" sz="2400">
                <a:solidFill>
                  <a:schemeClr val="dk1"/>
                </a:solidFill>
                <a:highlight>
                  <a:srgbClr val="FFFFFF"/>
                </a:highlight>
              </a:rPr>
              <a:t>Кто может отправить:</a:t>
            </a:r>
          </a:p>
          <a:p>
            <a:pPr indent="387350" lvl="0" marL="4572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2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receiver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".broadcast.SimpleReceiver"</a:t>
            </a:r>
            <a:b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ru" sz="12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exported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2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"false"</a:t>
            </a:r>
            <a:r>
              <a:rPr lang="ru" sz="12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05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598" y="0"/>
            <a:ext cx="59868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LocalBroadcastManager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125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Работает в рамках одного процесса</a:t>
            </a:r>
          </a:p>
          <a:p>
            <a:pPr indent="-228600" lvl="0" marL="457200">
              <a:spcBef>
                <a:spcPts val="0"/>
              </a:spcBef>
            </a:pPr>
            <a:r>
              <a:rPr lang="ru"/>
              <a:t>Нет упорядоченных событий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457200" y="2594225"/>
            <a:ext cx="7851599" cy="9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LocalBroadcastManager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getInstance(</a:t>
            </a:r>
            <a:r>
              <a:rPr lang="ru" sz="20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ru" sz="20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registerReceiver(receiver, intentFilter);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Service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Service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Не связан с интерфейсом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Повышает приоритет процесса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Может быть перезапущен системой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Межпроцессное взаимодействие (IPC)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Может находиться в отдельном процессе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AndroidManifest.xml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200150"/>
            <a:ext cx="8229600" cy="211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</a:t>
            </a:r>
            <a:r>
              <a:rPr b="1"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SimpleThreadService</a:t>
            </a:r>
            <a:r>
              <a:rPr lang="ru" sz="18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8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ru" sz="18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457200" y="3448025"/>
            <a:ext cx="7947300" cy="152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SimpleService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rvice_lifecycle.png"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50" y="0"/>
            <a:ext cx="39464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5259025" y="3505375"/>
            <a:ext cx="1918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800"/>
              <a:t>Главный поток</a:t>
            </a:r>
          </a:p>
        </p:txBody>
      </p:sp>
      <p:pic>
        <p:nvPicPr>
          <p:cNvPr descr="1.jpg"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025" y="167975"/>
            <a:ext cx="3693675" cy="24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Жизненный цикл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1353100" y="4084550"/>
            <a:ext cx="7101900" cy="251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5" name="Shape 185"/>
          <p:cNvSpPr txBox="1"/>
          <p:nvPr/>
        </p:nvSpPr>
        <p:spPr>
          <a:xfrm>
            <a:off x="1327900" y="4277850"/>
            <a:ext cx="1277399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onCreate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7286775" y="4235850"/>
            <a:ext cx="11682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ru"/>
              <a:t>onDestroy</a:t>
            </a:r>
          </a:p>
        </p:txBody>
      </p:sp>
      <p:cxnSp>
        <p:nvCxnSpPr>
          <p:cNvPr id="187" name="Shape 187"/>
          <p:cNvCxnSpPr/>
          <p:nvPr/>
        </p:nvCxnSpPr>
        <p:spPr>
          <a:xfrm>
            <a:off x="1327900" y="2412075"/>
            <a:ext cx="7114500" cy="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8" name="Shape 188"/>
          <p:cNvSpPr txBox="1"/>
          <p:nvPr/>
        </p:nvSpPr>
        <p:spPr>
          <a:xfrm>
            <a:off x="294150" y="3861800"/>
            <a:ext cx="798299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Service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294150" y="2185400"/>
            <a:ext cx="798299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Activity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158850" y="1798700"/>
            <a:ext cx="2425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onCreate          onDestroy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3682625" y="1798700"/>
            <a:ext cx="23325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onCreate          onDestroy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6171475" y="1798700"/>
            <a:ext cx="23682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onCreate           onDestroy</a:t>
            </a:r>
          </a:p>
        </p:txBody>
      </p:sp>
      <p:cxnSp>
        <p:nvCxnSpPr>
          <p:cNvPr id="193" name="Shape 193"/>
          <p:cNvCxnSpPr/>
          <p:nvPr/>
        </p:nvCxnSpPr>
        <p:spPr>
          <a:xfrm>
            <a:off x="3584475" y="1849250"/>
            <a:ext cx="8399" cy="114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4" name="Shape 194"/>
          <p:cNvCxnSpPr/>
          <p:nvPr/>
        </p:nvCxnSpPr>
        <p:spPr>
          <a:xfrm>
            <a:off x="6084900" y="1849250"/>
            <a:ext cx="16799" cy="115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descr="ic_screen_rotation_black_48dp.png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525" y="1798700"/>
            <a:ext cx="386700" cy="38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_screen_rotation_black_48dp.png"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9025" y="1798700"/>
            <a:ext cx="386700" cy="38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_screen_rotation_black_48dp.png"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850" y="1798700"/>
            <a:ext cx="386700" cy="3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onStartCommand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57200" y="2457825"/>
            <a:ext cx="7905299" cy="2564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onStartCommand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intent,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flags,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startId)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START_REDELIVER_INTENT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457200" y="1272750"/>
            <a:ext cx="7805700" cy="63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startService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SimpleThreadService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class));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ru"/>
              <a:t>onStartCommand</a:t>
            </a:r>
          </a:p>
        </p:txBody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START_NOT_STICKY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START_STICKY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ru"/>
              <a:t>START_REDELIVER_INTENT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BroadcastReceiver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stopSelf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onTaskDone() {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stopSelf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onTaskDone(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startId) {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stopSelf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(startId);</a:t>
            </a:r>
            <a:b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IntentService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457200" y="1200150"/>
            <a:ext cx="8229600" cy="247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ThreadService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onHandleIntent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800">
                <a:solidFill>
                  <a:srgbClr val="AF82D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process intent here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60125" y="3906275"/>
            <a:ext cx="70392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ru" sz="1800"/>
              <a:t>Вызывает stopSelf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ru" sz="1800"/>
              <a:t>Выполняет задачи последовательно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Foreground service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startForeground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int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20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Notification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notification</a:t>
            </a:r>
            <a:r>
              <a:rPr lang="ru" sz="20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3B3B3B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56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stopForeground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removeNotification)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Приоритеты процессов</a:t>
            </a: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</a:pPr>
            <a:r>
              <a:rPr lang="ru" sz="2200"/>
              <a:t>На переднем плане (foreground)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ru" sz="1300"/>
              <a:t>Activity (onResume)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ru" sz="1300"/>
              <a:t>Foreground Service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ru" sz="1300"/>
              <a:t>Выполняется BroadcastReceiver.onReceive, Service.onCreate/onStartCommand/onDestroy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ru" sz="1300"/>
              <a:t>Сервис, с которым взаимодействует Activity с переднего плана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ru" sz="2200"/>
              <a:t>Видимые (visible)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ru" sz="1300"/>
              <a:t>Activity (onPause)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ru" sz="1300"/>
              <a:t>Сервис, с которым взаимодействует видимая Activity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ru" sz="2200"/>
              <a:t>Содержит сервис (startService)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ru" sz="2200"/>
              <a:t>Фоновые (background)</a:t>
            </a:r>
          </a:p>
          <a:p>
            <a:pPr indent="-311150" lvl="1" marL="914400" rtl="0">
              <a:spcBef>
                <a:spcPts val="0"/>
              </a:spcBef>
              <a:buSzPct val="100000"/>
            </a:pPr>
            <a:r>
              <a:rPr lang="ru" sz="1300"/>
              <a:t>Activity (onStop)</a:t>
            </a:r>
          </a:p>
          <a:p>
            <a:pPr indent="-368300" lvl="0" marL="457200" rtl="0">
              <a:spcBef>
                <a:spcPts val="0"/>
              </a:spcBef>
              <a:buSzPct val="100000"/>
            </a:pPr>
            <a:r>
              <a:rPr lang="ru" sz="2200"/>
              <a:t>Пустые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ctrTitle"/>
          </p:nvPr>
        </p:nvSpPr>
        <p:spPr>
          <a:xfrm>
            <a:off x="311700" y="1946150"/>
            <a:ext cx="8520599" cy="851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Вопросы?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BroadcastReceiver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ru"/>
              <a:t>Обмен сообщениями между приложениями/внутри приложения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BroadcastReceiver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SimpleReceiver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BroadcastReceiver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ru" sz="1800">
                <a:solidFill>
                  <a:srgbClr val="FF5600"/>
                </a:solidFill>
                <a:latin typeface="Consolas"/>
                <a:ea typeface="Consolas"/>
                <a:cs typeface="Consolas"/>
                <a:sym typeface="Consolas"/>
              </a:rPr>
              <a:t>MainThread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onReceive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Подписывание на события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229600" cy="249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6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....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ru" sz="16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receiver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".</a:t>
            </a:r>
            <a:r>
              <a:rPr b="1"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SimpleReceiver</a:t>
            </a:r>
            <a:r>
              <a:rPr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6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ru" sz="16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600">
                <a:solidFill>
                  <a:srgbClr val="963D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:name=</a:t>
            </a:r>
            <a:r>
              <a:rPr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ru.ifmo.android_2016.SIMPLE_ACTION</a:t>
            </a:r>
            <a:r>
              <a:rPr lang="ru" sz="1600">
                <a:solidFill>
                  <a:schemeClr val="dk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6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intent-filter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ru" sz="16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receiver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br>
              <a:rPr lang="ru" sz="16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ru" sz="1600">
                <a:solidFill>
                  <a:srgbClr val="016C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lang="ru" sz="1600">
                <a:solidFill>
                  <a:srgbClr val="7A7A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06" name="Shape 106"/>
          <p:cNvSpPr txBox="1"/>
          <p:nvPr/>
        </p:nvSpPr>
        <p:spPr>
          <a:xfrm>
            <a:off x="517025" y="4064875"/>
            <a:ext cx="49029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1600"/>
              <a:t>Приложение будет запущено при необходимости.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Подписывание на события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200150"/>
            <a:ext cx="8081700" cy="2724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receiver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BroadcastReceiver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21439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onReceive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53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.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IntentFilter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intentFilter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IntentFilter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(ACTION);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registerReceiver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(receiver, intentFilter);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57200" y="4168600"/>
            <a:ext cx="4840800" cy="5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unregisterReceiver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(receiver);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Жизненный цикл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ru"/>
              <a:t>onReceive</a:t>
            </a:r>
          </a:p>
        </p:txBody>
      </p:sp>
      <p:pic>
        <p:nvPicPr>
          <p:cNvPr descr="1.jpg"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625" y="1443262"/>
            <a:ext cx="3518949" cy="29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Отправка событий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457200" y="1200150"/>
            <a:ext cx="6574500" cy="21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2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intent </a:t>
            </a:r>
            <a:r>
              <a:rPr lang="ru" sz="2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ru" sz="2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ru" sz="2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22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2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(ACTION);</a:t>
            </a:r>
            <a:br>
              <a:rPr lang="ru" sz="2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2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22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2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putExtra(...);</a:t>
            </a:r>
            <a:br>
              <a:rPr lang="ru" sz="2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2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context.</a:t>
            </a:r>
            <a:r>
              <a:rPr b="1" lang="ru" sz="2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sendBroadcast</a:t>
            </a:r>
            <a:r>
              <a:rPr lang="ru" sz="22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(intent);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Упорядоченные события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63950" y="2874325"/>
            <a:ext cx="8022899" cy="213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onReceive(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context, 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intent) {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abortBroadcast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b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663950" y="1201825"/>
            <a:ext cx="5148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sendOrderedBroadcast(intent, </a:t>
            </a:r>
            <a:r>
              <a:rPr lang="ru" sz="1800">
                <a:solidFill>
                  <a:srgbClr val="A535A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663950" y="1999225"/>
            <a:ext cx="8022899" cy="59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intentFilter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setPriority(</a:t>
            </a:r>
            <a:r>
              <a:rPr lang="ru" sz="1800">
                <a:solidFill>
                  <a:srgbClr val="FF56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IntentFilter</a:t>
            </a:r>
            <a:r>
              <a:rPr lang="ru" sz="1800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ru" sz="1800">
                <a:solidFill>
                  <a:srgbClr val="3B3B3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SYSTEM_HIGH_PRIORITY);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