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6" r:id="rId2"/>
    <p:sldId id="303" r:id="rId3"/>
    <p:sldId id="300" r:id="rId4"/>
    <p:sldId id="301" r:id="rId5"/>
    <p:sldId id="299" r:id="rId6"/>
    <p:sldId id="302" r:id="rId7"/>
    <p:sldId id="274" r:id="rId8"/>
    <p:sldId id="304" r:id="rId9"/>
    <p:sldId id="306" r:id="rId10"/>
    <p:sldId id="308" r:id="rId11"/>
    <p:sldId id="309" r:id="rId12"/>
    <p:sldId id="310" r:id="rId13"/>
    <p:sldId id="311" r:id="rId14"/>
    <p:sldId id="313" r:id="rId15"/>
    <p:sldId id="315" r:id="rId16"/>
    <p:sldId id="316" r:id="rId17"/>
    <p:sldId id="317" r:id="rId18"/>
    <p:sldId id="318" r:id="rId19"/>
    <p:sldId id="320" r:id="rId20"/>
    <p:sldId id="269" r:id="rId21"/>
    <p:sldId id="321" r:id="rId22"/>
    <p:sldId id="322" r:id="rId23"/>
    <p:sldId id="323" r:id="rId24"/>
    <p:sldId id="326" r:id="rId25"/>
    <p:sldId id="324" r:id="rId26"/>
    <p:sldId id="327" r:id="rId27"/>
    <p:sldId id="329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09" d="100"/>
          <a:sy n="109" d="100"/>
        </p:scale>
        <p:origin x="3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Доля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BD-46CA-B877-DA7949BB1B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5BD-46CA-B877-DA7949BB1B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4"/>
                <c:pt idx="0">
                  <c:v>&lt; 150 кбит/c</c:v>
                </c:pt>
                <c:pt idx="1">
                  <c:v>150 - 550</c:v>
                </c:pt>
                <c:pt idx="2">
                  <c:v>550 - 2000</c:v>
                </c:pt>
                <c:pt idx="3">
                  <c:v>&gt; 2000 кбит/c</c:v>
                </c:pt>
              </c:strCache>
            </c:strRef>
          </c:cat>
          <c:val>
            <c:numRef>
              <c:f>Лист1!$B$2:$B$5</c:f>
              <c:numCache>
                <c:formatCode>0.00</c:formatCode>
                <c:ptCount val="4"/>
                <c:pt idx="0">
                  <c:v>17</c:v>
                </c:pt>
                <c:pt idx="1">
                  <c:v>20</c:v>
                </c:pt>
                <c:pt idx="2">
                  <c:v>32</c:v>
                </c:pt>
                <c:pt idx="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BD-46CA-B877-DA7949BB1B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FB328-D05A-481B-8214-858285F2CD6D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83FD6-9FD0-4ADA-8BAD-08539D9C2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3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D55C-3076-4AF2-B7F1-000945EDCD77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A21-806C-40E5-B833-DC7E25DCA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11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D55C-3076-4AF2-B7F1-000945EDCD77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A21-806C-40E5-B833-DC7E25DCA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7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D55C-3076-4AF2-B7F1-000945EDCD77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A21-806C-40E5-B833-DC7E25DCA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87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D55C-3076-4AF2-B7F1-000945EDCD77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A21-806C-40E5-B833-DC7E25DCA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0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D55C-3076-4AF2-B7F1-000945EDCD77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A21-806C-40E5-B833-DC7E25DCA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09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D55C-3076-4AF2-B7F1-000945EDCD77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A21-806C-40E5-B833-DC7E25DCA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1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D55C-3076-4AF2-B7F1-000945EDCD77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A21-806C-40E5-B833-DC7E25DCA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66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D55C-3076-4AF2-B7F1-000945EDCD77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A21-806C-40E5-B833-DC7E25DCA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96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D55C-3076-4AF2-B7F1-000945EDCD77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A21-806C-40E5-B833-DC7E25DCA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37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D55C-3076-4AF2-B7F1-000945EDCD77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A21-806C-40E5-B833-DC7E25DCA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09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D55C-3076-4AF2-B7F1-000945EDCD77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A21-806C-40E5-B833-DC7E25DCA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25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5D55C-3076-4AF2-B7F1-000945EDCD77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AA21-806C-40E5-B833-DC7E25DCA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74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IFMO-Android-2016/lesson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java/net/HttpURLConnecti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org/json/JSONObject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util/JsonRead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quare/okhtt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4293096"/>
            <a:ext cx="8208912" cy="2016224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Лекция</a:t>
            </a:r>
            <a:r>
              <a:rPr lang="ru-RU" sz="3600" dirty="0" smtClean="0"/>
              <a:t> 4</a:t>
            </a:r>
            <a:endParaRPr lang="ru-RU" sz="3600" dirty="0" smtClean="0"/>
          </a:p>
          <a:p>
            <a:pPr algn="l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github.com/IFMO-Android-2016/lesson4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10258"/>
            <a:ext cx="6096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Конец истории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Начиная с версии </a:t>
            </a:r>
            <a:r>
              <a:rPr lang="en-US" sz="2800" dirty="0" smtClean="0"/>
              <a:t>Android 4.4</a:t>
            </a:r>
            <a:r>
              <a:rPr lang="en-US" sz="2800" dirty="0"/>
              <a:t> </a:t>
            </a:r>
            <a:r>
              <a:rPr lang="en-US" sz="2800" dirty="0" err="1" smtClean="0"/>
              <a:t>OkHttp</a:t>
            </a:r>
            <a:r>
              <a:rPr lang="en-US" sz="2800" dirty="0" smtClean="0"/>
              <a:t> </a:t>
            </a:r>
            <a:r>
              <a:rPr lang="ru-RU" sz="2800" dirty="0" smtClean="0"/>
              <a:t>используется в качестве внутренней реализации </a:t>
            </a:r>
            <a:r>
              <a:rPr lang="en-US" sz="2800" dirty="0" err="1" smtClean="0"/>
              <a:t>HttpURLConnection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8131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Наши дни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HttpURLConnection</a:t>
            </a:r>
            <a:r>
              <a:rPr lang="en-US" sz="2800" dirty="0" smtClean="0"/>
              <a:t> </a:t>
            </a:r>
            <a:r>
              <a:rPr lang="ru-RU" sz="2800" dirty="0" smtClean="0"/>
              <a:t>– подходит для большинства приложений</a:t>
            </a:r>
          </a:p>
          <a:p>
            <a:r>
              <a:rPr lang="en-US" sz="2800" dirty="0" err="1" smtClean="0"/>
              <a:t>OkHttp</a:t>
            </a:r>
            <a:r>
              <a:rPr lang="en-US" sz="2800" dirty="0" smtClean="0"/>
              <a:t> – </a:t>
            </a:r>
            <a:r>
              <a:rPr lang="ru-RU" sz="2800" dirty="0" smtClean="0"/>
              <a:t>если нужен полный контроль (например, тонко настраиваемые таймауты), либо вы поддерживаете версии </a:t>
            </a:r>
            <a:r>
              <a:rPr lang="en-US" sz="2800" dirty="0" smtClean="0"/>
              <a:t>Android </a:t>
            </a:r>
            <a:r>
              <a:rPr lang="ru-RU" sz="2800" dirty="0" smtClean="0"/>
              <a:t>до 2.3 (зачем?!!!)</a:t>
            </a:r>
          </a:p>
          <a:p>
            <a:r>
              <a:rPr lang="en-US" sz="2800" dirty="0" smtClean="0"/>
              <a:t>Apache Http Client 4 – </a:t>
            </a:r>
            <a:r>
              <a:rPr lang="ru-RU" sz="2800" dirty="0" smtClean="0"/>
              <a:t>только если «пришел» с какой-то </a:t>
            </a:r>
            <a:r>
              <a:rPr lang="en-US" sz="2800" dirty="0" smtClean="0"/>
              <a:t>Java </a:t>
            </a:r>
            <a:r>
              <a:rPr lang="ru-RU" sz="2800" dirty="0" smtClean="0"/>
              <a:t>библиотекой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105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HttpURLConnection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developer.android.com/reference/java/net</a:t>
            </a:r>
          </a:p>
          <a:p>
            <a:pPr marL="0" indent="0">
              <a:buNone/>
            </a:pPr>
            <a:r>
              <a:rPr lang="en-US" sz="2800" dirty="0" smtClean="0">
                <a:hlinkClick r:id="rId2"/>
              </a:rPr>
              <a:t>/HttpURLConnection.html</a:t>
            </a:r>
            <a:endParaRPr lang="en-US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Четыре фазы выполнения запроса: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Подготовить запрос: составить </a:t>
            </a:r>
            <a:r>
              <a:rPr lang="en-US" sz="2800" dirty="0" smtClean="0"/>
              <a:t>URL</a:t>
            </a:r>
            <a:r>
              <a:rPr lang="ru-RU" sz="2800" dirty="0" smtClean="0"/>
              <a:t> с параметрами, добавить заголовки</a:t>
            </a:r>
            <a:r>
              <a:rPr lang="en-US" sz="2800" dirty="0" smtClean="0"/>
              <a:t>, </a:t>
            </a:r>
            <a:r>
              <a:rPr lang="ru-RU" sz="2800" dirty="0" smtClean="0"/>
              <a:t>указать метод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Отправить запрос: передать тело запроса </a:t>
            </a:r>
            <a:r>
              <a:rPr lang="en-US" sz="2800" dirty="0" smtClean="0"/>
              <a:t>POST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Получить ответ</a:t>
            </a:r>
            <a:r>
              <a:rPr lang="en-US" sz="2800" dirty="0" smtClean="0"/>
              <a:t>: </a:t>
            </a:r>
            <a:r>
              <a:rPr lang="ru-RU" sz="2800" dirty="0" smtClean="0"/>
              <a:t>статус, тело ответа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Закрыть </a:t>
            </a:r>
            <a:r>
              <a:rPr lang="en-US" sz="2800" dirty="0" err="1" smtClean="0"/>
              <a:t>HttpURLConnection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9102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Подготовка запроса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ru-RU" dirty="0" smtClean="0"/>
              <a:t>«Собираем» </a:t>
            </a:r>
            <a:r>
              <a:rPr lang="en-US" dirty="0" smtClean="0"/>
              <a:t>URL </a:t>
            </a:r>
            <a:r>
              <a:rPr lang="ru-RU" dirty="0" smtClean="0"/>
              <a:t>при помощи </a:t>
            </a:r>
            <a:r>
              <a:rPr lang="en-US" dirty="0" err="1" smtClean="0"/>
              <a:t>Uri.Builder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2060848"/>
            <a:ext cx="702147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</a:rPr>
              <a:t>//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5555DD"/>
                </a:solidFill>
                <a:effectLst/>
                <a:latin typeface="Arial Unicode MS"/>
              </a:rPr>
              <a:t>https://base.url.com/method/path=param?query=value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url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Uri.parse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("https: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</a:rPr>
              <a:t>//base.url.com").buildUpon()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Arial Unicode MS"/>
              </a:rPr>
              <a:t>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appendPath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method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")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Arial Unicode MS"/>
              </a:rPr>
              <a:t>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appendEncodedPath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path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param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")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Arial Unicode MS"/>
              </a:rPr>
              <a:t>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appendQueryParameter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query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", 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value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")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Arial Unicode MS"/>
              </a:rPr>
              <a:t>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toString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HttpURLConnection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connection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Arial Unicode MS"/>
              </a:rPr>
              <a:t>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HttpURLConnection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URL(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url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openConnection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42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Подготовка запроса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73427"/>
          </a:xfrm>
        </p:spPr>
        <p:txBody>
          <a:bodyPr/>
          <a:lstStyle/>
          <a:p>
            <a:r>
              <a:rPr lang="ru-RU" dirty="0" smtClean="0"/>
              <a:t>Добавляем заголовки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43608" y="2348880"/>
            <a:ext cx="504056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connection.addRequestProperty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Arial Unicode MS"/>
              </a:rPr>
              <a:t>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User-Agent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",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Arial Unicode MS"/>
              </a:rPr>
              <a:t>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Some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non-standard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User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Agent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connection.addRequestProperty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Arial Unicode MS"/>
              </a:rPr>
              <a:t>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Custom-Header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",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Arial Unicode MS"/>
              </a:rPr>
              <a:t>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Header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value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23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Подготовка запроса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Указываем метод запроса: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r>
              <a:rPr lang="en-US" sz="2800" dirty="0" smtClean="0"/>
              <a:t>GET – </a:t>
            </a:r>
            <a:r>
              <a:rPr lang="ru-RU" sz="2800" dirty="0" smtClean="0"/>
              <a:t>обычный запрос без тела, используется </a:t>
            </a:r>
            <a:r>
              <a:rPr lang="ru-RU" sz="2800" dirty="0" err="1" smtClean="0"/>
              <a:t>по-умолчанию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en-US" sz="2800" dirty="0" smtClean="0"/>
              <a:t>POST – </a:t>
            </a:r>
            <a:r>
              <a:rPr lang="ru-RU" sz="2800" dirty="0" smtClean="0"/>
              <a:t>запрос с телом (</a:t>
            </a:r>
            <a:r>
              <a:rPr lang="ru-RU" sz="2800" dirty="0" err="1" smtClean="0"/>
              <a:t>аплоад</a:t>
            </a:r>
            <a:r>
              <a:rPr lang="ru-RU" sz="2800" dirty="0" smtClean="0"/>
              <a:t>)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ru-RU" sz="2800" dirty="0" smtClean="0"/>
              <a:t>Другие методы (</a:t>
            </a:r>
            <a:r>
              <a:rPr lang="en-US" sz="2800" dirty="0" smtClean="0"/>
              <a:t>HEAD, PUT </a:t>
            </a:r>
            <a:r>
              <a:rPr lang="ru-RU" sz="2800" dirty="0" smtClean="0"/>
              <a:t>и </a:t>
            </a:r>
            <a:r>
              <a:rPr lang="ru-RU" sz="2800" dirty="0" err="1" smtClean="0"/>
              <a:t>др</a:t>
            </a:r>
            <a:r>
              <a:rPr lang="ru-RU" sz="2800" dirty="0" smtClean="0"/>
              <a:t>)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75656" y="4293096"/>
            <a:ext cx="417646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connection.setDoOutput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true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75656" y="5805264"/>
            <a:ext cx="583264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connection.setRequestMethod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("HEAD")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5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Отправка запроса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Фактическая отправка запроса происходит:</a:t>
            </a:r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Когда явно вызван метод 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connect()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smtClean="0">
                <a:cs typeface="Courier New" panose="02070309020205020404" pitchFamily="49" charset="0"/>
              </a:rPr>
              <a:t>Когда вызван один из методов</a:t>
            </a:r>
            <a:r>
              <a:rPr lang="en-US" sz="2800" dirty="0" smtClean="0">
                <a:cs typeface="Courier New" panose="02070309020205020404" pitchFamily="49" charset="0"/>
              </a:rPr>
              <a:t> </a:t>
            </a:r>
            <a:r>
              <a:rPr lang="ru-RU" sz="2800" dirty="0" smtClean="0">
                <a:cs typeface="Courier New" panose="02070309020205020404" pitchFamily="49" charset="0"/>
              </a:rPr>
              <a:t>передачи или получения </a:t>
            </a:r>
            <a:r>
              <a:rPr lang="ru-RU" sz="2800" dirty="0" err="1" smtClean="0">
                <a:cs typeface="Courier New" panose="02070309020205020404" pitchFamily="49" charset="0"/>
              </a:rPr>
              <a:t>даных</a:t>
            </a:r>
            <a:r>
              <a:rPr lang="ru-RU" sz="2800" dirty="0" smtClean="0">
                <a:cs typeface="Courier New" panose="02070309020205020404" pitchFamily="49" charset="0"/>
              </a:rPr>
              <a:t>: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getResponseXXX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getInputStream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getOutputStream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2800" dirty="0" smtClean="0">
                <a:cs typeface="Courier New" panose="02070309020205020404" pitchFamily="49" charset="0"/>
              </a:rPr>
              <a:t>и др.</a:t>
            </a:r>
            <a:endParaRPr lang="ru-RU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01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Отправка запроса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Опциональная отправка данных в методе </a:t>
            </a:r>
            <a:r>
              <a:rPr lang="en-US" sz="2800" dirty="0" smtClean="0"/>
              <a:t>POST (</a:t>
            </a:r>
            <a:r>
              <a:rPr lang="ru-RU" sz="2800" dirty="0" smtClean="0"/>
              <a:t>на примере отправки данных из файла):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99592" y="2248178"/>
            <a:ext cx="7272808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BufferedInputStream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           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 smtClean="0">
                <a:solidFill>
                  <a:srgbClr val="FF5600"/>
                </a:solidFill>
                <a:latin typeface="Consolas" panose="020B0609020204030204" pitchFamily="49" charset="0"/>
              </a:rPr>
              <a:t>Buffered</a:t>
            </a:r>
            <a:r>
              <a:rPr lang="en-US" altLang="ru-RU" dirty="0" smtClean="0">
                <a:solidFill>
                  <a:srgbClr val="FF5600"/>
                </a:solidFill>
                <a:latin typeface="Consolas" panose="020B0609020204030204" pitchFamily="49" charset="0"/>
              </a:rPr>
              <a:t>Output</a:t>
            </a:r>
            <a:r>
              <a:rPr lang="ru-RU" altLang="ru-RU" dirty="0" err="1" smtClean="0">
                <a:solidFill>
                  <a:srgbClr val="FF5600"/>
                </a:solidFill>
                <a:latin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endParaRPr lang="en-US" altLang="ru-RU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      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getOutputStream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8192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readBytes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readBytes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readBytes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606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Получение ответа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connection.getResponseCode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cs typeface="Courier New" panose="02070309020205020404" pitchFamily="49" charset="0"/>
              </a:rPr>
              <a:t>200 – HTTP OK</a:t>
            </a:r>
            <a:r>
              <a:rPr lang="ru-RU" sz="2800" dirty="0" smtClean="0">
                <a:cs typeface="Courier New" panose="02070309020205020404" pitchFamily="49" charset="0"/>
              </a:rPr>
              <a:t>, </a:t>
            </a:r>
            <a:r>
              <a:rPr lang="en-US" sz="2800" dirty="0" smtClean="0">
                <a:cs typeface="Courier New" panose="02070309020205020404" pitchFamily="49" charset="0"/>
              </a:rPr>
              <a:t> </a:t>
            </a:r>
            <a:r>
              <a:rPr lang="ru-RU" sz="2800" dirty="0" smtClean="0">
                <a:cs typeface="Courier New" panose="02070309020205020404" pitchFamily="49" charset="0"/>
              </a:rPr>
              <a:t>варианты 20</a:t>
            </a:r>
            <a:r>
              <a:rPr lang="en-US" sz="2800" dirty="0" smtClean="0">
                <a:cs typeface="Courier New" panose="02070309020205020404" pitchFamily="49" charset="0"/>
              </a:rPr>
              <a:t>X</a:t>
            </a:r>
          </a:p>
          <a:p>
            <a:r>
              <a:rPr lang="en-US" sz="2800" dirty="0" smtClean="0">
                <a:cs typeface="Courier New" panose="02070309020205020404" pitchFamily="49" charset="0"/>
              </a:rPr>
              <a:t>30X – </a:t>
            </a:r>
            <a:r>
              <a:rPr lang="ru-RU" sz="2800" dirty="0" err="1" smtClean="0">
                <a:cs typeface="Courier New" panose="02070309020205020404" pitchFamily="49" charset="0"/>
              </a:rPr>
              <a:t>редирект</a:t>
            </a:r>
            <a:r>
              <a:rPr lang="ru-RU" sz="2800" dirty="0" smtClean="0">
                <a:cs typeface="Courier New" panose="02070309020205020404" pitchFamily="49" charset="0"/>
              </a:rPr>
              <a:t>, при выполнении запроса автоматически выполняется до 5 </a:t>
            </a:r>
            <a:r>
              <a:rPr lang="ru-RU" sz="2800" dirty="0" err="1" smtClean="0">
                <a:cs typeface="Courier New" panose="02070309020205020404" pitchFamily="49" charset="0"/>
              </a:rPr>
              <a:t>редиректов</a:t>
            </a:r>
            <a:endParaRPr lang="ru-RU" sz="2800" dirty="0" smtClean="0">
              <a:cs typeface="Courier New" panose="02070309020205020404" pitchFamily="49" charset="0"/>
            </a:endParaRPr>
          </a:p>
          <a:p>
            <a:r>
              <a:rPr lang="en-US" sz="2800" dirty="0" smtClean="0">
                <a:cs typeface="Courier New" panose="02070309020205020404" pitchFamily="49" charset="0"/>
              </a:rPr>
              <a:t>40X</a:t>
            </a:r>
            <a:r>
              <a:rPr lang="ru-RU" sz="2800" dirty="0" smtClean="0">
                <a:cs typeface="Courier New" panose="02070309020205020404" pitchFamily="49" charset="0"/>
              </a:rPr>
              <a:t> – ошибка запроса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cs typeface="Courier New" panose="02070309020205020404" pitchFamily="49" charset="0"/>
              </a:rPr>
              <a:t>(404 – </a:t>
            </a:r>
            <a:r>
              <a:rPr lang="ru-RU" sz="2800" dirty="0" smtClean="0">
                <a:cs typeface="Courier New" panose="02070309020205020404" pitchFamily="49" charset="0"/>
              </a:rPr>
              <a:t>документ не найден</a:t>
            </a:r>
            <a:r>
              <a:rPr lang="en-US" sz="2800" dirty="0" smtClean="0">
                <a:cs typeface="Courier New" panose="02070309020205020404" pitchFamily="49" charset="0"/>
              </a:rPr>
              <a:t>)</a:t>
            </a:r>
            <a:endParaRPr lang="ru-RU" sz="2800" dirty="0" smtClean="0">
              <a:cs typeface="Courier New" panose="02070309020205020404" pitchFamily="49" charset="0"/>
            </a:endParaRPr>
          </a:p>
          <a:p>
            <a:r>
              <a:rPr lang="en-US" sz="2800" dirty="0" smtClean="0">
                <a:cs typeface="Courier New" panose="02070309020205020404" pitchFamily="49" charset="0"/>
              </a:rPr>
              <a:t>50X</a:t>
            </a:r>
            <a:r>
              <a:rPr lang="ru-RU" sz="2800" dirty="0" smtClean="0">
                <a:cs typeface="Courier New" panose="02070309020205020404" pitchFamily="49" charset="0"/>
              </a:rPr>
              <a:t> – ошибка сервера</a:t>
            </a:r>
          </a:p>
          <a:p>
            <a:pPr marL="0" indent="0">
              <a:buNone/>
            </a:pPr>
            <a:endParaRPr lang="en-US" sz="28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800" dirty="0" smtClean="0">
                <a:cs typeface="Courier New" panose="02070309020205020404" pitchFamily="49" charset="0"/>
              </a:rPr>
              <a:t>Если не вызвать этот метод, то в случае ошибочного кода будет брошен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639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Получение ответа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Чтение тела ответа в строку: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988840"/>
            <a:ext cx="7978146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ByteArrayOutputStream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baos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ByteArrayOutputStream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BufferedInputStream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getInputStream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8192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readSize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readSize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baos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readSize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baos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28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Мобильный интернет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Медленно, дорого, с разрывами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322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Permissions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/>
              <a:t>Объявляются в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AndroidManifest.xml</a:t>
            </a: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smtClean="0">
                <a:cs typeface="Courier New" panose="02070309020205020404" pitchFamily="49" charset="0"/>
              </a:rPr>
              <a:t>Если не задекларировать </a:t>
            </a:r>
            <a:r>
              <a:rPr lang="ru-RU" sz="2800" dirty="0" err="1" smtClean="0">
                <a:cs typeface="Courier New" panose="02070309020205020404" pitchFamily="49" charset="0"/>
              </a:rPr>
              <a:t>пермиссии</a:t>
            </a:r>
            <a:r>
              <a:rPr lang="ru-RU" sz="2800" dirty="0" smtClean="0">
                <a:cs typeface="Courier New" panose="02070309020205020404" pitchFamily="49" charset="0"/>
              </a:rPr>
              <a:t> – приложение упадет с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SecurityException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7544" y="1943002"/>
            <a:ext cx="8737969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16CFF"/>
                </a:solidFill>
                <a:effectLst/>
                <a:latin typeface="Consolas" pitchFamily="49" charset="0"/>
                <a:cs typeface="Consolas" pitchFamily="49" charset="0"/>
              </a:rPr>
              <a:t>manifest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63DFF"/>
                </a:solidFill>
                <a:effectLst/>
                <a:latin typeface="Consolas" pitchFamily="49" charset="0"/>
                <a:cs typeface="Consolas" pitchFamily="49" charset="0"/>
              </a:rPr>
              <a:t>xmlns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:android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"http://schemas.android.com/apk/res/android"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7A7A7A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7A7A7A"/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en-US" altLang="ru-RU" dirty="0" smtClean="0">
                <a:solidFill>
                  <a:srgbClr val="7A7A7A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63DFF"/>
                </a:solidFill>
                <a:effectLst/>
                <a:latin typeface="Consolas" pitchFamily="49" charset="0"/>
                <a:cs typeface="Consolas" pitchFamily="49" charset="0"/>
              </a:rPr>
              <a:t>package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ru.ifmo.android_201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6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lesson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_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16CFF"/>
                </a:solidFill>
                <a:effectLst/>
                <a:latin typeface="Consolas" pitchFamily="49" charset="0"/>
                <a:cs typeface="Consolas" pitchFamily="49" charset="0"/>
              </a:rPr>
              <a:t>uses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16CFF"/>
                </a:solidFill>
                <a:effectLst/>
                <a:latin typeface="Consolas" pitchFamily="49" charset="0"/>
                <a:cs typeface="Consolas" pitchFamily="49" charset="0"/>
              </a:rPr>
              <a:t>-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rgbClr val="016CFF"/>
                </a:solidFill>
                <a:effectLst/>
                <a:latin typeface="Consolas" pitchFamily="49" charset="0"/>
                <a:cs typeface="Consolas" pitchFamily="49" charset="0"/>
              </a:rPr>
              <a:t>sdk</a:t>
            </a: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16C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ru-RU" b="0" i="0" u="none" strike="noStrike" cap="none" normalizeH="0" dirty="0" err="1" smtClean="0">
                <a:ln>
                  <a:noFill/>
                </a:ln>
                <a:solidFill>
                  <a:srgbClr val="016CFF"/>
                </a:solidFill>
                <a:effectLst/>
                <a:latin typeface="Consolas" pitchFamily="49" charset="0"/>
                <a:cs typeface="Consolas" pitchFamily="49" charset="0"/>
              </a:rPr>
              <a:t>android: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targetSdkVersion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7A7A7A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3B3B3B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16CFF"/>
                </a:solidFill>
                <a:effectLst/>
                <a:latin typeface="Consolas" pitchFamily="49" charset="0"/>
                <a:cs typeface="Consolas" pitchFamily="49" charset="0"/>
              </a:rPr>
              <a:t>uses-permission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63DFF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:name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android.permission.INTERNET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7A7A7A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ru-RU" altLang="ru-RU" dirty="0" smtClean="0">
                <a:solidFill>
                  <a:srgbClr val="7A7A7A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altLang="ru-RU" dirty="0" err="1">
                <a:solidFill>
                  <a:srgbClr val="016CFF"/>
                </a:solidFill>
                <a:latin typeface="Consolas" pitchFamily="49" charset="0"/>
                <a:cs typeface="Consolas" pitchFamily="49" charset="0"/>
              </a:rPr>
              <a:t>uses-permission</a:t>
            </a:r>
            <a:r>
              <a:rPr lang="ru-RU" altLang="ru-RU" dirty="0">
                <a:solidFill>
                  <a:srgbClr val="7A7A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dirty="0" err="1">
                <a:solidFill>
                  <a:srgbClr val="963DFF"/>
                </a:solidFill>
                <a:latin typeface="Consolas" pitchFamily="49" charset="0"/>
                <a:cs typeface="Consolas" pitchFamily="49" charset="0"/>
              </a:rPr>
              <a:t>android</a:t>
            </a:r>
            <a:r>
              <a:rPr lang="ru-RU" altLang="ru-RU" dirty="0" err="1">
                <a:solidFill>
                  <a:srgbClr val="7A7A7A"/>
                </a:solidFill>
                <a:latin typeface="Consolas" pitchFamily="49" charset="0"/>
                <a:cs typeface="Consolas" pitchFamily="49" charset="0"/>
              </a:rPr>
              <a:t>:name</a:t>
            </a:r>
            <a:r>
              <a:rPr lang="ru-RU" altLang="ru-RU" dirty="0" smtClean="0">
                <a:solidFill>
                  <a:srgbClr val="7A7A7A"/>
                </a:solidFill>
                <a:latin typeface="Consolas" pitchFamily="49" charset="0"/>
                <a:cs typeface="Consolas" pitchFamily="49" charset="0"/>
              </a:rPr>
              <a:t>=</a:t>
            </a:r>
            <a:endParaRPr lang="en-US" altLang="ru-RU" dirty="0" smtClean="0">
              <a:solidFill>
                <a:srgbClr val="7A7A7A"/>
              </a:solidFill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7A7A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7A7A7A"/>
                </a:solidFill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ru-RU" altLang="ru-RU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altLang="ru-RU" b="1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android.permission</a:t>
            </a:r>
            <a:r>
              <a:rPr lang="ru-RU" altLang="ru-RU" b="1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ru-RU" b="1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ACCESS_NETWORK_STATE</a:t>
            </a:r>
            <a:r>
              <a:rPr lang="ru-RU" altLang="ru-RU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altLang="ru-RU" dirty="0" smtClean="0">
                <a:solidFill>
                  <a:srgbClr val="7A7A7A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7A7A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7A7A7A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16CFF"/>
                </a:solidFill>
                <a:effectLst/>
                <a:latin typeface="Consolas" pitchFamily="49" charset="0"/>
                <a:cs typeface="Consolas" pitchFamily="49" charset="0"/>
              </a:rPr>
              <a:t>application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 ...&gt;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itchFamily="49" charset="0"/>
                <a:cs typeface="Consolas" pitchFamily="49" charset="0"/>
              </a:rPr>
              <a:t>&lt;!-- Объявления компонентов приложения --&gt;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 smtClean="0">
                <a:solidFill>
                  <a:srgbClr val="3B3B3B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16CFF"/>
                </a:solidFill>
                <a:effectLst/>
                <a:latin typeface="Consolas" pitchFamily="49" charset="0"/>
                <a:cs typeface="Consolas" pitchFamily="49" charset="0"/>
              </a:rPr>
              <a:t>application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16CFF"/>
                </a:solidFill>
                <a:effectLst/>
                <a:latin typeface="Consolas" pitchFamily="49" charset="0"/>
                <a:cs typeface="Consolas" pitchFamily="49" charset="0"/>
              </a:rPr>
              <a:t>manifest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7A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58924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77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99554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JSON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Наиболее часто используемый формат передачи данных в </a:t>
            </a:r>
            <a:r>
              <a:rPr lang="en-US" sz="2800" dirty="0" smtClean="0"/>
              <a:t>API </a:t>
            </a:r>
            <a:r>
              <a:rPr lang="ru-RU" sz="2800" dirty="0" smtClean="0"/>
              <a:t>интернет сервисов</a:t>
            </a:r>
          </a:p>
          <a:p>
            <a:r>
              <a:rPr lang="ru-RU" sz="2800" dirty="0" smtClean="0"/>
              <a:t>Более компактный и более читаемый по сравнению с </a:t>
            </a:r>
            <a:r>
              <a:rPr lang="en-US" sz="2800" dirty="0" smtClean="0"/>
              <a:t>XML</a:t>
            </a:r>
          </a:p>
          <a:p>
            <a:r>
              <a:rPr lang="ru-RU" sz="2800" dirty="0" smtClean="0"/>
              <a:t>Поддерживается в </a:t>
            </a:r>
            <a:r>
              <a:rPr lang="en-US" sz="2800" dirty="0" smtClean="0"/>
              <a:t>Android: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– DOM parser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JsonReader</a:t>
            </a:r>
            <a:r>
              <a:rPr lang="en-US" dirty="0" smtClean="0"/>
              <a:t> – Pull parser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6789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Типичный </a:t>
            </a:r>
            <a:r>
              <a:rPr lang="en-US" dirty="0" smtClean="0"/>
              <a:t>JSON: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3265" y="2060848"/>
            <a:ext cx="761747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"Евгений"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Лукашин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isMarried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{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streetAddress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"3-я ул. Строителей, д. 25"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"Москва"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123456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},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phoneNumbers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[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"095 123-1234"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"812 123-4567"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]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67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DOM </a:t>
            </a:r>
            <a:r>
              <a:rPr lang="ru-RU" sz="3600" dirty="0" err="1" smtClean="0"/>
              <a:t>парсер</a:t>
            </a:r>
            <a:r>
              <a:rPr lang="ru-RU" sz="3600" dirty="0" smtClean="0"/>
              <a:t> </a:t>
            </a:r>
            <a:r>
              <a:rPr lang="en-US" sz="3600" dirty="0" err="1" smtClean="0"/>
              <a:t>JSONObjet</a:t>
            </a:r>
            <a:endParaRPr lang="ru-RU" sz="3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1196752"/>
            <a:ext cx="8284757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AF82D4"/>
                </a:solidFill>
                <a:latin typeface="Consolas" panose="020B0609020204030204" pitchFamily="49" charset="0"/>
              </a:rPr>
              <a:t>//</a:t>
            </a:r>
            <a:r>
              <a:rPr lang="en-US" altLang="ru-RU" sz="2000" dirty="0">
                <a:solidFill>
                  <a:srgbClr val="AF82D4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AF82D4"/>
                </a:solidFill>
                <a:latin typeface="Consolas" panose="020B0609020204030204" pitchFamily="49" charset="0"/>
              </a:rPr>
              <a:t>например, прочитали из ответа на запрос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anose="020B0609020204030204" pitchFamily="49" charset="0"/>
              </a:rPr>
              <a:t>// бросает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F82D4"/>
                </a:solidFill>
                <a:effectLst/>
                <a:latin typeface="Consolas" panose="020B0609020204030204" pitchFamily="49" charset="0"/>
              </a:rPr>
              <a:t>JSONException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anose="020B0609020204030204" pitchFamily="49" charset="0"/>
              </a:rPr>
              <a:t>, если поле не найдено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anose="020B0609020204030204" pitchFamily="49" charset="0"/>
              </a:rPr>
              <a:t>// Возвращает дефолтное значение, если поле не найдено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getJSONArray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pnoneNumbers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i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optString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(i);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192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DOM </a:t>
            </a:r>
            <a:r>
              <a:rPr lang="ru-RU" sz="3600" dirty="0" err="1" smtClean="0"/>
              <a:t>парсер</a:t>
            </a:r>
            <a:r>
              <a:rPr lang="ru-RU" sz="3600" dirty="0" smtClean="0"/>
              <a:t> </a:t>
            </a:r>
            <a:r>
              <a:rPr lang="en-US" sz="3600" dirty="0" err="1" smtClean="0"/>
              <a:t>JSONObjet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2800" dirty="0" smtClean="0">
                <a:cs typeface="Courier New" panose="02070309020205020404" pitchFamily="49" charset="0"/>
                <a:hlinkClick r:id="rId2"/>
              </a:rPr>
              <a:t>developer.android.com/reference/org/json</a:t>
            </a:r>
          </a:p>
          <a:p>
            <a:pPr marL="0" indent="0">
              <a:buNone/>
            </a:pPr>
            <a:r>
              <a:rPr lang="en-US" sz="2800" dirty="0" smtClean="0">
                <a:cs typeface="Courier New" panose="02070309020205020404" pitchFamily="49" charset="0"/>
                <a:hlinkClick r:id="rId2"/>
              </a:rPr>
              <a:t>/JSONObject.html</a:t>
            </a:r>
            <a:endParaRPr lang="en-US" sz="28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cs typeface="Courier New" panose="02070309020205020404" pitchFamily="49" charset="0"/>
            </a:endParaRPr>
          </a:p>
          <a:p>
            <a:r>
              <a:rPr lang="ru-RU" sz="2800" dirty="0" smtClean="0">
                <a:cs typeface="Courier New" panose="02070309020205020404" pitchFamily="49" charset="0"/>
              </a:rPr>
              <a:t>Простой </a:t>
            </a:r>
            <a:r>
              <a:rPr lang="en-US" sz="2800" dirty="0" smtClean="0">
                <a:cs typeface="Courier New" panose="02070309020205020404" pitchFamily="49" charset="0"/>
              </a:rPr>
              <a:t>API</a:t>
            </a:r>
            <a:r>
              <a:rPr lang="ru-RU" sz="2800" dirty="0" smtClean="0">
                <a:cs typeface="Courier New" panose="02070309020205020404" pitchFamily="49" charset="0"/>
              </a:rPr>
              <a:t> позволяет быстро накидать </a:t>
            </a:r>
            <a:r>
              <a:rPr lang="ru-RU" sz="2800" dirty="0" err="1" smtClean="0">
                <a:cs typeface="Courier New" panose="02070309020205020404" pitchFamily="49" charset="0"/>
              </a:rPr>
              <a:t>парсер</a:t>
            </a:r>
            <a:r>
              <a:rPr lang="ru-RU" sz="2800" dirty="0" smtClean="0">
                <a:cs typeface="Courier New" panose="02070309020205020404" pitchFamily="49" charset="0"/>
              </a:rPr>
              <a:t> для прототипа</a:t>
            </a:r>
          </a:p>
          <a:p>
            <a:r>
              <a:rPr lang="ru-RU" sz="2800" dirty="0" smtClean="0">
                <a:cs typeface="Courier New" panose="02070309020205020404" pitchFamily="49" charset="0"/>
              </a:rPr>
              <a:t>Требует загрузить весь ответ в память, даже если нужно извлечь одно поле – плохо сказывается на производительности. </a:t>
            </a:r>
            <a:endParaRPr lang="ru-RU" sz="2800" dirty="0">
              <a:cs typeface="Courier New" panose="02070309020205020404" pitchFamily="49" charset="0"/>
            </a:endParaRPr>
          </a:p>
          <a:p>
            <a:r>
              <a:rPr lang="ru-RU" sz="2800" b="1" dirty="0" smtClean="0">
                <a:cs typeface="Courier New" panose="02070309020205020404" pitchFamily="49" charset="0"/>
              </a:rPr>
              <a:t>Не рекомендуется </a:t>
            </a:r>
            <a:r>
              <a:rPr lang="ru-RU" sz="2800" dirty="0" smtClean="0">
                <a:cs typeface="Courier New" panose="02070309020205020404" pitchFamily="49" charset="0"/>
              </a:rPr>
              <a:t>в</a:t>
            </a:r>
            <a:r>
              <a:rPr lang="en-US" sz="2800" dirty="0" smtClean="0">
                <a:cs typeface="Courier New" panose="02070309020205020404" pitchFamily="49" charset="0"/>
              </a:rPr>
              <a:t> production </a:t>
            </a:r>
            <a:r>
              <a:rPr lang="ru-RU" sz="2800" dirty="0" smtClean="0">
                <a:cs typeface="Courier New" panose="02070309020205020404" pitchFamily="49" charset="0"/>
              </a:rPr>
              <a:t>коде</a:t>
            </a:r>
          </a:p>
        </p:txBody>
      </p:sp>
    </p:spTree>
    <p:extLst>
      <p:ext uri="{BB962C8B-B14F-4D97-AF65-F5344CB8AC3E}">
        <p14:creationId xmlns:p14="http://schemas.microsoft.com/office/powerpoint/2010/main" val="2249063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Pull </a:t>
            </a:r>
            <a:r>
              <a:rPr lang="ru-RU" sz="3600" dirty="0" err="1" smtClean="0"/>
              <a:t>парсер</a:t>
            </a:r>
            <a:r>
              <a:rPr lang="ru-RU" sz="3600" dirty="0" smtClean="0"/>
              <a:t> </a:t>
            </a:r>
            <a:r>
              <a:rPr lang="en-US" sz="3600" dirty="0" err="1" smtClean="0"/>
              <a:t>JsonReader</a:t>
            </a:r>
            <a:endParaRPr lang="ru-RU" sz="3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1196752"/>
            <a:ext cx="7598234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JsonReader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JsonReader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beginObject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nextName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535AE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skipValue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nextString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nextString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imageUrl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parseImage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skipValue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ru-RU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endObject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69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Pull </a:t>
            </a:r>
            <a:r>
              <a:rPr lang="ru-RU" sz="3600" dirty="0" err="1" smtClean="0"/>
              <a:t>парсер</a:t>
            </a:r>
            <a:r>
              <a:rPr lang="ru-RU" sz="3600" dirty="0" smtClean="0"/>
              <a:t> </a:t>
            </a:r>
            <a:r>
              <a:rPr lang="en-US" sz="3600" dirty="0" err="1" smtClean="0"/>
              <a:t>JsonReader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2800" dirty="0" smtClean="0">
                <a:cs typeface="Courier New" panose="02070309020205020404" pitchFamily="49" charset="0"/>
                <a:hlinkClick r:id="rId2"/>
              </a:rPr>
              <a:t>developer.android.com/reference/android/util/JsonReader.html</a:t>
            </a:r>
            <a:endParaRPr lang="en-US" sz="28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cs typeface="Courier New" panose="02070309020205020404" pitchFamily="49" charset="0"/>
            </a:endParaRPr>
          </a:p>
          <a:p>
            <a:r>
              <a:rPr lang="ru-RU" sz="2800" dirty="0" smtClean="0">
                <a:cs typeface="Courier New" panose="02070309020205020404" pitchFamily="49" charset="0"/>
              </a:rPr>
              <a:t>Более сложный </a:t>
            </a:r>
            <a:r>
              <a:rPr lang="en-US" sz="2800" dirty="0" smtClean="0">
                <a:cs typeface="Courier New" panose="02070309020205020404" pitchFamily="49" charset="0"/>
              </a:rPr>
              <a:t>API, </a:t>
            </a:r>
            <a:r>
              <a:rPr lang="ru-RU" sz="2800" dirty="0" smtClean="0">
                <a:cs typeface="Courier New" panose="02070309020205020404" pitchFamily="49" charset="0"/>
              </a:rPr>
              <a:t>приходится писать больше кода</a:t>
            </a:r>
          </a:p>
          <a:p>
            <a:r>
              <a:rPr lang="ru-RU" sz="2800" dirty="0" smtClean="0">
                <a:cs typeface="Courier New" panose="02070309020205020404" pitchFamily="49" charset="0"/>
              </a:rPr>
              <a:t>Потоковая обработка – не нужно загружать весь ответ в память. Делает меньше </a:t>
            </a:r>
            <a:r>
              <a:rPr lang="ru-RU" sz="2800" dirty="0" err="1" smtClean="0">
                <a:cs typeface="Courier New" panose="02070309020205020404" pitchFamily="49" charset="0"/>
              </a:rPr>
              <a:t>аллокаций</a:t>
            </a:r>
            <a:r>
              <a:rPr lang="ru-RU" sz="2800" dirty="0" smtClean="0">
                <a:cs typeface="Courier New" panose="02070309020205020404" pitchFamily="49" charset="0"/>
              </a:rPr>
              <a:t>, более быстрый</a:t>
            </a:r>
          </a:p>
          <a:p>
            <a:r>
              <a:rPr lang="ru-RU" sz="2800" b="1" dirty="0" smtClean="0">
                <a:cs typeface="Courier New" panose="02070309020205020404" pitchFamily="49" charset="0"/>
              </a:rPr>
              <a:t>Рекомендуется </a:t>
            </a:r>
            <a:r>
              <a:rPr lang="ru-RU" sz="2800" dirty="0" smtClean="0">
                <a:cs typeface="Courier New" panose="02070309020205020404" pitchFamily="49" charset="0"/>
              </a:rPr>
              <a:t>в</a:t>
            </a:r>
            <a:r>
              <a:rPr lang="en-US" sz="2800" dirty="0" smtClean="0">
                <a:cs typeface="Courier New" panose="02070309020205020404" pitchFamily="49" charset="0"/>
              </a:rPr>
              <a:t> production </a:t>
            </a:r>
            <a:r>
              <a:rPr lang="ru-RU" sz="2800" dirty="0" smtClean="0">
                <a:cs typeface="Courier New" panose="02070309020205020404" pitchFamily="49" charset="0"/>
              </a:rPr>
              <a:t>коде</a:t>
            </a:r>
          </a:p>
        </p:txBody>
      </p:sp>
    </p:spTree>
    <p:extLst>
      <p:ext uri="{BB962C8B-B14F-4D97-AF65-F5344CB8AC3E}">
        <p14:creationId xmlns:p14="http://schemas.microsoft.com/office/powerpoint/2010/main" val="297672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Особенности мобильного интернета…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Низкая доступность – иногда соединения нет вообще, и это норма</a:t>
            </a:r>
          </a:p>
          <a:p>
            <a:r>
              <a:rPr lang="ru-RU" sz="2800" dirty="0" smtClean="0"/>
              <a:t>Низкие скорости – в крупных городах с 4</a:t>
            </a:r>
            <a:r>
              <a:rPr lang="en-US" sz="2800" dirty="0" smtClean="0"/>
              <a:t>G </a:t>
            </a:r>
            <a:r>
              <a:rPr lang="ru-RU" sz="2800" dirty="0" smtClean="0"/>
              <a:t>скорости еще нормальные, но чем дальше в лес…</a:t>
            </a:r>
          </a:p>
          <a:p>
            <a:r>
              <a:rPr lang="ru-RU" sz="2800" dirty="0" smtClean="0"/>
              <a:t>Большие задержки – даже при высокой скорости </a:t>
            </a:r>
            <a:r>
              <a:rPr lang="en-US" sz="2800" dirty="0" smtClean="0"/>
              <a:t>(</a:t>
            </a:r>
            <a:r>
              <a:rPr lang="en-US" sz="2800" dirty="0" err="1" smtClean="0"/>
              <a:t>bandwith</a:t>
            </a:r>
            <a:r>
              <a:rPr lang="en-US" sz="2800" dirty="0" smtClean="0"/>
              <a:t>) </a:t>
            </a:r>
            <a:r>
              <a:rPr lang="ru-RU" sz="2800" dirty="0" smtClean="0"/>
              <a:t>много времени уходит просто на ожидание ответа (</a:t>
            </a:r>
            <a:r>
              <a:rPr lang="en-US" sz="2800" dirty="0" smtClean="0"/>
              <a:t>latency)</a:t>
            </a:r>
            <a:endParaRPr lang="ru-RU" sz="2800" dirty="0" smtClean="0"/>
          </a:p>
          <a:p>
            <a:r>
              <a:rPr lang="ru-RU" sz="2800" dirty="0" smtClean="0"/>
              <a:t>Платный трафик, лимит трафика (особенно в странах СНГ)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0959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 что с ними делать?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Низкая доступность – при разработке всегда учитывать </a:t>
            </a:r>
            <a:r>
              <a:rPr lang="ru-RU" sz="2800" dirty="0" err="1" smtClean="0"/>
              <a:t>сценари</a:t>
            </a:r>
            <a:r>
              <a:rPr lang="ru-RU" sz="2800" dirty="0" smtClean="0"/>
              <a:t> отсутствия соединения</a:t>
            </a:r>
          </a:p>
          <a:p>
            <a:r>
              <a:rPr lang="ru-RU" sz="2800" dirty="0" smtClean="0"/>
              <a:t>Низкая скорость – настраивать таймауты, кэшировать тяжелый контент</a:t>
            </a:r>
          </a:p>
          <a:p>
            <a:r>
              <a:rPr lang="ru-RU" sz="2800" dirty="0" smtClean="0"/>
              <a:t>Большие задержки – </a:t>
            </a:r>
            <a:r>
              <a:rPr lang="ru-RU" sz="2800" dirty="0" err="1" smtClean="0"/>
              <a:t>переиспользовать</a:t>
            </a:r>
            <a:r>
              <a:rPr lang="ru-RU" sz="2800" dirty="0" smtClean="0"/>
              <a:t> соединение, объединять запросы, </a:t>
            </a:r>
            <a:r>
              <a:rPr lang="en-US" sz="2800" dirty="0" smtClean="0"/>
              <a:t>HTTP/2</a:t>
            </a:r>
          </a:p>
          <a:p>
            <a:r>
              <a:rPr lang="ru-RU" sz="2800" dirty="0" smtClean="0"/>
              <a:t>Платный трафик – проверять тип соединения, не злоупотреблять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8870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1015"/>
            <a:ext cx="8229600" cy="625697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Мобильный интернет в России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5658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Распределение пользователей </a:t>
            </a:r>
            <a:r>
              <a:rPr lang="en-US" sz="2800" dirty="0" smtClean="0"/>
              <a:t>Android </a:t>
            </a:r>
            <a:r>
              <a:rPr lang="ru-RU" sz="2800" dirty="0" smtClean="0"/>
              <a:t>приложения Одноклассники по скорости интернета по данным за 4 октября 2016 г.</a:t>
            </a:r>
            <a:endParaRPr lang="ru-RU" sz="2800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775190262"/>
              </p:ext>
            </p:extLst>
          </p:nvPr>
        </p:nvGraphicFramePr>
        <p:xfrm>
          <a:off x="611560" y="2420888"/>
          <a:ext cx="7416824" cy="4208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261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ru-RU" sz="3600" dirty="0" smtClean="0"/>
              <a:t>Когда сервис не рассчитан на медленный интернет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451"/>
            <a:ext cx="9144000" cy="524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5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Выполнение сетевых запросов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3933056"/>
            <a:ext cx="6400800" cy="1752600"/>
          </a:xfrm>
        </p:spPr>
        <p:txBody>
          <a:bodyPr/>
          <a:lstStyle/>
          <a:p>
            <a:pPr algn="l"/>
            <a:r>
              <a:rPr lang="en-US" dirty="0" err="1" smtClean="0"/>
              <a:t>HttpU</a:t>
            </a:r>
            <a:r>
              <a:rPr lang="en-US" dirty="0" err="1" smtClean="0"/>
              <a:t>RL</a:t>
            </a:r>
            <a:r>
              <a:rPr lang="en-US" dirty="0" err="1" smtClean="0"/>
              <a:t>Connection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основной класс в </a:t>
            </a:r>
            <a:r>
              <a:rPr lang="en-US" dirty="0" smtClean="0"/>
              <a:t>Android SDK </a:t>
            </a:r>
            <a:r>
              <a:rPr lang="ru-RU" dirty="0" smtClean="0"/>
              <a:t>для выполнения </a:t>
            </a:r>
            <a:r>
              <a:rPr lang="en-US" dirty="0" smtClean="0"/>
              <a:t>HTTP </a:t>
            </a:r>
            <a:r>
              <a:rPr lang="ru-RU" dirty="0" smtClean="0"/>
              <a:t>запросов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25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Немного истории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Google </a:t>
            </a:r>
            <a:r>
              <a:rPr lang="ru-RU" sz="2800" dirty="0" smtClean="0"/>
              <a:t>выпустил первую версию </a:t>
            </a:r>
            <a:r>
              <a:rPr lang="en-US" sz="2800" dirty="0" smtClean="0"/>
              <a:t>Android</a:t>
            </a:r>
            <a:r>
              <a:rPr lang="ru-RU" sz="2800" dirty="0" smtClean="0"/>
              <a:t> с двумя разными </a:t>
            </a:r>
            <a:r>
              <a:rPr lang="en-US" sz="2800" dirty="0" smtClean="0"/>
              <a:t>HTTP </a:t>
            </a:r>
            <a:r>
              <a:rPr lang="ru-RU" sz="2800" dirty="0" smtClean="0"/>
              <a:t>клиентами в </a:t>
            </a:r>
            <a:r>
              <a:rPr lang="en-US" sz="2800" dirty="0" smtClean="0"/>
              <a:t>Android SDK:</a:t>
            </a:r>
          </a:p>
          <a:p>
            <a:pPr lvl="1"/>
            <a:r>
              <a:rPr lang="en-US" b="1" dirty="0" smtClean="0"/>
              <a:t>Apache HTTP Client </a:t>
            </a:r>
            <a:r>
              <a:rPr lang="ru-RU" b="1" dirty="0" smtClean="0"/>
              <a:t>3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сырой </a:t>
            </a:r>
            <a:r>
              <a:rPr lang="en-US" dirty="0" smtClean="0"/>
              <a:t>API</a:t>
            </a:r>
            <a:r>
              <a:rPr lang="ru-RU" dirty="0" smtClean="0"/>
              <a:t>, но работает)</a:t>
            </a:r>
            <a:endParaRPr lang="en-US" dirty="0" smtClean="0"/>
          </a:p>
          <a:p>
            <a:pPr lvl="1"/>
            <a:r>
              <a:rPr lang="en-US" b="1" dirty="0" err="1" smtClean="0"/>
              <a:t>HttpURLConnection</a:t>
            </a:r>
            <a:r>
              <a:rPr lang="en-US" dirty="0" smtClean="0"/>
              <a:t> </a:t>
            </a:r>
            <a:r>
              <a:rPr lang="ru-RU" dirty="0" smtClean="0"/>
              <a:t> (официально признан негодным из-за багов)</a:t>
            </a:r>
          </a:p>
          <a:p>
            <a:r>
              <a:rPr lang="ru-RU" sz="2800" dirty="0" smtClean="0"/>
              <a:t>В версии </a:t>
            </a:r>
            <a:r>
              <a:rPr lang="en-US" sz="2800" dirty="0" smtClean="0"/>
              <a:t>Android 2.3 Google </a:t>
            </a:r>
            <a:r>
              <a:rPr lang="ru-RU" sz="2800" dirty="0" smtClean="0"/>
              <a:t>исправил баги в </a:t>
            </a:r>
            <a:r>
              <a:rPr lang="en-US" sz="2800" dirty="0" err="1" smtClean="0"/>
              <a:t>HttpUrlConnection</a:t>
            </a:r>
            <a:r>
              <a:rPr lang="en-US" sz="2800" dirty="0" smtClean="0"/>
              <a:t> </a:t>
            </a:r>
            <a:r>
              <a:rPr lang="ru-RU" sz="2800" dirty="0" smtClean="0"/>
              <a:t>и перестал поддерживать </a:t>
            </a:r>
            <a:r>
              <a:rPr lang="en-US" sz="2800" dirty="0" smtClean="0"/>
              <a:t>Apache HTTP Client</a:t>
            </a:r>
            <a:r>
              <a:rPr lang="ru-RU" sz="2800" dirty="0" smtClean="0"/>
              <a:t> в составе </a:t>
            </a:r>
            <a:r>
              <a:rPr lang="en-US" sz="2800" dirty="0" smtClean="0"/>
              <a:t>Android SDK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3219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Немного истории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Для борьбы с фрагментацией </a:t>
            </a:r>
            <a:r>
              <a:rPr lang="en-US" sz="2800" dirty="0" smtClean="0"/>
              <a:t>Square </a:t>
            </a:r>
            <a:r>
              <a:rPr lang="ru-RU" sz="2800" dirty="0" smtClean="0"/>
              <a:t>выпустила альтернативный клиент </a:t>
            </a:r>
            <a:r>
              <a:rPr lang="en-US" sz="2800" b="1" dirty="0" err="1" smtClean="0"/>
              <a:t>OkHttp</a:t>
            </a:r>
            <a:r>
              <a:rPr lang="ru-RU" sz="2800" dirty="0" smtClean="0"/>
              <a:t>: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github.com/square/okhttp</a:t>
            </a:r>
            <a:r>
              <a:rPr lang="ru-RU" sz="2800" dirty="0" smtClean="0"/>
              <a:t> -- который работал лучше </a:t>
            </a:r>
          </a:p>
          <a:p>
            <a:r>
              <a:rPr lang="ru-RU" sz="2800" dirty="0" smtClean="0"/>
              <a:t>Многие разработчики использовали новую версию </a:t>
            </a:r>
            <a:r>
              <a:rPr lang="en-US" sz="2800" b="1" dirty="0" smtClean="0"/>
              <a:t>Apache HTTP Client 4</a:t>
            </a:r>
            <a:r>
              <a:rPr lang="ru-RU" sz="2800" dirty="0" smtClean="0"/>
              <a:t>, который тоже был неплох (требуется переупаковка кода при помощи </a:t>
            </a:r>
            <a:r>
              <a:rPr lang="en-US" sz="2800" dirty="0" err="1" smtClean="0"/>
              <a:t>JarJar</a:t>
            </a:r>
            <a:r>
              <a:rPr lang="ru-RU" sz="2800" dirty="0" smtClean="0"/>
              <a:t>, чтобы не было коллизий с </a:t>
            </a:r>
            <a:r>
              <a:rPr lang="en-US" sz="2800" dirty="0" smtClean="0"/>
              <a:t>“</a:t>
            </a:r>
            <a:r>
              <a:rPr lang="ru-RU" sz="2800" dirty="0" smtClean="0"/>
              <a:t>родным</a:t>
            </a:r>
            <a:r>
              <a:rPr lang="en-US" sz="2800" dirty="0" smtClean="0"/>
              <a:t>”</a:t>
            </a:r>
            <a:r>
              <a:rPr lang="ru-RU" sz="2800" dirty="0" smtClean="0"/>
              <a:t> </a:t>
            </a:r>
            <a:r>
              <a:rPr lang="en-US" sz="2800" dirty="0" smtClean="0"/>
              <a:t>Apache HTTP Client 3)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89154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1816</TotalTime>
  <Words>1106</Words>
  <Application>Microsoft Office PowerPoint</Application>
  <PresentationFormat>Экран (4:3)</PresentationFormat>
  <Paragraphs>225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Arial Unicode MS</vt:lpstr>
      <vt:lpstr>Calibri</vt:lpstr>
      <vt:lpstr>Consolas</vt:lpstr>
      <vt:lpstr>Courier New</vt:lpstr>
      <vt:lpstr>Тема Office</vt:lpstr>
      <vt:lpstr>Презентация PowerPoint</vt:lpstr>
      <vt:lpstr>Мобильный интернет</vt:lpstr>
      <vt:lpstr>Особенности мобильного интернета…</vt:lpstr>
      <vt:lpstr>И что с ними делать?</vt:lpstr>
      <vt:lpstr>Мобильный интернет в России</vt:lpstr>
      <vt:lpstr>Когда сервис не рассчитан на медленный интернет</vt:lpstr>
      <vt:lpstr>Выполнение сетевых запросов</vt:lpstr>
      <vt:lpstr>Немного истории</vt:lpstr>
      <vt:lpstr>Немного истории</vt:lpstr>
      <vt:lpstr>Конец истории</vt:lpstr>
      <vt:lpstr>Наши дни</vt:lpstr>
      <vt:lpstr>HttpURLConnection</vt:lpstr>
      <vt:lpstr>Подготовка запроса</vt:lpstr>
      <vt:lpstr>Подготовка запроса</vt:lpstr>
      <vt:lpstr>Подготовка запроса</vt:lpstr>
      <vt:lpstr>Отправка запроса</vt:lpstr>
      <vt:lpstr>Отправка запроса</vt:lpstr>
      <vt:lpstr>Получение ответа</vt:lpstr>
      <vt:lpstr>Получение ответа</vt:lpstr>
      <vt:lpstr>Permissions</vt:lpstr>
      <vt:lpstr>JSON</vt:lpstr>
      <vt:lpstr>JSON</vt:lpstr>
      <vt:lpstr>JSON</vt:lpstr>
      <vt:lpstr>DOM парсер JSONObjet</vt:lpstr>
      <vt:lpstr>DOM парсер JSONObjet</vt:lpstr>
      <vt:lpstr>Pull парсер JsonReader</vt:lpstr>
      <vt:lpstr>Pull парсер JsonReader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Потоки в Android</dc:title>
  <dc:creator>Trunin Dmitry</dc:creator>
  <cp:lastModifiedBy>Trunin Dmitry</cp:lastModifiedBy>
  <cp:revision>65</cp:revision>
  <dcterms:created xsi:type="dcterms:W3CDTF">2015-10-18T17:13:00Z</dcterms:created>
  <dcterms:modified xsi:type="dcterms:W3CDTF">2016-10-04T19:57:51Z</dcterms:modified>
</cp:coreProperties>
</file>