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77" r:id="rId17"/>
    <p:sldId id="278" r:id="rId18"/>
    <p:sldId id="267" r:id="rId19"/>
    <p:sldId id="269" r:id="rId20"/>
    <p:sldId id="268" r:id="rId21"/>
    <p:sldId id="270" r:id="rId22"/>
    <p:sldId id="271" r:id="rId23"/>
    <p:sldId id="272" r:id="rId24"/>
    <p:sldId id="279" r:id="rId25"/>
    <p:sldId id="280" r:id="rId26"/>
    <p:sldId id="281" r:id="rId27"/>
    <p:sldId id="282" r:id="rId28"/>
    <p:sldId id="289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F6B8-B6E1-4B99-B3C0-56200648ADA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6151-7F99-4F04-9590-CC7C06486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0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FMO-Android-2015/lesson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Manifest.permi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createtab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atatype3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inser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updat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FMO-Android-2016/lesson8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FMO-Android-2015/lesson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242312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Лекция </a:t>
            </a:r>
            <a:r>
              <a:rPr lang="ru-RU" sz="3600" dirty="0" smtClean="0"/>
              <a:t>№</a:t>
            </a:r>
            <a:r>
              <a:rPr lang="en-US" sz="3600" dirty="0" smtClean="0"/>
              <a:t>8</a:t>
            </a:r>
            <a:endParaRPr lang="ru-RU" sz="3600" dirty="0" smtClean="0"/>
          </a:p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github.com/IFMO-Android-2016/lesson8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51691"/>
            <a:ext cx="6096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External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Правила использования</a:t>
            </a:r>
            <a:r>
              <a:rPr lang="ru-RU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Прописываем </a:t>
            </a:r>
            <a:r>
              <a:rPr lang="ru-RU" dirty="0" err="1" smtClean="0"/>
              <a:t>пермиссии</a:t>
            </a:r>
            <a:r>
              <a:rPr lang="ru-RU" dirty="0" smtClean="0"/>
              <a:t> в </a:t>
            </a:r>
            <a:r>
              <a:rPr lang="ru-RU" dirty="0" smtClean="0"/>
              <a:t>манифесте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developer.android.com/reference/android/Manifest.permission.html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286164"/>
            <a:ext cx="866583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manifest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uses-permission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   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android.permission.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READ_EXTERNAL_STORAGE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uses-permission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   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android.permission.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WRITE_EXTERNAL_STORAGE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External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Правила использования</a:t>
            </a:r>
            <a:r>
              <a:rPr lang="ru-RU" dirty="0" smtClean="0"/>
              <a:t>: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Получаем корневые директории через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     а храним только относительные пути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3356992"/>
            <a:ext cx="8495916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filesDir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getExternalFilesDir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cacheDir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getExternalCacheDir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relativePath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mydir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filename.ext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filesDir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relativePath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Сохраняем относительный путь в настройки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sharedPrefs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file_path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relativePath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3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Правила использования</a:t>
            </a:r>
            <a:r>
              <a:rPr lang="en-US" i="1" dirty="0" smtClean="0"/>
              <a:t>:</a:t>
            </a:r>
            <a:endParaRPr lang="ru-RU" i="1" dirty="0" smtClean="0"/>
          </a:p>
          <a:p>
            <a:pPr marL="514350" indent="-514350">
              <a:buAutoNum type="arabicPeriod" startAt="3"/>
            </a:pPr>
            <a:r>
              <a:rPr lang="ru-RU" dirty="0" smtClean="0"/>
              <a:t>Всегда быть готовым к пропаже или порче файлов, а также к ситуации недоступности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3717032"/>
            <a:ext cx="805989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Environment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MEDIA_MOUNTED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equals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Environment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getExternalStorageState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External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Storage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временно недоступен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Чтение </a:t>
            </a:r>
            <a:r>
              <a:rPr lang="en-US" dirty="0" smtClean="0"/>
              <a:t>/ </a:t>
            </a:r>
            <a:r>
              <a:rPr lang="ru-RU" dirty="0" smtClean="0"/>
              <a:t>запись в файлы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Обязательный к применению паттерн кодирования: освобождать все ресурсы в блоке </a:t>
            </a:r>
            <a:r>
              <a:rPr lang="en-US" dirty="0" smtClean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3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477834"/>
            <a:ext cx="7098097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InputStream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FileInputStream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b="1" dirty="0" smtClean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ru-RU" sz="2800" b="1" dirty="0" smtClean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ru-RU" sz="2800" b="1" dirty="0" smtClean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catch </a:t>
            </a: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altLang="ru-RU" sz="2800" dirty="0" err="1">
                <a:solidFill>
                  <a:srgbClr val="FF56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e) {</a:t>
            </a: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1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490488"/>
            <a:ext cx="9345507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InputStream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OutputStream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FileInputStream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srcFile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FileOutputStream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destFile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e) {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e) {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…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3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только файлы, но и всё, что закрывается…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72084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800" dirty="0" smtClean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execSQL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"SELECT..."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5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или отключается 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3648" y="1412776"/>
            <a:ext cx="626469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HttpUrlConnection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url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openConnection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conn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disconnect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настроек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Shared Preferences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1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Shared Preferences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492941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Стандартный механизм для хранения примитивных пар ключ-значение в </a:t>
            </a:r>
            <a:r>
              <a:rPr lang="en-US" sz="2800" dirty="0" smtClean="0"/>
              <a:t>XML </a:t>
            </a:r>
            <a:r>
              <a:rPr lang="ru-RU" sz="2800" dirty="0" smtClean="0"/>
              <a:t>файлах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/data/data/&lt;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shared_prefs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		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prefs_name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&gt;.xml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73" y="3573015"/>
            <a:ext cx="883575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'1.0'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'utf-8'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?&gt;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cache_enabled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/&gt;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deadline_ts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"1450040399000"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/&gt;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login_name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dmitry.trunin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launch_count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"12"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/&gt;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272808" cy="24231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File System</a:t>
            </a:r>
          </a:p>
          <a:p>
            <a:pPr algn="l"/>
            <a:r>
              <a:rPr lang="en-US" dirty="0" smtClean="0"/>
              <a:t>Shared Preferences</a:t>
            </a:r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developer.android.com/guide/topics/data/data-storage.html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Получаем объект </a:t>
            </a:r>
            <a:r>
              <a:rPr lang="en-US" dirty="0" err="1" smtClean="0"/>
              <a:t>SharedPreferences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630636"/>
            <a:ext cx="815607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Получаем настройки, которые хранятся в файле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package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dir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shared_prefs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/my_prefs.xml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и доступны только нашему приложению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SharedPreferences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getSharedPreferences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my_prefs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MODE_PRIVATE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2"/>
            </a:pPr>
            <a:r>
              <a:rPr lang="ru-RU" dirty="0" smtClean="0"/>
              <a:t>Сохраняем значения в настройки: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apply() – </a:t>
            </a:r>
            <a:r>
              <a:rPr lang="ru-RU" dirty="0" smtClean="0"/>
              <a:t>асинхронная запись в файл</a:t>
            </a:r>
          </a:p>
          <a:p>
            <a:pPr marL="0" indent="0">
              <a:buNone/>
            </a:pPr>
            <a:r>
              <a:rPr lang="ru-RU" dirty="0" smtClean="0"/>
              <a:t>с</a:t>
            </a:r>
            <a:r>
              <a:rPr lang="en-US" dirty="0" err="1" smtClean="0"/>
              <a:t>ommit</a:t>
            </a:r>
            <a:r>
              <a:rPr lang="en-US" dirty="0" smtClean="0"/>
              <a:t>() </a:t>
            </a:r>
            <a:r>
              <a:rPr lang="ru-RU" dirty="0" smtClean="0"/>
              <a:t>– синхронная запись в файл (нельзя 		 вызывать в </a:t>
            </a:r>
            <a:r>
              <a:rPr lang="en-US" dirty="0" smtClean="0"/>
              <a:t>UI </a:t>
            </a:r>
            <a:r>
              <a:rPr lang="ru-RU" dirty="0" smtClean="0"/>
              <a:t>потоке)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61574"/>
            <a:ext cx="8325997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SharedPreferences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login_name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dmitry.trunin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cache_enabled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launch_count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remove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deadline_ts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editor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apply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editor.commit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0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Читаем значения из настроек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8542" y="2348879"/>
            <a:ext cx="88357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login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login_name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cacheEnabled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cache_enabled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deadlineTs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deadline_ts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, ?&gt;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getAll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launchCount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sng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strike="sngStrike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strike="sngStrike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prefs</a:t>
            </a:r>
            <a:r>
              <a:rPr kumimoji="0" lang="ru-RU" altLang="ru-RU" sz="2400" b="1" i="0" u="none" strike="sng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getLong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launch_count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ClassCastException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Shared Preferences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 первом вызове любого из методов вида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SharedPrefer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nces.getXXX</a:t>
            </a:r>
            <a:r>
              <a:rPr lang="ru-RU" sz="2800" dirty="0" smtClean="0"/>
              <a:t> </a:t>
            </a:r>
            <a:r>
              <a:rPr lang="ru-RU" dirty="0" smtClean="0"/>
              <a:t>происходит чтение всех значений из файла (нельзя вызывать в </a:t>
            </a:r>
            <a:r>
              <a:rPr lang="en-US" dirty="0" smtClean="0"/>
              <a:t>UI </a:t>
            </a:r>
            <a:r>
              <a:rPr lang="ru-RU" dirty="0" smtClean="0"/>
              <a:t>потоке)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Все последующие вызовы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ru-RU" dirty="0"/>
              <a:t> </a:t>
            </a:r>
            <a:r>
              <a:rPr lang="ru-RU" dirty="0" smtClean="0"/>
              <a:t>не обращаются к файлу (можно вызывать в </a:t>
            </a:r>
            <a:r>
              <a:rPr lang="en-US" dirty="0" smtClean="0"/>
              <a:t>UI </a:t>
            </a:r>
            <a:r>
              <a:rPr lang="ru-RU" dirty="0" smtClean="0"/>
              <a:t>потоке)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Изменения сразу становятся видны другим частям приложения в том же процессе (не обязательно использовать один объект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2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3762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100" dirty="0" smtClean="0">
                <a:hlinkClick r:id="rId2"/>
              </a:rPr>
              <a:t>https://www.sqlite.org/</a:t>
            </a:r>
            <a:endParaRPr lang="en-US" sz="4100" dirty="0" smtClean="0"/>
          </a:p>
          <a:p>
            <a:pPr algn="l"/>
            <a:r>
              <a:rPr lang="en-US" dirty="0" smtClean="0"/>
              <a:t>CREATE TABLE</a:t>
            </a:r>
          </a:p>
          <a:p>
            <a:pPr algn="l"/>
            <a:r>
              <a:rPr lang="en-US" dirty="0" smtClean="0"/>
              <a:t>CREATE INDEX</a:t>
            </a:r>
          </a:p>
          <a:p>
            <a:pPr algn="l"/>
            <a:r>
              <a:rPr lang="en-US" dirty="0" smtClean="0"/>
              <a:t>INSERT</a:t>
            </a:r>
          </a:p>
          <a:p>
            <a:pPr algn="l"/>
            <a:r>
              <a:rPr lang="en-US" dirty="0" smtClean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9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SQLite – </a:t>
            </a:r>
            <a:r>
              <a:rPr lang="ru-RU" dirty="0" smtClean="0"/>
              <a:t>компактная встраиваемая* (</a:t>
            </a:r>
            <a:r>
              <a:rPr lang="en-US" dirty="0" smtClean="0"/>
              <a:t>embedded) </a:t>
            </a:r>
            <a:r>
              <a:rPr lang="ru-RU" dirty="0" smtClean="0"/>
              <a:t>реляционная база данных. </a:t>
            </a:r>
          </a:p>
          <a:p>
            <a:pPr marL="0" indent="0">
              <a:buNone/>
            </a:pPr>
            <a:r>
              <a:rPr lang="ru-RU" dirty="0" smtClean="0"/>
              <a:t>Де-факто стандарт в мобильных приложениях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Компактная</a:t>
            </a:r>
            <a:r>
              <a:rPr lang="en-US" dirty="0" smtClean="0"/>
              <a:t>: </a:t>
            </a:r>
            <a:r>
              <a:rPr lang="ru-RU" dirty="0" smtClean="0"/>
              <a:t>одна</a:t>
            </a:r>
            <a:r>
              <a:rPr lang="en-US" dirty="0" smtClean="0"/>
              <a:t> </a:t>
            </a:r>
            <a:r>
              <a:rPr lang="ru-RU" dirty="0" smtClean="0"/>
              <a:t> база данных – один файл в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/data/data/&lt;package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ID&gt;/databases/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Встраиваемая – код </a:t>
            </a:r>
            <a:r>
              <a:rPr lang="en-US" dirty="0" smtClean="0"/>
              <a:t>SQLite </a:t>
            </a:r>
            <a:r>
              <a:rPr lang="ru-RU" dirty="0" smtClean="0"/>
              <a:t>выполняется прямо в процессе приложения.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Реляционная – таблицы, язык </a:t>
            </a:r>
            <a:r>
              <a:rPr lang="en-US" dirty="0" smtClean="0"/>
              <a:t>SQL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67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4000"/>
            <a:ext cx="7920338" cy="42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700808"/>
            <a:ext cx="6641242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TABLE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1439C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city_id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PRIMARY KEY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NOT 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REAL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REAL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69690"/>
            <a:ext cx="86409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Пример:</a:t>
            </a:r>
          </a:p>
          <a:p>
            <a:r>
              <a:rPr lang="ru-RU" sz="2800" dirty="0" smtClean="0"/>
              <a:t>		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Полное описание синтаксиса:</a:t>
            </a:r>
          </a:p>
          <a:p>
            <a:r>
              <a:rPr lang="en-US" sz="2800" dirty="0" smtClean="0">
                <a:hlinkClick r:id="rId2"/>
              </a:rPr>
              <a:t>https://www.sqlite.org/lang_createtable.html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09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</a:t>
            </a:r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r>
              <a:rPr lang="en-US" dirty="0" smtClean="0"/>
              <a:t>INTEGER</a:t>
            </a:r>
            <a:r>
              <a:rPr lang="ru-RU" dirty="0" smtClean="0"/>
              <a:t> – целое со знаком от 1 до 8 байт</a:t>
            </a:r>
          </a:p>
          <a:p>
            <a:r>
              <a:rPr lang="en-US" dirty="0" smtClean="0"/>
              <a:t>REAL – </a:t>
            </a:r>
            <a:r>
              <a:rPr lang="ru-RU" dirty="0" smtClean="0"/>
              <a:t>действительное число, 8 байт</a:t>
            </a:r>
          </a:p>
          <a:p>
            <a:r>
              <a:rPr lang="en-US" dirty="0" smtClean="0"/>
              <a:t>TEXT – </a:t>
            </a:r>
            <a:r>
              <a:rPr lang="ru-RU" dirty="0" smtClean="0"/>
              <a:t>текст (</a:t>
            </a:r>
            <a:r>
              <a:rPr lang="en-US" dirty="0" smtClean="0"/>
              <a:t>String)</a:t>
            </a:r>
            <a:r>
              <a:rPr lang="ru-RU" dirty="0" smtClean="0"/>
              <a:t>, по умолчанию в </a:t>
            </a:r>
            <a:r>
              <a:rPr lang="en-US" dirty="0" smtClean="0"/>
              <a:t>UTF-8</a:t>
            </a:r>
          </a:p>
          <a:p>
            <a:r>
              <a:rPr lang="en-US" dirty="0" smtClean="0"/>
              <a:t>BLOB – </a:t>
            </a:r>
            <a:r>
              <a:rPr lang="ru-RU" dirty="0" smtClean="0"/>
              <a:t>бинарные данные (</a:t>
            </a:r>
            <a:r>
              <a:rPr lang="en-US" dirty="0" smtClean="0"/>
              <a:t>byte[])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https://www.sqlite.org/datatype3.html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377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Колонка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2800" dirty="0" smtClean="0"/>
              <a:t> </a:t>
            </a:r>
            <a:r>
              <a:rPr lang="ru-RU" sz="2800" dirty="0" smtClean="0"/>
              <a:t>определяет ключ, по которому можно быстро найти строчку в таблице: </a:t>
            </a:r>
          </a:p>
          <a:p>
            <a:r>
              <a:rPr lang="ru-RU" sz="2800" dirty="0" smtClean="0"/>
              <a:t>Поиск по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2800" dirty="0" smtClean="0"/>
              <a:t> </a:t>
            </a:r>
            <a:r>
              <a:rPr lang="ru-RU" sz="2800" dirty="0" smtClean="0"/>
              <a:t>работает быстро </a:t>
            </a:r>
            <a:r>
              <a:rPr lang="en-US" sz="2800" dirty="0" smtClean="0"/>
              <a:t>– O(log n)</a:t>
            </a:r>
            <a:endParaRPr lang="ru-RU" sz="2800" dirty="0" smtClean="0"/>
          </a:p>
          <a:p>
            <a:r>
              <a:rPr lang="ru-RU" sz="2800" dirty="0" smtClean="0"/>
              <a:t>Поиск по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 smtClean="0"/>
              <a:t> </a:t>
            </a:r>
            <a:r>
              <a:rPr lang="ru-RU" sz="2800" dirty="0" smtClean="0"/>
              <a:t>работает медленно – </a:t>
            </a:r>
            <a:r>
              <a:rPr lang="en-US" sz="2800" dirty="0" smtClean="0"/>
              <a:t>O(n)</a:t>
            </a:r>
            <a:endParaRPr lang="ru-RU" sz="2800" dirty="0" smtClean="0"/>
          </a:p>
          <a:p>
            <a:r>
              <a:rPr lang="ru-RU" sz="2800" dirty="0" smtClean="0"/>
              <a:t>При попытке вставить в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 smtClean="0"/>
              <a:t> </a:t>
            </a:r>
            <a:r>
              <a:rPr lang="ru-RU" sz="2800" dirty="0" smtClean="0"/>
              <a:t>значение </a:t>
            </a:r>
            <a:r>
              <a:rPr lang="en-US" sz="2800" dirty="0" smtClean="0"/>
              <a:t>NULL </a:t>
            </a:r>
            <a:r>
              <a:rPr lang="ru-RU" sz="2800" dirty="0" smtClean="0"/>
              <a:t>возникнет ошибка.</a:t>
            </a:r>
          </a:p>
          <a:p>
            <a:r>
              <a:rPr lang="ru-RU" sz="2800" dirty="0" smtClean="0"/>
              <a:t>При попытке вставить в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2800" dirty="0" smtClean="0"/>
              <a:t> </a:t>
            </a:r>
            <a:r>
              <a:rPr lang="ru-RU" sz="2800" dirty="0" smtClean="0"/>
              <a:t>уже существующее значение возникнет ошибка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0466" y="1412776"/>
            <a:ext cx="571791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city_id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PRIMARY KEY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NOT 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797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Internal Storage</a:t>
            </a:r>
          </a:p>
          <a:p>
            <a:pPr algn="l"/>
            <a:r>
              <a:rPr lang="en-US" dirty="0" smtClean="0"/>
              <a:t>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37775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Запись данных в таблицу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Выражение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 smtClean="0"/>
              <a:t> </a:t>
            </a:r>
            <a:r>
              <a:rPr lang="ru-RU" dirty="0" smtClean="0"/>
              <a:t>для вставки новых* строк: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https://www.sqlite.org/lang_insert.html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2132856"/>
            <a:ext cx="6112251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INSERT INTO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city_id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latitude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longitude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102908598,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'Пушкин'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'RU'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59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715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417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2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Изменение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Выражение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 smtClean="0"/>
              <a:t> </a:t>
            </a:r>
            <a:r>
              <a:rPr lang="ru-RU" dirty="0" smtClean="0"/>
              <a:t>для изменения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https://www.sqlite.org/lang_update.html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2132856"/>
            <a:ext cx="662681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Заменить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на RU в колонке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UPDATE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'RU'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ru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Все значения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в верхний регистр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UPDATE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45AE34"/>
                </a:solidFill>
                <a:effectLst/>
                <a:latin typeface="Consolas" pitchFamily="49" charset="0"/>
                <a:cs typeface="Consolas" pitchFamily="49" charset="0"/>
              </a:rPr>
              <a:t>upper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NOT 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0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Выборка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/>
              <a:t> – </a:t>
            </a:r>
            <a:r>
              <a:rPr lang="ru-RU" dirty="0" smtClean="0"/>
              <a:t>выборк</a:t>
            </a:r>
            <a:r>
              <a:rPr lang="ru-RU" dirty="0"/>
              <a:t>а</a:t>
            </a:r>
            <a:r>
              <a:rPr lang="en-US" dirty="0" smtClean="0"/>
              <a:t> </a:t>
            </a:r>
            <a:r>
              <a:rPr lang="ru-RU" dirty="0" smtClean="0"/>
              <a:t>по условию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городов в </a:t>
            </a:r>
            <a:r>
              <a:rPr lang="ru-RU" dirty="0" err="1" smtClean="0"/>
              <a:t>окресностях</a:t>
            </a:r>
            <a:r>
              <a:rPr lang="ru-RU" dirty="0" smtClean="0"/>
              <a:t> СПб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2060848"/>
            <a:ext cx="7098097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city_id,name,country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longitude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BETWEEN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29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latitude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BETWEEN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59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60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8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052155"/>
            <a:ext cx="8064896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Выборка всех городов, название которых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начинается на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Saint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-- запрашиваются все колонки)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LIKE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Saint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%'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Количество городов за северным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полярным кругом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5AE34"/>
                </a:solidFill>
                <a:effectLst/>
                <a:latin typeface="Consolas" pitchFamily="49" charset="0"/>
                <a:cs typeface="Consolas" pitchFamily="49" charset="0"/>
              </a:rPr>
              <a:t>count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latitude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66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5622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Полное описание языка: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hlinkClick r:id="rId2"/>
              </a:rPr>
              <a:t>https://www.sqlite.org/lang.html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2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SQLite </a:t>
            </a:r>
            <a:r>
              <a:rPr lang="ru-RU" dirty="0" smtClean="0"/>
              <a:t>в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SQLiteDatabase</a:t>
            </a:r>
            <a:endParaRPr lang="en-US" dirty="0" smtClean="0"/>
          </a:p>
          <a:p>
            <a:pPr algn="l"/>
            <a:r>
              <a:rPr lang="en-US" dirty="0" err="1" smtClean="0"/>
              <a:t>SQLiteOpenHelper</a:t>
            </a:r>
            <a:endParaRPr lang="en-US" dirty="0" smtClean="0"/>
          </a:p>
          <a:p>
            <a:pPr algn="l"/>
            <a:r>
              <a:rPr lang="en-US" dirty="0" smtClean="0"/>
              <a:t>Cursor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err="1" smtClean="0"/>
              <a:t>SQLiteDatabase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Низкоуровневый </a:t>
            </a:r>
            <a:r>
              <a:rPr lang="en-US" dirty="0" smtClean="0"/>
              <a:t>API</a:t>
            </a:r>
            <a:r>
              <a:rPr lang="ru-RU" dirty="0" smtClean="0"/>
              <a:t> для прямой работы с БД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76183"/>
            <a:ext cx="8495916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Открыть БД из файла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(создать новый файл базы данных, если надо)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FF56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FF5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FF56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openOrCreate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file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(), 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Выполнить SQL выражение (кроме SELECT)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execSQL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"CREATE TABLE ..."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Выполнить SELECT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rawQuery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"SELECT * FROM ..."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altLang="ru-RU" sz="2400" b="0" i="0" u="none" strike="sng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sng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ru-RU" sz="2400" strike="sngStrike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kumimoji="0" lang="ru-RU" altLang="ru-RU" sz="2400" b="0" i="0" u="none" strike="sng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Закрыть </a:t>
            </a:r>
            <a:r>
              <a:rPr lang="ru-RU" altLang="ru-RU" sz="2400" strike="sngStrike" dirty="0" smtClean="0">
                <a:solidFill>
                  <a:srgbClr val="AF82D4"/>
                </a:solidFill>
                <a:latin typeface="Consolas" pitchFamily="49" charset="0"/>
                <a:cs typeface="Consolas" pitchFamily="49" charset="0"/>
              </a:rPr>
              <a:t>БД</a:t>
            </a:r>
            <a:endParaRPr kumimoji="0" lang="ru-RU" altLang="ru-RU" sz="2400" b="0" i="0" u="none" strike="sng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Должен быть только один объект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ru-RU" dirty="0" smtClean="0">
                <a:solidFill>
                  <a:srgbClr val="C00000"/>
                </a:solidFill>
              </a:rPr>
              <a:t> для одной базы данных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Методы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можно вызывать только в фоновых потоках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Thread-safe – </a:t>
            </a:r>
            <a:r>
              <a:rPr lang="ru-RU" dirty="0" smtClean="0">
                <a:cs typeface="Courier New" panose="02070309020205020404" pitchFamily="49" charset="0"/>
              </a:rPr>
              <a:t>можно работать с одним объектом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ru-RU" dirty="0" smtClean="0">
                <a:cs typeface="Courier New" panose="02070309020205020404" pitchFamily="49" charset="0"/>
              </a:rPr>
              <a:t> (одной БД) из разных потоков.</a:t>
            </a:r>
          </a:p>
          <a:p>
            <a:r>
              <a:rPr lang="ru-RU" dirty="0" smtClean="0">
                <a:cs typeface="Courier New" panose="02070309020205020404" pitchFamily="49" charset="0"/>
              </a:rPr>
              <a:t>Закрывать БД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ru-RU" dirty="0" smtClean="0">
                <a:cs typeface="Courier New" panose="02070309020205020404" pitchFamily="49" charset="0"/>
              </a:rPr>
              <a:t> надо очень осторожно (либо не закрывать совсем).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7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SQLiteOpenHelper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Базовый абстрактный класс, значительно упрощает процесс создания базы данных и апгрейда схемы БД при установке новой версии приложения.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Каждой БД – свой класс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 конструкторе указать номер версии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Реализовать паттерн </a:t>
            </a:r>
            <a:r>
              <a:rPr lang="en-US" sz="2800" b="1" dirty="0" smtClean="0"/>
              <a:t>singleton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Реализовать метод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800" dirty="0" smtClean="0"/>
              <a:t> – </a:t>
            </a:r>
            <a:r>
              <a:rPr lang="ru-RU" sz="2800" dirty="0" smtClean="0"/>
              <a:t>создание всех таблиц (а также индексов, триггеров и пр.)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Реализовать метод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onUpgrade</a:t>
            </a:r>
            <a:r>
              <a:rPr lang="en-US" sz="2800" dirty="0" smtClean="0"/>
              <a:t> </a:t>
            </a:r>
            <a:r>
              <a:rPr lang="ru-RU" sz="2800" dirty="0" smtClean="0"/>
              <a:t>– изменение схемы БД при увеличении номера версии</a:t>
            </a:r>
            <a:endParaRPr lang="ru-RU" sz="2800" dirty="0"/>
          </a:p>
          <a:p>
            <a:pPr marL="0" indent="0"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010" y="1346900"/>
            <a:ext cx="917558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openHelper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getWritableDatabase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"Пушкин"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"RU"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Возвращает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rowid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или -1 в случае ошибки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rowId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То же самое на языке SQL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execSQL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"INSERT INTO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)"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 VALUES ('Пушкин', 'RU')"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4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 smtClean="0"/>
              <a:t>Internal Storage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/data/data/&lt;package ID&gt;/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Постоянный доступ к файлам</a:t>
            </a: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По умолчанию файлы доступны только вашему приложению*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При удалении приложения все файлы удаляются</a:t>
            </a: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ru-RU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*или </a:t>
            </a:r>
            <a:r>
              <a:rPr lang="en-US" dirty="0" smtClean="0">
                <a:cs typeface="Courier New" panose="02070309020205020404" pitchFamily="49" charset="0"/>
              </a:rPr>
              <a:t>root</a:t>
            </a:r>
            <a:endParaRPr lang="ru-RU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931121"/>
            <a:ext cx="602087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query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}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e) { 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}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683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Обязательный к применению паттерн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197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Объект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dirty="0" smtClean="0"/>
              <a:t> </a:t>
            </a:r>
            <a:r>
              <a:rPr lang="ru-RU" dirty="0" smtClean="0"/>
              <a:t>позволяет оперировать с результатом выполнения выражения </a:t>
            </a:r>
            <a:r>
              <a:rPr lang="en-US" dirty="0" smtClean="0"/>
              <a:t>SELECT </a:t>
            </a:r>
            <a:r>
              <a:rPr lang="ru-RU" dirty="0" smtClean="0"/>
              <a:t>строка за строкой.</a:t>
            </a:r>
          </a:p>
          <a:p>
            <a:r>
              <a:rPr lang="ru-RU" dirty="0" smtClean="0"/>
              <a:t>Когда вы получаете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ru-RU" dirty="0" smtClean="0"/>
              <a:t>, выражение только подготовлено, но еще не выполнено.</a:t>
            </a:r>
          </a:p>
          <a:p>
            <a:r>
              <a:rPr lang="ru-RU" dirty="0" smtClean="0">
                <a:cs typeface="Courier New" panose="02070309020205020404" pitchFamily="49" charset="0"/>
              </a:rPr>
              <a:t>При вызове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вычисляется следующая строчка результата.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cursor.getCount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cs typeface="Courier New" panose="02070309020205020404" pitchFamily="49" charset="0"/>
              </a:rPr>
              <a:t>приводит к чтению всего результата выражения (может быть долго) </a:t>
            </a:r>
            <a:r>
              <a:rPr lang="en-US" dirty="0" smtClean="0">
                <a:cs typeface="Courier New" panose="02070309020205020404" pitchFamily="49" charset="0"/>
              </a:rPr>
              <a:t>– </a:t>
            </a:r>
            <a:r>
              <a:rPr lang="ru-RU" dirty="0" smtClean="0">
                <a:cs typeface="Courier New" panose="02070309020205020404" pitchFamily="49" charset="0"/>
              </a:rPr>
              <a:t>лучше не использовать.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1399" y="1340768"/>
            <a:ext cx="7901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query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table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projection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AF82D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AF82D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[] {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selection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=? AND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LIKE ?"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selection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[] {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"RU"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Saint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%"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SELECT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FROM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'RU'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AND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LIKE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Saint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%'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Выполнение </a:t>
            </a:r>
            <a:r>
              <a:rPr lang="en-US" dirty="0" smtClean="0"/>
              <a:t>SQL </a:t>
            </a:r>
            <a:r>
              <a:rPr lang="ru-RU" dirty="0" smtClean="0"/>
              <a:t>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9857" y="1484784"/>
            <a:ext cx="815607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Проверяем, что результат есть и не пустой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&amp;&amp;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moveToFirst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Итерируем строка-за-строкой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(;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isAfterLast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moveToNext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Получаем значения колонок по индексу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из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projection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country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getString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Чтение данных из курсора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3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80920" cy="1752600"/>
          </a:xfrm>
        </p:spPr>
        <p:txBody>
          <a:bodyPr/>
          <a:lstStyle/>
          <a:p>
            <a:pPr algn="l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github.com/IFMO-Android-201</a:t>
            </a:r>
            <a:r>
              <a:rPr lang="ru-RU" dirty="0" smtClean="0">
                <a:hlinkClick r:id="rId2"/>
              </a:rPr>
              <a:t>6</a:t>
            </a:r>
            <a:r>
              <a:rPr lang="en-US" dirty="0" smtClean="0">
                <a:hlinkClick r:id="rId2"/>
              </a:rPr>
              <a:t>/lesson</a:t>
            </a:r>
            <a:r>
              <a:rPr lang="ru-RU" dirty="0" smtClean="0">
                <a:hlinkClick r:id="rId2"/>
              </a:rPr>
              <a:t>8</a:t>
            </a:r>
            <a:endParaRPr lang="ru-RU" dirty="0" smtClean="0"/>
          </a:p>
          <a:p>
            <a:pPr algn="l"/>
            <a:endParaRPr lang="ru-RU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3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Скачивает файл с данными городов в формате </a:t>
            </a:r>
            <a:r>
              <a:rPr lang="en-US" dirty="0" smtClean="0"/>
              <a:t>JSON </a:t>
            </a:r>
            <a:r>
              <a:rPr lang="ru-RU" dirty="0" smtClean="0"/>
              <a:t>и сохраняет в файл</a:t>
            </a:r>
            <a:r>
              <a:rPr lang="en-US" dirty="0" smtClean="0"/>
              <a:t>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DownloadActivity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Courier New" panose="02070309020205020404" pitchFamily="49" charset="0"/>
              </a:rPr>
              <a:t>Создает </a:t>
            </a:r>
            <a:r>
              <a:rPr lang="ru-RU" dirty="0" smtClean="0">
                <a:cs typeface="Courier New" panose="02070309020205020404" pitchFamily="49" charset="0"/>
              </a:rPr>
              <a:t>базу данных городов при помощи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CityDBHelper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Импортирует данные из </a:t>
            </a:r>
            <a:r>
              <a:rPr lang="en-US" dirty="0" smtClean="0"/>
              <a:t>JSON </a:t>
            </a:r>
            <a:r>
              <a:rPr lang="ru-RU" dirty="0" smtClean="0"/>
              <a:t>в базу данных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CityFileImporter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Courier New" panose="02070309020205020404" pitchFamily="49" charset="0"/>
              </a:rPr>
              <a:t>Хранит настройки в </a:t>
            </a:r>
            <a:r>
              <a:rPr lang="en-US" dirty="0" smtClean="0">
                <a:cs typeface="Courier New" panose="02070309020205020404" pitchFamily="49" charset="0"/>
              </a:rPr>
              <a:t>Shared Preferences </a:t>
            </a:r>
            <a:r>
              <a:rPr lang="ru-RU" dirty="0" smtClean="0">
                <a:cs typeface="Courier New" panose="02070309020205020404" pitchFamily="49" charset="0"/>
              </a:rPr>
              <a:t>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WorldcamPreferences</a:t>
            </a:r>
            <a:endParaRPr lang="ru-RU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18" y="0"/>
            <a:ext cx="40130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453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Запись данных в БД</a:t>
            </a:r>
          </a:p>
          <a:p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GZIP 3.8 </a:t>
            </a:r>
            <a:r>
              <a:rPr lang="ru-RU" sz="3600" dirty="0" smtClean="0"/>
              <a:t>Мб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JSON 18 </a:t>
            </a:r>
            <a:r>
              <a:rPr lang="ru-RU" sz="3600" dirty="0" smtClean="0"/>
              <a:t>Мб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~200k </a:t>
            </a:r>
            <a:r>
              <a:rPr lang="ru-RU" sz="3600" dirty="0" smtClean="0"/>
              <a:t>городов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r>
              <a:rPr lang="ru-RU" sz="3600" dirty="0" smtClean="0"/>
              <a:t>8 минут на эмуляторе</a:t>
            </a:r>
          </a:p>
          <a:p>
            <a:r>
              <a:rPr lang="ru-RU" sz="3600" dirty="0" smtClean="0"/>
              <a:t>(</a:t>
            </a:r>
            <a:r>
              <a:rPr lang="en-US" sz="3600" dirty="0" smtClean="0"/>
              <a:t>Core i5, 2.8 GHz)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844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 smtClean="0"/>
              <a:t>Транзакция</a:t>
            </a:r>
            <a:r>
              <a:rPr lang="ru-RU" dirty="0" smtClean="0"/>
              <a:t> – группа последовательных операций с БД, которая представляет собой логически единое действие.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Все операции в транзакции выполняются успешно, либо ни одна операция не выполняется.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(банковский перевод):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Уменьшить баланс счета №1 на 10 рублей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Увеличить баланс счета №2 на 10 рублей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одиночной операции </a:t>
            </a:r>
            <a:r>
              <a:rPr lang="en-US" dirty="0" smtClean="0"/>
              <a:t>SQLite </a:t>
            </a:r>
            <a:r>
              <a:rPr lang="ru-RU" dirty="0" smtClean="0"/>
              <a:t>открывает транзакцию, выполняет операцию и закрывает транзакцию – добавляются расходы на открытие/закрытие транзакции.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3717032"/>
            <a:ext cx="66268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Транзакция открывается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Транзакция закрывается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Явное выполнении всех операций в одной транзакции даёт значительное ускорение: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1600" y="2708920"/>
            <a:ext cx="730648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beginTransaction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setTransactionSuccessful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4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endTransaction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External 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- </a:t>
            </a:r>
            <a:r>
              <a:rPr lang="ru-RU" dirty="0" smtClean="0">
                <a:cs typeface="Courier New" panose="02070309020205020404" pitchFamily="49" charset="0"/>
              </a:rPr>
              <a:t>корневая директория*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Доступно не всегда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cs typeface="Courier New" panose="02070309020205020404" pitchFamily="49" charset="0"/>
              </a:rPr>
              <a:t>отключено пользователем)</a:t>
            </a: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Файлы доступны </a:t>
            </a:r>
            <a:r>
              <a:rPr lang="ru-RU" b="1" dirty="0" smtClean="0">
                <a:cs typeface="Courier New" panose="02070309020205020404" pitchFamily="49" charset="0"/>
              </a:rPr>
              <a:t>всем</a:t>
            </a:r>
            <a:r>
              <a:rPr lang="ru-RU" dirty="0">
                <a:cs typeface="Courier New" panose="02070309020205020404" pitchFamily="49" charset="0"/>
              </a:rPr>
              <a:t>,</a:t>
            </a:r>
            <a:r>
              <a:rPr lang="ru-RU" b="1" dirty="0" smtClean="0"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включая пользователя</a:t>
            </a:r>
          </a:p>
          <a:p>
            <a:pPr lvl="1"/>
            <a:r>
              <a:rPr lang="ru-RU" dirty="0" smtClean="0">
                <a:cs typeface="Courier New" panose="02070309020205020404" pitchFamily="49" charset="0"/>
              </a:rPr>
              <a:t>После удаления приложения, файлы могут остаться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ru-RU" dirty="0" smtClean="0">
                <a:cs typeface="Courier New" panose="02070309020205020404" pitchFamily="49" charset="0"/>
              </a:rPr>
              <a:t>имя корневой директории может меняться, поэтому его нельзя сохранять. Нужно пользоваться 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Environment.getExternalStorageDirectory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30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39932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SQLiteStatement</a:t>
            </a:r>
            <a:r>
              <a:rPr lang="en-US" dirty="0" smtClean="0"/>
              <a:t> –</a:t>
            </a:r>
            <a:r>
              <a:rPr lang="ru-RU" dirty="0" smtClean="0"/>
              <a:t> подготовленное заранее выражение, которое можно выполнить много раз, не компилируя его каждый раз заново.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3127" y="3573016"/>
            <a:ext cx="867545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SQL выражение каждый раз компилируется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AF82D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execSQL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"INSERT INTO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..."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// Здесь тоже происходит неявная компиляция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0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707894"/>
            <a:ext cx="906979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SQLiteStatement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compileStatement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"INSERT INTO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city_id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)"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 VALUES (?, ?)"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...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bindLong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cityId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bindString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executeInsert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SQLiteStatement</a:t>
            </a:r>
            <a:r>
              <a:rPr lang="en-US" sz="3600" dirty="0" smtClean="0"/>
              <a:t> </a:t>
            </a:r>
            <a:r>
              <a:rPr lang="ru-RU" sz="3600" dirty="0" smtClean="0"/>
              <a:t>тоже надо закрывать!</a:t>
            </a:r>
            <a:endParaRPr lang="ru-RU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484784"/>
            <a:ext cx="8083944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SQLiteStatement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compileStatement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"..."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close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e) { .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.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2800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3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242312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Конец </a:t>
            </a:r>
            <a:r>
              <a:rPr lang="ru-RU" sz="3600" dirty="0" smtClean="0"/>
              <a:t>л</a:t>
            </a:r>
            <a:r>
              <a:rPr lang="ru-RU" sz="3600" dirty="0" smtClean="0"/>
              <a:t>екции №</a:t>
            </a:r>
            <a:r>
              <a:rPr lang="en-US" sz="3600" dirty="0" smtClean="0"/>
              <a:t>8</a:t>
            </a:r>
            <a:endParaRPr lang="ru-RU" sz="3600" dirty="0" smtClean="0"/>
          </a:p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github.com/IFMO-Android-2016/lesson8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51691"/>
            <a:ext cx="6096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cs typeface="Courier New" panose="02070309020205020404" pitchFamily="49" charset="0"/>
              </a:rPr>
              <a:t>Стандартная структура директорий приложения:</a:t>
            </a:r>
          </a:p>
          <a:p>
            <a:pPr marL="0" indent="0"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/data/data/&lt;package ID&gt;/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files/  - </a:t>
            </a:r>
            <a:r>
              <a:rPr lang="ru-RU" sz="2800" dirty="0" smtClean="0">
                <a:cs typeface="Courier New" panose="02070309020205020404" pitchFamily="49" charset="0"/>
              </a:rPr>
              <a:t>любые файлы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cache/  - </a:t>
            </a:r>
            <a:r>
              <a:rPr lang="ru-RU" sz="2800" dirty="0" smtClean="0">
                <a:cs typeface="Courier New" panose="02070309020205020404" pitchFamily="49" charset="0"/>
              </a:rPr>
              <a:t>кэш (может быть очищен 				    пользователем в настройках)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databases/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sz="2800" dirty="0" smtClean="0">
                <a:cs typeface="Courier New" panose="02070309020205020404" pitchFamily="49" charset="0"/>
              </a:rPr>
              <a:t>базы данных, доступ через </a:t>
            </a:r>
            <a:r>
              <a:rPr lang="en-US" sz="2800" dirty="0" smtClean="0">
                <a:cs typeface="Courier New" panose="02070309020205020404" pitchFamily="49" charset="0"/>
              </a:rPr>
              <a:t>				</a:t>
            </a:r>
            <a:r>
              <a:rPr lang="en-US" sz="2800" dirty="0" err="1" smtClean="0">
                <a:cs typeface="Courier New" panose="02070309020205020404" pitchFamily="49" charset="0"/>
              </a:rPr>
              <a:t>SQLiteOpenHelper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shared_prefs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- </a:t>
            </a:r>
            <a:r>
              <a:rPr lang="ru-RU" sz="2800" dirty="0" smtClean="0">
                <a:cs typeface="Courier New" panose="02070309020205020404" pitchFamily="49" charset="0"/>
              </a:rPr>
              <a:t>настройки,  доступ </a:t>
            </a:r>
            <a:r>
              <a:rPr lang="en-US" sz="2800" dirty="0" smtClean="0">
                <a:cs typeface="Courier New" panose="02070309020205020404" pitchFamily="49" charset="0"/>
              </a:rPr>
              <a:t>					        </a:t>
            </a:r>
            <a:r>
              <a:rPr lang="ru-RU" sz="2800" dirty="0" smtClean="0">
                <a:cs typeface="Courier New" panose="02070309020205020404" pitchFamily="49" charset="0"/>
              </a:rPr>
              <a:t>через </a:t>
            </a:r>
            <a:r>
              <a:rPr lang="en-US" sz="2800" dirty="0" err="1" smtClean="0">
                <a:cs typeface="Courier New" panose="02070309020205020404" pitchFamily="49" charset="0"/>
              </a:rPr>
              <a:t>SharedPreferences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Получение доступа к стандартным директориям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data/data/&lt;package ID&gt;/</a:t>
            </a:r>
          </a:p>
          <a:p>
            <a:pPr marL="457200" lvl="1" indent="0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Context.getFilesDir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Context.getCacheDir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Context.getDatabasePath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shared_prefs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Context.getSharedPreferences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prefsName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External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Файлы приложений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Android/data/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2800" dirty="0" smtClean="0">
                <a:cs typeface="Courier New" panose="02070309020205020404" pitchFamily="49" charset="0"/>
              </a:rPr>
              <a:t>скрытые файлы»*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&lt;package ID#1&gt;/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smtClean="0">
                <a:cs typeface="Courier New" panose="02070309020205020404" pitchFamily="49" charset="0"/>
              </a:rPr>
              <a:t>приложение №1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files/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cache/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&lt;package ID#2&gt;/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smtClean="0">
                <a:cs typeface="Courier New" panose="02070309020205020404" pitchFamily="49" charset="0"/>
              </a:rPr>
              <a:t>приложение №2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cs typeface="Courier New" panose="02070309020205020404" pitchFamily="49" charset="0"/>
              </a:rPr>
              <a:t>*стандартные приложение (Галерея) не показывают эти файлы, но доступ к ним никак не ограничен.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Общие файлы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Pictures/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Ringtones/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Context.getExternalFilesDir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Environment.DIRECTORY_XXX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8853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1949</Words>
  <Application>Microsoft Office PowerPoint</Application>
  <PresentationFormat>Экран (4:3)</PresentationFormat>
  <Paragraphs>496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Тема Office</vt:lpstr>
      <vt:lpstr>Презентация PowerPoint</vt:lpstr>
      <vt:lpstr>Хранение данных</vt:lpstr>
      <vt:lpstr>Файловая система</vt:lpstr>
      <vt:lpstr>Файловая система</vt:lpstr>
      <vt:lpstr>Файловая система</vt:lpstr>
      <vt:lpstr>Internal Storage</vt:lpstr>
      <vt:lpstr>Internal Storage</vt:lpstr>
      <vt:lpstr>External Storage</vt:lpstr>
      <vt:lpstr>External Storage</vt:lpstr>
      <vt:lpstr>External Storage</vt:lpstr>
      <vt:lpstr>External Storage</vt:lpstr>
      <vt:lpstr>External Storage</vt:lpstr>
      <vt:lpstr>Чтение / запись в файлы</vt:lpstr>
      <vt:lpstr>Презентация PowerPoint</vt:lpstr>
      <vt:lpstr>Презентация PowerPoint</vt:lpstr>
      <vt:lpstr>Не только файлы, но и всё, что закрывается…</vt:lpstr>
      <vt:lpstr>… или отключается </vt:lpstr>
      <vt:lpstr>Хранение настроек</vt:lpstr>
      <vt:lpstr>Shared Preferences</vt:lpstr>
      <vt:lpstr>Shared Preferences</vt:lpstr>
      <vt:lpstr>Shared Preferences</vt:lpstr>
      <vt:lpstr>Shared Preferences</vt:lpstr>
      <vt:lpstr>Shared Preferences</vt:lpstr>
      <vt:lpstr>База данных SQLite</vt:lpstr>
      <vt:lpstr>База данных SQLite</vt:lpstr>
      <vt:lpstr>Таблицы</vt:lpstr>
      <vt:lpstr>Создание таблицы</vt:lpstr>
      <vt:lpstr>Типы данных SQLite</vt:lpstr>
      <vt:lpstr>Создание таблицы</vt:lpstr>
      <vt:lpstr>Запись данных в таблицу</vt:lpstr>
      <vt:lpstr>Изменение данных</vt:lpstr>
      <vt:lpstr>Выборка данных</vt:lpstr>
      <vt:lpstr>Презентация PowerPoint</vt:lpstr>
      <vt:lpstr>SQLite</vt:lpstr>
      <vt:lpstr>SQLite в Android</vt:lpstr>
      <vt:lpstr>SQLiteDatabase</vt:lpstr>
      <vt:lpstr>SQLiteDatabase</vt:lpstr>
      <vt:lpstr>SQLiteOpenHelper</vt:lpstr>
      <vt:lpstr>INSERT</vt:lpstr>
      <vt:lpstr>SELECT</vt:lpstr>
      <vt:lpstr>SELECT</vt:lpstr>
      <vt:lpstr>Презентация PowerPoint</vt:lpstr>
      <vt:lpstr>Презентация PowerPoint</vt:lpstr>
      <vt:lpstr>Демо приложение</vt:lpstr>
      <vt:lpstr>Демо приложение</vt:lpstr>
      <vt:lpstr>Презентация PowerPoint</vt:lpstr>
      <vt:lpstr>Оптимизация INSERT</vt:lpstr>
      <vt:lpstr>Оптимизация INSERT</vt:lpstr>
      <vt:lpstr>Оптимизация INSERT</vt:lpstr>
      <vt:lpstr>Оптимизация INSERT</vt:lpstr>
      <vt:lpstr>Оптимизация INSERT</vt:lpstr>
      <vt:lpstr>SQLiteStatement тоже надо закрывать!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Хранение данных</dc:title>
  <dc:creator>Trunin Dmitry</dc:creator>
  <cp:lastModifiedBy>Trunin Dmitry</cp:lastModifiedBy>
  <cp:revision>59</cp:revision>
  <dcterms:created xsi:type="dcterms:W3CDTF">2015-11-16T12:44:16Z</dcterms:created>
  <dcterms:modified xsi:type="dcterms:W3CDTF">2016-11-01T13:51:42Z</dcterms:modified>
</cp:coreProperties>
</file>