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7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9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3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9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2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4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9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9CF3400-712B-4A54-AA97-63691A14E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3BCC43BE-B496-4A5B-AAD7-F0F69BA21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097DD0A7-99B5-40E1-ABCA-BE535E775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5CAF3513-E2DC-42F1-8F00-949F16CE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29685A4E-43E1-4ED0-93B0-8D4402783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CDC413A5-A523-40CC-96D3-ED63C394D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43D25610-0173-44F0-AFFE-7427F1F29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57925567-A2D3-4F52-B7E9-56C436EE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A167520C-8F3F-4CAE-A7ED-30476E6E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CF43F498-AF93-41DF-89CA-D19BCE8F6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3C21741E-506D-459F-AA12-6CE9F15CD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A030791B-E6A0-471E-8709-0D8F9D238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1D3F242F-79B7-4749-976F-A27C7D31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8BE4F727-1ED6-4E04-B586-E058744B6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6994E2EC-2763-4131-9BD3-92C2AE172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773677D4-BFB6-47AF-8722-0A8D71E7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26A10715-F501-41F3-B1B7-E097A5263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12495331-9452-449E-8AB8-F0355F3C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488DD0C0-9E46-4E4E-ABC4-F908B3E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82E254AC-141E-46F7-86E8-0E7412785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BA20FC2D-6D9D-4AF1-9728-A9FB3CEE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AF7E34D7-D4B0-403A-9AD2-714897B8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2C8BCEBA-2A4E-4177-A332-1DC5E76EF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AB7B350A-903A-412A-8F4B-F0BCA602E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2F2E75DC-BD54-41F1-9947-AFAED44FA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6DE1290C-F8A4-48B6-BBD6-1D93D25B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FAFE6EDC-0C88-4664-A186-CA6B82E4C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4B281018-B505-45E1-B063-EA8474C8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49104272-C096-4761-B915-A9D4B3881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3CA26F8B-B3D2-4B34-8966-03EA36D13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29C68CA5-A882-4E90-AEA3-134C7A53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3118A2B1-DA3F-4896-BF6A-9958C5BCB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47C68-567C-4D08-8A2A-7C5296D7A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2"/>
            <a:ext cx="10342941" cy="1397597"/>
          </a:xfrm>
        </p:spPr>
        <p:txBody>
          <a:bodyPr>
            <a:normAutofit/>
          </a:bodyPr>
          <a:lstStyle/>
          <a:p>
            <a:r>
              <a:rPr lang="ru-RU" sz="5000"/>
              <a:t>Анализ и категоризация станций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021F89-69B8-4311-A7BC-D785F4399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2339798"/>
            <a:ext cx="5388370" cy="1110355"/>
          </a:xfrm>
        </p:spPr>
        <p:txBody>
          <a:bodyPr>
            <a:normAutofit/>
          </a:bodyPr>
          <a:lstStyle/>
          <a:p>
            <a:r>
              <a:rPr lang="ru-RU" dirty="0"/>
              <a:t>Некрасов Е.В. 2023</a:t>
            </a:r>
            <a:endParaRPr lang="ru-RU"/>
          </a:p>
        </p:txBody>
      </p:sp>
      <p:sp>
        <p:nvSpPr>
          <p:cNvPr id="1066" name="Right Triangle 1065">
            <a:extLst>
              <a:ext uri="{FF2B5EF4-FFF2-40B4-BE49-F238E27FC236}">
                <a16:creationId xmlns:a16="http://schemas.microsoft.com/office/drawing/2014/main" id="{D507CED1-3C18-429E-A877-80F9779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353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Франшиза Chargex — сервис удобной зарядки гаджетов | Бизнес-план, цены и  отзывы">
            <a:extLst>
              <a:ext uri="{FF2B5EF4-FFF2-40B4-BE49-F238E27FC236}">
                <a16:creationId xmlns:a16="http://schemas.microsoft.com/office/drawing/2014/main" id="{4484DBC0-3133-4003-B22D-A9B18A973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6" r="-1" b="14230"/>
          <a:stretch/>
        </p:blipFill>
        <p:spPr bwMode="auto">
          <a:xfrm>
            <a:off x="-6215" y="3550949"/>
            <a:ext cx="6112081" cy="3342113"/>
          </a:xfrm>
          <a:custGeom>
            <a:avLst/>
            <a:gdLst/>
            <a:ahLst/>
            <a:cxnLst/>
            <a:rect l="l" t="t" r="r" b="b"/>
            <a:pathLst>
              <a:path w="6102239" h="3342113">
                <a:moveTo>
                  <a:pt x="6102239" y="0"/>
                </a:moveTo>
                <a:lnTo>
                  <a:pt x="6102239" y="3342113"/>
                </a:lnTo>
                <a:lnTo>
                  <a:pt x="0" y="3342113"/>
                </a:lnTo>
                <a:lnTo>
                  <a:pt x="0" y="690066"/>
                </a:lnTo>
                <a:cubicBezTo>
                  <a:pt x="3047238" y="690066"/>
                  <a:pt x="4570857" y="288707"/>
                  <a:pt x="6094476" y="13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124CF6E2-E6C5-3226-5D11-57DFD42AA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8" r="1149" b="-2"/>
          <a:stretch/>
        </p:blipFill>
        <p:spPr>
          <a:xfrm>
            <a:off x="6102767" y="3267369"/>
            <a:ext cx="6099629" cy="3629135"/>
          </a:xfrm>
          <a:custGeom>
            <a:avLst/>
            <a:gdLst/>
            <a:ahLst/>
            <a:cxnLst/>
            <a:rect l="l" t="t" r="r" b="b"/>
            <a:pathLst>
              <a:path w="6089807" h="3629135">
                <a:moveTo>
                  <a:pt x="2837610" y="30"/>
                </a:moveTo>
                <a:cubicBezTo>
                  <a:pt x="3715104" y="1783"/>
                  <a:pt x="4756640" y="80851"/>
                  <a:pt x="6089807" y="280390"/>
                </a:cubicBezTo>
                <a:lnTo>
                  <a:pt x="6089807" y="3629135"/>
                </a:lnTo>
                <a:lnTo>
                  <a:pt x="0" y="3629135"/>
                </a:lnTo>
                <a:lnTo>
                  <a:pt x="0" y="284126"/>
                </a:lnTo>
                <a:lnTo>
                  <a:pt x="569664" y="183551"/>
                </a:lnTo>
                <a:cubicBezTo>
                  <a:pt x="1246663" y="73836"/>
                  <a:pt x="1960115" y="-1724"/>
                  <a:pt x="2837610" y="3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565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D3A64-B8D8-4488-AC51-9EAEC55A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количества станций по городам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FA9BD18-0657-45B3-9B47-0A1F59CB68A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89996913"/>
              </p:ext>
            </p:extLst>
          </p:nvPr>
        </p:nvGraphicFramePr>
        <p:xfrm>
          <a:off x="-1661532" y="1966702"/>
          <a:ext cx="7002966" cy="3539877"/>
        </p:xfrm>
        <a:graphic>
          <a:graphicData uri="http://schemas.openxmlformats.org/drawingml/2006/table">
            <a:tbl>
              <a:tblPr/>
              <a:tblGrid>
                <a:gridCol w="2334322">
                  <a:extLst>
                    <a:ext uri="{9D8B030D-6E8A-4147-A177-3AD203B41FA5}">
                      <a16:colId xmlns:a16="http://schemas.microsoft.com/office/drawing/2014/main" val="1151893999"/>
                    </a:ext>
                  </a:extLst>
                </a:gridCol>
                <a:gridCol w="2334322">
                  <a:extLst>
                    <a:ext uri="{9D8B030D-6E8A-4147-A177-3AD203B41FA5}">
                      <a16:colId xmlns:a16="http://schemas.microsoft.com/office/drawing/2014/main" val="2790421415"/>
                    </a:ext>
                  </a:extLst>
                </a:gridCol>
                <a:gridCol w="2334322">
                  <a:extLst>
                    <a:ext uri="{9D8B030D-6E8A-4147-A177-3AD203B41FA5}">
                      <a16:colId xmlns:a16="http://schemas.microsoft.com/office/drawing/2014/main" val="3867560079"/>
                    </a:ext>
                  </a:extLst>
                </a:gridCol>
              </a:tblGrid>
              <a:tr h="321807"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effectLst/>
                      </a:endParaRPr>
                    </a:p>
                  </a:txBody>
                  <a:tcPr marL="44370" marR="44370" marT="22185" marB="2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1" dirty="0">
                        <a:effectLst/>
                      </a:endParaRPr>
                    </a:p>
                  </a:txBody>
                  <a:tcPr marL="44370" marR="44370" marT="22185" marB="2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 marL="44370" marR="44370" marT="22185" marB="22185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5642355"/>
                  </a:ext>
                </a:extLst>
              </a:tr>
              <a:tr h="321807">
                <a:tc>
                  <a:txBody>
                    <a:bodyPr/>
                    <a:lstStyle/>
                    <a:p>
                      <a:pPr fontAlgn="ctr"/>
                      <a:endParaRPr lang="ru-RU" sz="1600" b="1" dirty="0">
                        <a:effectLst/>
                      </a:endParaRPr>
                    </a:p>
                  </a:txBody>
                  <a:tcPr marL="44370" marR="44370" marT="22185" marB="2218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Сочи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>
                          <a:effectLst/>
                        </a:rPr>
                        <a:t>67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568812"/>
                  </a:ext>
                </a:extLst>
              </a:tr>
              <a:tr h="321807">
                <a:tc>
                  <a:txBody>
                    <a:bodyPr/>
                    <a:lstStyle/>
                    <a:p>
                      <a:pPr fontAlgn="ctr"/>
                      <a:endParaRPr lang="ru-RU" sz="1600" b="1" dirty="0">
                        <a:effectLst/>
                      </a:endParaRPr>
                    </a:p>
                  </a:txBody>
                  <a:tcPr marL="44370" marR="44370" marT="22185" marB="2218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Самара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54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327603"/>
                  </a:ext>
                </a:extLst>
              </a:tr>
              <a:tr h="321807">
                <a:tc>
                  <a:txBody>
                    <a:bodyPr/>
                    <a:lstStyle/>
                    <a:p>
                      <a:pPr fontAlgn="ctr"/>
                      <a:endParaRPr lang="ru-RU" sz="1600" b="1" dirty="0">
                        <a:effectLst/>
                      </a:endParaRPr>
                    </a:p>
                  </a:txBody>
                  <a:tcPr marL="44370" marR="44370" marT="22185" marB="2218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Нижний Новгород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48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54408"/>
                  </a:ext>
                </a:extLst>
              </a:tr>
              <a:tr h="321807">
                <a:tc>
                  <a:txBody>
                    <a:bodyPr/>
                    <a:lstStyle/>
                    <a:p>
                      <a:pPr fontAlgn="ctr"/>
                      <a:endParaRPr lang="ru-RU" sz="1600" b="1" dirty="0">
                        <a:effectLst/>
                      </a:endParaRPr>
                    </a:p>
                  </a:txBody>
                  <a:tcPr marL="44370" marR="44370" marT="22185" marB="2218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>
                          <a:effectLst/>
                        </a:rPr>
                        <a:t>Владикавказ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42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26256"/>
                  </a:ext>
                </a:extLst>
              </a:tr>
              <a:tr h="321807">
                <a:tc>
                  <a:txBody>
                    <a:bodyPr/>
                    <a:lstStyle/>
                    <a:p>
                      <a:pPr fontAlgn="ctr"/>
                      <a:endParaRPr lang="ru-RU" sz="1600" b="1" dirty="0">
                        <a:effectLst/>
                      </a:endParaRPr>
                    </a:p>
                  </a:txBody>
                  <a:tcPr marL="44370" marR="44370" marT="22185" marB="2218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>
                          <a:effectLst/>
                        </a:rPr>
                        <a:t>Ставрополь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42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029691"/>
                  </a:ext>
                </a:extLst>
              </a:tr>
              <a:tr h="321807">
                <a:tc>
                  <a:txBody>
                    <a:bodyPr/>
                    <a:lstStyle/>
                    <a:p>
                      <a:pPr fontAlgn="ctr"/>
                      <a:endParaRPr lang="ru-RU" sz="1600" b="1" dirty="0">
                        <a:effectLst/>
                      </a:endParaRPr>
                    </a:p>
                  </a:txBody>
                  <a:tcPr marL="44370" marR="44370" marT="22185" marB="2218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>
                          <a:effectLst/>
                        </a:rPr>
                        <a:t>Тольятти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41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05404"/>
                  </a:ext>
                </a:extLst>
              </a:tr>
              <a:tr h="321807">
                <a:tc>
                  <a:txBody>
                    <a:bodyPr/>
                    <a:lstStyle/>
                    <a:p>
                      <a:pPr fontAlgn="ctr"/>
                      <a:endParaRPr lang="ru-RU" sz="1600" b="1" dirty="0">
                        <a:effectLst/>
                      </a:endParaRPr>
                    </a:p>
                  </a:txBody>
                  <a:tcPr marL="44370" marR="44370" marT="22185" marB="2218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>
                          <a:effectLst/>
                        </a:rPr>
                        <a:t>Москва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40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128477"/>
                  </a:ext>
                </a:extLst>
              </a:tr>
              <a:tr h="321807">
                <a:tc>
                  <a:txBody>
                    <a:bodyPr/>
                    <a:lstStyle/>
                    <a:p>
                      <a:pPr fontAlgn="ctr"/>
                      <a:endParaRPr lang="ru-RU" sz="1600" b="1" dirty="0">
                        <a:effectLst/>
                      </a:endParaRPr>
                    </a:p>
                  </a:txBody>
                  <a:tcPr marL="44370" marR="44370" marT="22185" marB="2218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Мурманск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34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521345"/>
                  </a:ext>
                </a:extLst>
              </a:tr>
              <a:tr h="321807">
                <a:tc>
                  <a:txBody>
                    <a:bodyPr/>
                    <a:lstStyle/>
                    <a:p>
                      <a:pPr fontAlgn="ctr"/>
                      <a:endParaRPr lang="ru-RU" sz="1600" b="1" dirty="0">
                        <a:effectLst/>
                      </a:endParaRPr>
                    </a:p>
                  </a:txBody>
                  <a:tcPr marL="44370" marR="44370" marT="22185" marB="2218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>
                          <a:effectLst/>
                        </a:rPr>
                        <a:t>Ростов-на-Дону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34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129059"/>
                  </a:ext>
                </a:extLst>
              </a:tr>
              <a:tr h="321807">
                <a:tc>
                  <a:txBody>
                    <a:bodyPr/>
                    <a:lstStyle/>
                    <a:p>
                      <a:pPr fontAlgn="ctr"/>
                      <a:endParaRPr lang="ru-RU" sz="1600" b="1" dirty="0">
                        <a:effectLst/>
                      </a:endParaRPr>
                    </a:p>
                  </a:txBody>
                  <a:tcPr marL="44370" marR="44370" marT="22185" marB="2218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>
                          <a:effectLst/>
                        </a:rPr>
                        <a:t>Набережные Челны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29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496666"/>
                  </a:ext>
                </a:extLst>
              </a:tr>
            </a:tbl>
          </a:graphicData>
        </a:graphic>
      </p:graphicFrame>
      <p:sp>
        <p:nvSpPr>
          <p:cNvPr id="4" name="Объект 3">
            <a:extLst>
              <a:ext uri="{FF2B5EF4-FFF2-40B4-BE49-F238E27FC236}">
                <a16:creationId xmlns:a16="http://schemas.microsoft.com/office/drawing/2014/main" id="{F6AE718D-2FE4-4175-BED2-29CC866489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Самара и Нижний Новгород – внезапно в тройке лидеров</a:t>
            </a:r>
          </a:p>
        </p:txBody>
      </p:sp>
    </p:spTree>
    <p:extLst>
      <p:ext uri="{BB962C8B-B14F-4D97-AF65-F5344CB8AC3E}">
        <p14:creationId xmlns:p14="http://schemas.microsoft.com/office/powerpoint/2010/main" val="298044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D3A64-B8D8-4488-AC51-9EAEC55A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Самые прибыльные города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65EFFE1-2B3D-4085-BAF8-E533D3E0F2B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947175"/>
              </p:ext>
            </p:extLst>
          </p:nvPr>
        </p:nvGraphicFramePr>
        <p:xfrm>
          <a:off x="1949535" y="2629085"/>
          <a:ext cx="6301251" cy="3059710"/>
        </p:xfrm>
        <a:graphic>
          <a:graphicData uri="http://schemas.openxmlformats.org/drawingml/2006/table">
            <a:tbl>
              <a:tblPr/>
              <a:tblGrid>
                <a:gridCol w="2100417">
                  <a:extLst>
                    <a:ext uri="{9D8B030D-6E8A-4147-A177-3AD203B41FA5}">
                      <a16:colId xmlns:a16="http://schemas.microsoft.com/office/drawing/2014/main" val="3897848381"/>
                    </a:ext>
                  </a:extLst>
                </a:gridCol>
                <a:gridCol w="2100417">
                  <a:extLst>
                    <a:ext uri="{9D8B030D-6E8A-4147-A177-3AD203B41FA5}">
                      <a16:colId xmlns:a16="http://schemas.microsoft.com/office/drawing/2014/main" val="3149108715"/>
                    </a:ext>
                  </a:extLst>
                </a:gridCol>
                <a:gridCol w="2100417">
                  <a:extLst>
                    <a:ext uri="{9D8B030D-6E8A-4147-A177-3AD203B41FA5}">
                      <a16:colId xmlns:a16="http://schemas.microsoft.com/office/drawing/2014/main" val="1070657435"/>
                    </a:ext>
                  </a:extLst>
                </a:gridCol>
              </a:tblGrid>
              <a:tr h="305971">
                <a:tc>
                  <a:txBody>
                    <a:bodyPr/>
                    <a:lstStyle/>
                    <a:p>
                      <a:pPr algn="r"/>
                      <a:endParaRPr lang="ru-RU" sz="900" dirty="0">
                        <a:effectLst/>
                      </a:endParaRPr>
                    </a:p>
                  </a:txBody>
                  <a:tcPr marL="44370" marR="44370" marT="22185" marB="2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Сочи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6398674.0</a:t>
                      </a:r>
                      <a:endParaRPr lang="ru-RU" sz="1600" dirty="0"/>
                    </a:p>
                  </a:txBody>
                  <a:tcPr marL="44370" marR="44370" marT="22185" marB="221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88173"/>
                  </a:ext>
                </a:extLst>
              </a:tr>
              <a:tr h="305971">
                <a:tc>
                  <a:txBody>
                    <a:bodyPr/>
                    <a:lstStyle/>
                    <a:p>
                      <a:pPr fontAlgn="ctr"/>
                      <a:endParaRPr lang="ru-RU" sz="900" b="1" dirty="0">
                        <a:effectLst/>
                      </a:endParaRPr>
                    </a:p>
                  </a:txBody>
                  <a:tcPr marL="44370" marR="44370" marT="22185" marB="2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Москва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>
                          <a:effectLst/>
                        </a:rPr>
                        <a:t>4505852.0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17425"/>
                  </a:ext>
                </a:extLst>
              </a:tr>
              <a:tr h="305971">
                <a:tc>
                  <a:txBody>
                    <a:bodyPr/>
                    <a:lstStyle/>
                    <a:p>
                      <a:pPr fontAlgn="ctr"/>
                      <a:endParaRPr lang="ru-RU" sz="900" b="1" dirty="0">
                        <a:effectLst/>
                      </a:endParaRPr>
                    </a:p>
                  </a:txBody>
                  <a:tcPr marL="44370" marR="44370" marT="22185" marB="2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Владикавказ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4490050.0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68544"/>
                  </a:ext>
                </a:extLst>
              </a:tr>
              <a:tr h="305971">
                <a:tc>
                  <a:txBody>
                    <a:bodyPr/>
                    <a:lstStyle/>
                    <a:p>
                      <a:pPr fontAlgn="ctr"/>
                      <a:endParaRPr lang="ru-RU" sz="900" b="1" dirty="0">
                        <a:effectLst/>
                      </a:endParaRPr>
                    </a:p>
                  </a:txBody>
                  <a:tcPr marL="44370" marR="44370" marT="22185" marB="2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Нальчик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2163200.0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115663"/>
                  </a:ext>
                </a:extLst>
              </a:tr>
              <a:tr h="305971">
                <a:tc>
                  <a:txBody>
                    <a:bodyPr/>
                    <a:lstStyle/>
                    <a:p>
                      <a:pPr fontAlgn="ctr"/>
                      <a:endParaRPr lang="ru-RU" sz="900" b="1" dirty="0">
                        <a:effectLst/>
                      </a:endParaRPr>
                    </a:p>
                  </a:txBody>
                  <a:tcPr marL="44370" marR="44370" marT="22185" marB="2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Кисловодск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1423100.0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310675"/>
                  </a:ext>
                </a:extLst>
              </a:tr>
              <a:tr h="305971">
                <a:tc>
                  <a:txBody>
                    <a:bodyPr/>
                    <a:lstStyle/>
                    <a:p>
                      <a:pPr fontAlgn="ctr"/>
                      <a:endParaRPr lang="ru-RU" sz="900" b="1" dirty="0">
                        <a:effectLst/>
                      </a:endParaRPr>
                    </a:p>
                  </a:txBody>
                  <a:tcPr marL="44370" marR="44370" marT="22185" marB="2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Ставрополь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1188450.0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016698"/>
                  </a:ext>
                </a:extLst>
              </a:tr>
              <a:tr h="305971">
                <a:tc>
                  <a:txBody>
                    <a:bodyPr/>
                    <a:lstStyle/>
                    <a:p>
                      <a:pPr fontAlgn="ctr"/>
                      <a:endParaRPr lang="ru-RU" sz="900" b="1" dirty="0">
                        <a:effectLst/>
                      </a:endParaRPr>
                    </a:p>
                  </a:txBody>
                  <a:tcPr marL="44370" marR="44370" marT="22185" marB="2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>
                          <a:effectLst/>
                        </a:rPr>
                        <a:t>Самара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1134324.0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248586"/>
                  </a:ext>
                </a:extLst>
              </a:tr>
              <a:tr h="305971">
                <a:tc>
                  <a:txBody>
                    <a:bodyPr/>
                    <a:lstStyle/>
                    <a:p>
                      <a:pPr fontAlgn="ctr"/>
                      <a:endParaRPr lang="ru-RU" sz="900" b="1" dirty="0">
                        <a:effectLst/>
                      </a:endParaRPr>
                    </a:p>
                  </a:txBody>
                  <a:tcPr marL="44370" marR="44370" marT="22185" marB="2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Мурманск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1108550.0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7123"/>
                  </a:ext>
                </a:extLst>
              </a:tr>
              <a:tr h="305971">
                <a:tc>
                  <a:txBody>
                    <a:bodyPr/>
                    <a:lstStyle/>
                    <a:p>
                      <a:pPr fontAlgn="ctr"/>
                      <a:endParaRPr lang="ru-RU" sz="900" b="1" dirty="0">
                        <a:effectLst/>
                      </a:endParaRPr>
                    </a:p>
                  </a:txBody>
                  <a:tcPr marL="44370" marR="44370" marT="22185" marB="2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Тольятти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850104.0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564171"/>
                  </a:ext>
                </a:extLst>
              </a:tr>
              <a:tr h="305971">
                <a:tc>
                  <a:txBody>
                    <a:bodyPr/>
                    <a:lstStyle/>
                    <a:p>
                      <a:pPr fontAlgn="ctr"/>
                      <a:endParaRPr lang="ru-RU" sz="900" b="1" dirty="0">
                        <a:effectLst/>
                      </a:endParaRPr>
                    </a:p>
                  </a:txBody>
                  <a:tcPr marL="44370" marR="44370" marT="22185" marB="2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Пятигорск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>
                          <a:effectLst/>
                        </a:rPr>
                        <a:t>825850.0</a:t>
                      </a:r>
                    </a:p>
                  </a:txBody>
                  <a:tcPr marL="44370" marR="44370" marT="22185" marB="22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805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51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C1E12-BD57-40A3-B1BF-74AE9A16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трат пользователей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D8ECD79-E110-456C-BBB6-7867F51393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1" y="1987642"/>
            <a:ext cx="6548744" cy="3274372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1E820DE0-E29D-4152-AEF4-ACA23CFF9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695" y="2334692"/>
            <a:ext cx="5068574" cy="3274372"/>
          </a:xfrm>
        </p:spPr>
        <p:txBody>
          <a:bodyPr/>
          <a:lstStyle/>
          <a:p>
            <a:r>
              <a:rPr lang="ru-RU" dirty="0"/>
              <a:t>В среднем пользователь тратит 576 рублей</a:t>
            </a:r>
          </a:p>
          <a:p>
            <a:r>
              <a:rPr lang="ru-RU" dirty="0"/>
              <a:t>Больше всего пользователей, которые потратили 200-390р суммарно.</a:t>
            </a:r>
          </a:p>
          <a:p>
            <a:r>
              <a:rPr lang="ru-RU" dirty="0"/>
              <a:t>Есть выбросы - пользователи которые потратили более 500000р.</a:t>
            </a:r>
          </a:p>
        </p:txBody>
      </p:sp>
    </p:spTree>
    <p:extLst>
      <p:ext uri="{BB962C8B-B14F-4D97-AF65-F5344CB8AC3E}">
        <p14:creationId xmlns:p14="http://schemas.microsoft.com/office/powerpoint/2010/main" val="2807146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691FB-93C7-4C87-B3EF-D9315EB3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Категоризация станций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BD74257-28BF-43F3-B358-4602DC1F02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3" y="2345844"/>
            <a:ext cx="5779464" cy="2889732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EE041C99-ABE9-4F11-8ACA-89EF8A37C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4870" y="2658077"/>
            <a:ext cx="5068574" cy="3274372"/>
          </a:xfrm>
        </p:spPr>
        <p:txBody>
          <a:bodyPr/>
          <a:lstStyle/>
          <a:p>
            <a:r>
              <a:rPr lang="ru-RU" dirty="0"/>
              <a:t>Среди окупившихся станций преобладают 4х и 8ми баночные станции</a:t>
            </a:r>
          </a:p>
        </p:txBody>
      </p:sp>
    </p:spTree>
    <p:extLst>
      <p:ext uri="{BB962C8B-B14F-4D97-AF65-F5344CB8AC3E}">
        <p14:creationId xmlns:p14="http://schemas.microsoft.com/office/powerpoint/2010/main" val="64377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9B4FDB-F9D1-4D43-B86D-51ACE9F90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37B23DA-4E0E-49BE-810E-C7637A07D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65CA7FE-FCD5-47C3-92FB-F49AC69F0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AD5018E-7FB8-4FEA-AA3F-0FD36E374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4A88892-D552-45DB-8CCD-6C9A16ACF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B1D7A35-3512-4D9A-B5D9-88E8A9395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ACB0DD2-9414-48A9-BA79-D51E1663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AA1E851-0464-4EC3-8219-C796250F0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CAADBF1-0CE2-427F-BEFD-78D4E64BF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802B401-1D95-400A-8D9E-187246678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3F0EAFB-F3A2-4D25-B560-F52A2590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CFFB80C-E3CE-4819-BDF0-4D68A9A0D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B0BA09C-F68C-40C4-B9F9-9D9724C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C3E693F-C86C-4623-AA42-E883D6374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6482AA-F56C-40B0-8222-3F76E3CC0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2A172B-1DBA-4520-AFAF-08E154349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F0BAB68-600A-48AF-BBC0-D1362225C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52F0024-3921-4943-BD75-8B8E54FC8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D632151-7D28-4DE9-BA72-C4FDEF1E2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D6BFC43-3BCE-427B-BAC0-F42B78D05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0CDE154-7BBB-4C66-9015-97400737B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77CCD5-EA4B-4626-BD59-A76E92650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4D9CD3-DD4C-4140-9D1A-A3B5217FD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1245D5-14B2-48E8-88BA-467904EEA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CC1EB80-3911-41A9-A8E6-5966A0E4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5611626-2449-4313-BB89-F50B6E7D5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C8FC9E-6640-4CBC-BAB7-FCBDC5634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0DD99DF-C91C-40A4-A8BE-DDA9140A4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F4A4E36-7BA6-445B-A7ED-470D4BFC3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5AC5C2-3974-4BD4-B657-1F17DD2CC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0611033-3144-473A-80C6-F4FB900F9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39CA26-B170-4CA4-A8FB-61C194ADC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2A56D982-198E-436A-A2D7-B9877B37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1" y="15284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691FB-93C7-4C87-B3EF-D9315EB3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7" y="725952"/>
            <a:ext cx="10811122" cy="19308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/>
              <a:t>Категоризация</a:t>
            </a:r>
            <a:r>
              <a:rPr lang="en-US" sz="5400" dirty="0"/>
              <a:t> </a:t>
            </a:r>
            <a:r>
              <a:rPr lang="en-US" sz="5400" dirty="0" err="1"/>
              <a:t>станций</a:t>
            </a:r>
            <a:endParaRPr lang="en-US" sz="5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041C99-ABE9-4F11-8ACA-89EF8A37C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6093" y="2886117"/>
            <a:ext cx="4666106" cy="32450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На всех лайфтаймах есть неокупаемы станции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261C7D-D75C-477D-8CFB-E911CC2F0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4" y="3096257"/>
            <a:ext cx="5620728" cy="28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805421D-23CB-40F5-9098-D716667E5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BEDFB19-5DE1-4CA8-842F-CF9657C9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B04A073-94DC-4578-A9E2-F2E11D91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7F7BBB2-E3AC-457B-807F-64236CF30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853883-33B5-4C34-9FBE-49F74C50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3148E7B-B5D6-4263-9D85-5D3DFB61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967EC22-EFE1-454E-8FD1-12FFCD9D2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49EB4AF-9931-410A-9F68-C24B6C39E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4941F79-4D72-496E-AE99-73B9E1F7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D4E79B3-CB64-439D-B1FC-FC4BF47CD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92598D1-4713-4DC0-BD6B-7CC594357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5EB19DC-1DB5-4675-A6DE-6360F0AD7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05E56D6-1D38-4913-B543-41ECE2C46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F6ACC1A-6B97-4B0B-A036-F81890623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2197E3E-AC71-447A-A5F1-AC337FD73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37D0DA4-9FA9-4502-8296-6DD8842C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A94CC6E-AA45-4AFF-8EC6-17FE42173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330A0C5-0C67-4AC8-9F75-D63277BF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10410FE-F829-4EB2-98EE-397D51FC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E2C1BE1-F256-4B52-BB5D-50C84668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E104CCA-10BA-45D1-A504-EF3AD7334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6E7DBD2-8DAE-45A0-9A8C-33132910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AD51F90-1778-4825-87B9-E04A473A4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8B4C11C-68F4-4AAA-B3C6-99B339FD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F65B701-4451-455A-A72C-968591A5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8E9A4D7-E804-4F7D-B46F-9182BE11D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522ECDE-9CC3-4260-A85A-1575376E7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940BF09-5C37-4ABA-919D-A22281C3A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ECA37BD-68D3-427B-9FDA-2ADAFCF5D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C5F91D5-B215-42B0-81E5-7CE4263BD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C21ED72-60A2-439D-8DD2-85900BA4C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853A371-AB64-4677-9E5A-FE61C0E04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ight Triangle 154">
            <a:extLst>
              <a:ext uri="{FF2B5EF4-FFF2-40B4-BE49-F238E27FC236}">
                <a16:creationId xmlns:a16="http://schemas.microsoft.com/office/drawing/2014/main" id="{B3093A12-B759-4321-96FD-060689E3A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291541" y="-28737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691FB-93C7-4C87-B3EF-D9315EB3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120" y="722903"/>
            <a:ext cx="4415630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/>
              <a:t>Категоризация</a:t>
            </a:r>
            <a:r>
              <a:rPr lang="en-US" sz="4600" dirty="0"/>
              <a:t> </a:t>
            </a:r>
            <a:r>
              <a:rPr lang="en-US" sz="4600" dirty="0" err="1"/>
              <a:t>станций</a:t>
            </a:r>
            <a:endParaRPr lang="en-US" sz="4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041C99-ABE9-4F11-8ACA-89EF8A37C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3120" y="3428997"/>
            <a:ext cx="4415630" cy="23066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Почти в половине городов станции вообще не окупаются.</a:t>
            </a:r>
            <a:endParaRPr lang="en-US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2627EA-AF0D-4D8F-A82F-C2AF9D256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1" y="1549599"/>
            <a:ext cx="6411736" cy="38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2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805421D-23CB-40F5-9098-D716667E5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BEDFB19-5DE1-4CA8-842F-CF9657C9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B04A073-94DC-4578-A9E2-F2E11D91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7F7BBB2-E3AC-457B-807F-64236CF30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853883-33B5-4C34-9FBE-49F74C50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3148E7B-B5D6-4263-9D85-5D3DFB61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967EC22-EFE1-454E-8FD1-12FFCD9D2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49EB4AF-9931-410A-9F68-C24B6C39E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4941F79-4D72-496E-AE99-73B9E1F7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D4E79B3-CB64-439D-B1FC-FC4BF47CD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92598D1-4713-4DC0-BD6B-7CC594357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5EB19DC-1DB5-4675-A6DE-6360F0AD7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05E56D6-1D38-4913-B543-41ECE2C46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F6ACC1A-6B97-4B0B-A036-F81890623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2197E3E-AC71-447A-A5F1-AC337FD73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37D0DA4-9FA9-4502-8296-6DD8842C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A94CC6E-AA45-4AFF-8EC6-17FE42173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330A0C5-0C67-4AC8-9F75-D63277BF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10410FE-F829-4EB2-98EE-397D51FC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E2C1BE1-F256-4B52-BB5D-50C84668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E104CCA-10BA-45D1-A504-EF3AD7334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6E7DBD2-8DAE-45A0-9A8C-33132910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AD51F90-1778-4825-87B9-E04A473A4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8B4C11C-68F4-4AAA-B3C6-99B339FD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F65B701-4451-455A-A72C-968591A5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8E9A4D7-E804-4F7D-B46F-9182BE11D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522ECDE-9CC3-4260-A85A-1575376E7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940BF09-5C37-4ABA-919D-A22281C3A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ECA37BD-68D3-427B-9FDA-2ADAFCF5D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C5F91D5-B215-42B0-81E5-7CE4263BD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C21ED72-60A2-439D-8DD2-85900BA4C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853A371-AB64-4677-9E5A-FE61C0E04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ight Triangle 154">
            <a:extLst>
              <a:ext uri="{FF2B5EF4-FFF2-40B4-BE49-F238E27FC236}">
                <a16:creationId xmlns:a16="http://schemas.microsoft.com/office/drawing/2014/main" id="{B3093A12-B759-4321-96FD-060689E3A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291541" y="-28737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691FB-93C7-4C87-B3EF-D9315EB3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120" y="722903"/>
            <a:ext cx="4415630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/>
              <a:t>Категоризация</a:t>
            </a:r>
            <a:r>
              <a:rPr lang="en-US" sz="4600" dirty="0"/>
              <a:t> </a:t>
            </a:r>
            <a:r>
              <a:rPr lang="en-US" sz="4600" dirty="0" err="1"/>
              <a:t>станций</a:t>
            </a:r>
            <a:endParaRPr lang="en-US" sz="4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041C99-ABE9-4F11-8ACA-89EF8A37C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3120" y="3428997"/>
            <a:ext cx="4415630" cy="2306639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dirty="0"/>
              <a:t>Окупаемые станции расположены в основном рядом с Москвой (+ Московская область), в Пензе, на юге России (в курортных городах), также в Екатеринбурге. В Сибири и на дальнем востоке станции почти не окупились.</a:t>
            </a:r>
            <a:endParaRPr lang="en-US" sz="2400" dirty="0"/>
          </a:p>
        </p:txBody>
      </p:sp>
      <p:pic>
        <p:nvPicPr>
          <p:cNvPr id="5" name="Рисунок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5258B6BC-8C42-44C8-8AC2-FBC9696E1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7" t="28716" r="10829" b="28801"/>
          <a:stretch/>
        </p:blipFill>
        <p:spPr>
          <a:xfrm>
            <a:off x="377498" y="1800354"/>
            <a:ext cx="5610868" cy="291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49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E30C8-2B5D-44D1-8DDC-00D2E035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Категоризация станций по локации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79134-47DF-47EA-A232-3BAFFAED29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Мы бы предложили разделать станции на следующие сегменты:</a:t>
            </a:r>
          </a:p>
          <a:p>
            <a:endParaRPr lang="ru-RU" dirty="0"/>
          </a:p>
          <a:p>
            <a:r>
              <a:rPr lang="ru-RU" dirty="0"/>
              <a:t>Станции расположенные в Сибири и на Дальнем Востоке - эти станции практически не окупаются</a:t>
            </a:r>
          </a:p>
          <a:p>
            <a:r>
              <a:rPr lang="ru-RU" dirty="0"/>
              <a:t>Станции расположенные в проходных местах Москвы, Московской области и курортных городах РФ - это крупные рестораны, от 100 посадочных мест, аэропорты, торговые центры. Там возможна установка крупных станций на 24 банки</a:t>
            </a:r>
          </a:p>
          <a:p>
            <a:r>
              <a:rPr lang="ru-RU" dirty="0"/>
              <a:t>Станции расположенные в тех же городах, но в более мелких заведениях.</a:t>
            </a:r>
          </a:p>
        </p:txBody>
      </p:sp>
    </p:spTree>
    <p:extLst>
      <p:ext uri="{BB962C8B-B14F-4D97-AF65-F5344CB8AC3E}">
        <p14:creationId xmlns:p14="http://schemas.microsoft.com/office/powerpoint/2010/main" val="165833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0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FBE6A-8EBF-4477-8575-9019D517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5"/>
            <a:ext cx="10611627" cy="1916619"/>
          </a:xfrm>
        </p:spPr>
        <p:txBody>
          <a:bodyPr>
            <a:normAutofit/>
          </a:bodyPr>
          <a:lstStyle/>
          <a:p>
            <a:r>
              <a:rPr lang="ru-RU" dirty="0"/>
              <a:t>Общие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430542-150C-406E-8DBF-2354441F7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93475"/>
            <a:ext cx="4981486" cy="324257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400"/>
              <a:t>Не окупились 65% станций</a:t>
            </a:r>
          </a:p>
          <a:p>
            <a:pPr>
              <a:lnSpc>
                <a:spcPct val="100000"/>
              </a:lnSpc>
            </a:pPr>
            <a:r>
              <a:rPr lang="ru-RU" sz="1400"/>
              <a:t>6 станций не приносят никакой прибыли</a:t>
            </a:r>
          </a:p>
          <a:p>
            <a:pPr>
              <a:lnSpc>
                <a:spcPct val="100000"/>
              </a:lnSpc>
            </a:pPr>
            <a:r>
              <a:rPr lang="ru-RU" sz="1400"/>
              <a:t>В </a:t>
            </a:r>
            <a:r>
              <a:rPr lang="ru-RU" sz="1400" err="1"/>
              <a:t>основом</a:t>
            </a:r>
            <a:r>
              <a:rPr lang="ru-RU" sz="1400"/>
              <a:t> компания продаёт станции на 8 и 4 банки</a:t>
            </a:r>
          </a:p>
          <a:p>
            <a:pPr>
              <a:lnSpc>
                <a:spcPct val="100000"/>
              </a:lnSpc>
            </a:pPr>
            <a:r>
              <a:rPr lang="ru-RU" sz="1400"/>
              <a:t>28 станций не прожили и месяца</a:t>
            </a:r>
          </a:p>
          <a:p>
            <a:pPr>
              <a:lnSpc>
                <a:spcPct val="100000"/>
              </a:lnSpc>
            </a:pPr>
            <a:r>
              <a:rPr lang="ru-RU" sz="1400"/>
              <a:t>Несмотря на высокую среднемесячную прибыль, станции на 24 банки (например в аэропорту) пока не окупились</a:t>
            </a:r>
          </a:p>
          <a:p>
            <a:pPr>
              <a:lnSpc>
                <a:spcPct val="100000"/>
              </a:lnSpc>
            </a:pPr>
            <a:r>
              <a:rPr lang="ru-RU" sz="1400"/>
              <a:t>Быстрее всех окупаются станции на 4 и 8 банок, установленные в крупных ТЦ, кинотеатрах, ресторанах в курортных зонах.</a:t>
            </a:r>
          </a:p>
          <a:p>
            <a:pPr>
              <a:lnSpc>
                <a:spcPct val="100000"/>
              </a:lnSpc>
            </a:pPr>
            <a:endParaRPr lang="ru-RU" sz="1400"/>
          </a:p>
          <a:p>
            <a:pPr>
              <a:lnSpc>
                <a:spcPct val="100000"/>
              </a:lnSpc>
            </a:pPr>
            <a:endParaRPr lang="ru-RU" sz="1400"/>
          </a:p>
          <a:p>
            <a:pPr>
              <a:lnSpc>
                <a:spcPct val="100000"/>
              </a:lnSpc>
            </a:pPr>
            <a:endParaRPr lang="ru-RU" sz="1400"/>
          </a:p>
        </p:txBody>
      </p:sp>
      <p:sp>
        <p:nvSpPr>
          <p:cNvPr id="4" name="AutoShape 2" descr="Chargex — сервис удобной зарядки гаджетов">
            <a:extLst>
              <a:ext uri="{FF2B5EF4-FFF2-40B4-BE49-F238E27FC236}">
                <a16:creationId xmlns:a16="http://schemas.microsoft.com/office/drawing/2014/main" id="{5C843268-51F1-476D-94B1-4D3BD4E0B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82176" cy="328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B96D3AD-8AF2-4180-8083-9167887FA0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282176" cy="328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 descr="Изображение выглядит как текст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5D5F5CD1-2BE0-44E1-B06F-DE28746C7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423" y="1650440"/>
            <a:ext cx="5170078" cy="392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1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0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FBE6A-8EBF-4477-8575-9019D517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71" y="-949584"/>
            <a:ext cx="10611627" cy="1916619"/>
          </a:xfrm>
        </p:spPr>
        <p:txBody>
          <a:bodyPr>
            <a:normAutofit/>
          </a:bodyPr>
          <a:lstStyle/>
          <a:p>
            <a:r>
              <a:rPr lang="ru-RU" dirty="0"/>
              <a:t>Общие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430542-150C-406E-8DBF-2354441F7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15" y="1182242"/>
            <a:ext cx="9959498" cy="552893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600" dirty="0"/>
              <a:t>Больше всего станций установлено в Сочи, Самаре, Нижним Новгороде.</a:t>
            </a:r>
          </a:p>
          <a:p>
            <a:pPr>
              <a:lnSpc>
                <a:spcPct val="100000"/>
              </a:lnSpc>
            </a:pPr>
            <a:r>
              <a:rPr lang="ru-RU" sz="1600" dirty="0"/>
              <a:t>Самые прибыльные города это :</a:t>
            </a:r>
          </a:p>
          <a:p>
            <a:pPr>
              <a:lnSpc>
                <a:spcPct val="100000"/>
              </a:lnSpc>
            </a:pPr>
            <a:r>
              <a:rPr lang="ru-RU" sz="1600" dirty="0"/>
              <a:t>Сочи</a:t>
            </a:r>
          </a:p>
          <a:p>
            <a:pPr>
              <a:lnSpc>
                <a:spcPct val="100000"/>
              </a:lnSpc>
            </a:pPr>
            <a:r>
              <a:rPr lang="ru-RU" sz="1600" dirty="0"/>
              <a:t>Москва</a:t>
            </a:r>
          </a:p>
          <a:p>
            <a:pPr>
              <a:lnSpc>
                <a:spcPct val="100000"/>
              </a:lnSpc>
            </a:pPr>
            <a:r>
              <a:rPr lang="ru-RU" sz="1600" dirty="0"/>
              <a:t>Владикавказ</a:t>
            </a:r>
          </a:p>
          <a:p>
            <a:pPr>
              <a:lnSpc>
                <a:spcPct val="100000"/>
              </a:lnSpc>
            </a:pPr>
            <a:r>
              <a:rPr lang="ru-RU" sz="1600" dirty="0"/>
              <a:t>Нальчик</a:t>
            </a:r>
          </a:p>
          <a:p>
            <a:pPr>
              <a:lnSpc>
                <a:spcPct val="100000"/>
              </a:lnSpc>
            </a:pPr>
            <a:r>
              <a:rPr lang="ru-RU" sz="1600" dirty="0"/>
              <a:t>Кисловодск</a:t>
            </a:r>
          </a:p>
          <a:p>
            <a:pPr>
              <a:lnSpc>
                <a:spcPct val="100000"/>
              </a:lnSpc>
            </a:pPr>
            <a:r>
              <a:rPr lang="ru-RU" sz="1600" dirty="0"/>
              <a:t>Ставрополь</a:t>
            </a:r>
          </a:p>
          <a:p>
            <a:pPr>
              <a:lnSpc>
                <a:spcPct val="100000"/>
              </a:lnSpc>
            </a:pPr>
            <a:r>
              <a:rPr lang="ru-RU" sz="1600" dirty="0"/>
              <a:t>Самара</a:t>
            </a:r>
          </a:p>
          <a:p>
            <a:pPr>
              <a:lnSpc>
                <a:spcPct val="100000"/>
              </a:lnSpc>
            </a:pPr>
            <a:r>
              <a:rPr lang="ru-RU" sz="1600" dirty="0"/>
              <a:t>Мурманск</a:t>
            </a:r>
          </a:p>
          <a:p>
            <a:pPr>
              <a:lnSpc>
                <a:spcPct val="100000"/>
              </a:lnSpc>
            </a:pPr>
            <a:r>
              <a:rPr lang="ru-RU" sz="1600" dirty="0"/>
              <a:t>Тольятти</a:t>
            </a:r>
          </a:p>
          <a:p>
            <a:pPr>
              <a:lnSpc>
                <a:spcPct val="100000"/>
              </a:lnSpc>
            </a:pPr>
            <a:r>
              <a:rPr lang="ru-RU" sz="1600" dirty="0"/>
              <a:t>Пятигорск</a:t>
            </a:r>
          </a:p>
        </p:txBody>
      </p:sp>
      <p:sp>
        <p:nvSpPr>
          <p:cNvPr id="4" name="AutoShape 2" descr="Chargex — сервис удобной зарядки гаджетов">
            <a:extLst>
              <a:ext uri="{FF2B5EF4-FFF2-40B4-BE49-F238E27FC236}">
                <a16:creationId xmlns:a16="http://schemas.microsoft.com/office/drawing/2014/main" id="{5C843268-51F1-476D-94B1-4D3BD4E0B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82176" cy="328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B96D3AD-8AF2-4180-8083-9167887FA0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282176" cy="328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09CA448-D1A0-4F98-AF07-747E7A286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86" y="1238475"/>
            <a:ext cx="6254770" cy="470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0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0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utoShape 2" descr="Chargex — сервис удобной зарядки гаджетов">
            <a:extLst>
              <a:ext uri="{FF2B5EF4-FFF2-40B4-BE49-F238E27FC236}">
                <a16:creationId xmlns:a16="http://schemas.microsoft.com/office/drawing/2014/main" id="{5C843268-51F1-476D-94B1-4D3BD4E0B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9615" y="2442052"/>
            <a:ext cx="3282176" cy="328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B96D3AD-8AF2-4180-8083-9167887FA0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282176" cy="328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302DEA-20D2-431E-BE2F-B80968B17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4" y="1753565"/>
            <a:ext cx="7620000" cy="3974473"/>
          </a:xfrm>
          <a:prstGeom prst="rect">
            <a:avLst/>
          </a:prstGeom>
        </p:spPr>
      </p:pic>
      <p:sp>
        <p:nvSpPr>
          <p:cNvPr id="46" name="Заголовок 45">
            <a:extLst>
              <a:ext uri="{FF2B5EF4-FFF2-40B4-BE49-F238E27FC236}">
                <a16:creationId xmlns:a16="http://schemas.microsoft.com/office/drawing/2014/main" id="{060882DD-42CB-42D6-96BB-3F0D435B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99" y="-230227"/>
            <a:ext cx="10325000" cy="1442463"/>
          </a:xfrm>
        </p:spPr>
        <p:txBody>
          <a:bodyPr/>
          <a:lstStyle/>
          <a:p>
            <a:r>
              <a:rPr lang="ru-RU" dirty="0"/>
              <a:t>Анализ выручки по станциям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DF4DCE-0FA2-4B37-BB06-B6F3870C65DA}"/>
              </a:ext>
            </a:extLst>
          </p:cNvPr>
          <p:cNvSpPr txBox="1"/>
          <p:nvPr/>
        </p:nvSpPr>
        <p:spPr>
          <a:xfrm>
            <a:off x="8743267" y="1543050"/>
            <a:ext cx="3256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346 станций принесли до 10000 рублей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392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37309-EBCD-45A1-9059-F77BDAB7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5402451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Анализ окупаемости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601F87-7F91-4058-B077-A4B6929C8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3428997"/>
            <a:ext cx="4412201" cy="23066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У </a:t>
            </a:r>
            <a:r>
              <a:rPr lang="en-US" sz="2400" dirty="0" err="1"/>
              <a:t>нас</a:t>
            </a:r>
            <a:r>
              <a:rPr lang="en-US" sz="2400" dirty="0"/>
              <a:t> </a:t>
            </a:r>
            <a:r>
              <a:rPr lang="en-US" sz="2400" dirty="0" err="1"/>
              <a:t>не</a:t>
            </a:r>
            <a:r>
              <a:rPr lang="en-US" sz="2400" dirty="0"/>
              <a:t> </a:t>
            </a:r>
            <a:r>
              <a:rPr lang="en-US" sz="2400" dirty="0" err="1"/>
              <a:t>окупаются</a:t>
            </a:r>
            <a:r>
              <a:rPr lang="en-US" sz="2400" dirty="0"/>
              <a:t> 65% </a:t>
            </a:r>
            <a:r>
              <a:rPr lang="en-US" sz="2400" dirty="0" err="1"/>
              <a:t>станций</a:t>
            </a:r>
            <a:endParaRPr lang="en-US" sz="24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7F3A39F-FD1E-4A53-932A-D27C22F1E3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82505" y="1155473"/>
            <a:ext cx="4425271" cy="45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8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C764A-39C3-429B-9908-D9B46E38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окупаемости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FE2064-86A9-4331-89B3-6E961C4F66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Среди окупаемых преобладают станции с 4 и 8 слотами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EF14DA-1410-4A95-A4D1-4A128BAFC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" t="1713" r="4072" b="3288"/>
          <a:stretch/>
        </p:blipFill>
        <p:spPr>
          <a:xfrm>
            <a:off x="691078" y="2131212"/>
            <a:ext cx="4917688" cy="370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1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64BC7-3E76-4ACF-9C7B-DD11D9DB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Распределение лайфтаймов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4C951E-84A7-45F8-A54E-57FB6AF75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9" y="2886117"/>
            <a:ext cx="4038652" cy="32768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У нас больше всего станций которые прожили 6-15 месяцев.</a:t>
            </a:r>
          </a:p>
          <a:p>
            <a:r>
              <a:rPr lang="ru-RU" dirty="0"/>
              <a:t>28 станций не прожили и месяца</a:t>
            </a:r>
            <a:endParaRPr lang="en-US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8474EA5-A7EB-45F7-BB96-01ECF30D46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33" y="1035833"/>
            <a:ext cx="6401443" cy="48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Right Triangle 197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5" name="Freeform: Shape 234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Right Triangle 236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252FD-3446-44F6-87C6-8B2B27B8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47" y="206446"/>
            <a:ext cx="4903263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окупившиеся</a:t>
            </a:r>
            <a:r>
              <a:rPr lang="en-US" dirty="0"/>
              <a:t> </a:t>
            </a:r>
            <a:r>
              <a:rPr lang="en-US" dirty="0" err="1"/>
              <a:t>станции</a:t>
            </a:r>
            <a:endParaRPr lang="en-US" dirty="0"/>
          </a:p>
        </p:txBody>
      </p:sp>
      <p:sp>
        <p:nvSpPr>
          <p:cNvPr id="87" name="Content Placeholder 86">
            <a:extLst>
              <a:ext uri="{FF2B5EF4-FFF2-40B4-BE49-F238E27FC236}">
                <a16:creationId xmlns:a16="http://schemas.microsoft.com/office/drawing/2014/main" id="{BBC320FB-8807-0C93-C91D-48887680C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2770" y="1100302"/>
            <a:ext cx="4508066" cy="1236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err="1"/>
              <a:t>Несмотря</a:t>
            </a:r>
            <a:r>
              <a:rPr lang="en-US" sz="1200" dirty="0"/>
              <a:t> </a:t>
            </a:r>
            <a:r>
              <a:rPr lang="en-US" sz="1200" dirty="0" err="1"/>
              <a:t>на</a:t>
            </a:r>
            <a:r>
              <a:rPr lang="en-US" sz="1200" dirty="0"/>
              <a:t> </a:t>
            </a:r>
            <a:r>
              <a:rPr lang="en-US" sz="1200" dirty="0" err="1"/>
              <a:t>высокую</a:t>
            </a:r>
            <a:r>
              <a:rPr lang="en-US" sz="1200" dirty="0"/>
              <a:t> </a:t>
            </a:r>
            <a:r>
              <a:rPr lang="en-US" sz="1200" dirty="0" err="1"/>
              <a:t>среднемесячную</a:t>
            </a:r>
            <a:r>
              <a:rPr lang="en-US" sz="1200" dirty="0"/>
              <a:t> </a:t>
            </a:r>
            <a:r>
              <a:rPr lang="en-US" sz="1200" dirty="0" err="1"/>
              <a:t>прибыль</a:t>
            </a:r>
            <a:r>
              <a:rPr lang="en-US" sz="1200" dirty="0"/>
              <a:t>, </a:t>
            </a:r>
            <a:r>
              <a:rPr lang="en-US" sz="1200" dirty="0" err="1"/>
              <a:t>станции</a:t>
            </a:r>
            <a:r>
              <a:rPr lang="en-US" sz="1200" dirty="0"/>
              <a:t> </a:t>
            </a:r>
            <a:r>
              <a:rPr lang="en-US" sz="1200" dirty="0" err="1"/>
              <a:t>на</a:t>
            </a:r>
            <a:r>
              <a:rPr lang="en-US" sz="1200" dirty="0"/>
              <a:t> 24 </a:t>
            </a:r>
            <a:r>
              <a:rPr lang="en-US" sz="1200" dirty="0" err="1"/>
              <a:t>банки</a:t>
            </a:r>
            <a:r>
              <a:rPr lang="en-US" sz="1200" dirty="0"/>
              <a:t> (</a:t>
            </a:r>
            <a:r>
              <a:rPr lang="en-US" sz="1200" dirty="0" err="1"/>
              <a:t>например</a:t>
            </a:r>
            <a:r>
              <a:rPr lang="en-US" sz="1200" dirty="0"/>
              <a:t> в </a:t>
            </a:r>
            <a:r>
              <a:rPr lang="en-US" sz="1200" dirty="0" err="1"/>
              <a:t>аэропорту</a:t>
            </a:r>
            <a:r>
              <a:rPr lang="en-US" sz="1200" dirty="0"/>
              <a:t>) </a:t>
            </a:r>
            <a:r>
              <a:rPr lang="en-US" sz="1200" dirty="0" err="1"/>
              <a:t>пока</a:t>
            </a:r>
            <a:r>
              <a:rPr lang="en-US" sz="1200" dirty="0"/>
              <a:t> </a:t>
            </a:r>
            <a:r>
              <a:rPr lang="en-US" sz="1200" dirty="0" err="1"/>
              <a:t>не</a:t>
            </a:r>
            <a:r>
              <a:rPr lang="en-US" sz="1200" dirty="0"/>
              <a:t> </a:t>
            </a:r>
            <a:r>
              <a:rPr lang="en-US" sz="1200" dirty="0" err="1"/>
              <a:t>окупились</a:t>
            </a:r>
            <a:r>
              <a:rPr lang="en-US" sz="1200" dirty="0"/>
              <a:t>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CE6E595-7122-47A3-BF71-47124FF61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67" y="2508681"/>
            <a:ext cx="7784309" cy="35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8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3" name="Freeform: Shape 82">
            <a:extLst>
              <a:ext uri="{FF2B5EF4-FFF2-40B4-BE49-F238E27FC236}">
                <a16:creationId xmlns:a16="http://schemas.microsoft.com/office/drawing/2014/main" id="{FD965435-B881-4C53-9917-5CDFE768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AE56C-8224-47BA-A214-B2030989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Окупившиеся</a:t>
            </a:r>
            <a:r>
              <a:rPr lang="en-US" dirty="0"/>
              <a:t> </a:t>
            </a:r>
            <a:r>
              <a:rPr lang="en-US" dirty="0" err="1"/>
              <a:t>станции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D64EAF-30BC-480A-B163-8F2D316FF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6275" y="725951"/>
            <a:ext cx="5696415" cy="19182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Быстрее всех окупаются станции на 4 и 8 банок, установленные в крупных ТЦ, кинотеатрах, ресторанах в курортных зонах.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DE85F5B-E16F-48BD-950A-792592CF25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1884" y="2883005"/>
            <a:ext cx="8580000" cy="32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7672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241B2F"/>
      </a:dk2>
      <a:lt2>
        <a:srgbClr val="F3F1F0"/>
      </a:lt2>
      <a:accent1>
        <a:srgbClr val="25AECE"/>
      </a:accent1>
      <a:accent2>
        <a:srgbClr val="1763D5"/>
      </a:accent2>
      <a:accent3>
        <a:srgbClr val="2F2CE7"/>
      </a:accent3>
      <a:accent4>
        <a:srgbClr val="6A17D5"/>
      </a:accent4>
      <a:accent5>
        <a:srgbClr val="CB29E7"/>
      </a:accent5>
      <a:accent6>
        <a:srgbClr val="D517A2"/>
      </a:accent6>
      <a:hlink>
        <a:srgbClr val="BF57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47</TotalTime>
  <Words>434</Words>
  <Application>Microsoft Office PowerPoint</Application>
  <PresentationFormat>Широкоэкранный</PresentationFormat>
  <Paragraphs>97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Grandview</vt:lpstr>
      <vt:lpstr>Wingdings</vt:lpstr>
      <vt:lpstr>CosineVTI</vt:lpstr>
      <vt:lpstr>Анализ и категоризация станций</vt:lpstr>
      <vt:lpstr>Общие выводы</vt:lpstr>
      <vt:lpstr>Общие выводы</vt:lpstr>
      <vt:lpstr>Анализ выручки по станциям</vt:lpstr>
      <vt:lpstr>Анализ окупаемости</vt:lpstr>
      <vt:lpstr>Анализ окупаемости</vt:lpstr>
      <vt:lpstr>Распределение лайфтаймов</vt:lpstr>
      <vt:lpstr>Не окупившиеся станции</vt:lpstr>
      <vt:lpstr>Окупившиеся станции</vt:lpstr>
      <vt:lpstr>Анализ количества станций по городам</vt:lpstr>
      <vt:lpstr>Самые прибыльные города</vt:lpstr>
      <vt:lpstr>Анализ трат пользователей</vt:lpstr>
      <vt:lpstr>Категоризация станций</vt:lpstr>
      <vt:lpstr>Категоризация станций</vt:lpstr>
      <vt:lpstr>Категоризация станций</vt:lpstr>
      <vt:lpstr>Категоризация станций</vt:lpstr>
      <vt:lpstr>Категоризация станций по локации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и категоризация станций</dc:title>
  <dc:creator>Некрасов Егор Васильевич</dc:creator>
  <cp:lastModifiedBy>Некрасов Егор Васильевич</cp:lastModifiedBy>
  <cp:revision>2</cp:revision>
  <dcterms:created xsi:type="dcterms:W3CDTF">2023-01-31T12:54:46Z</dcterms:created>
  <dcterms:modified xsi:type="dcterms:W3CDTF">2023-01-31T13:42:32Z</dcterms:modified>
</cp:coreProperties>
</file>