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5" r:id="rId2"/>
    <p:sldMasterId id="2147483663" r:id="rId3"/>
    <p:sldMasterId id="2147483669" r:id="rId4"/>
  </p:sldMasterIdLst>
  <p:notesMasterIdLst>
    <p:notesMasterId r:id="rId50"/>
  </p:notesMasterIdLst>
  <p:handoutMasterIdLst>
    <p:handoutMasterId r:id="rId51"/>
  </p:handoutMasterIdLst>
  <p:sldIdLst>
    <p:sldId id="257" r:id="rId5"/>
    <p:sldId id="416" r:id="rId6"/>
    <p:sldId id="413" r:id="rId7"/>
    <p:sldId id="414" r:id="rId8"/>
    <p:sldId id="339" r:id="rId9"/>
    <p:sldId id="385" r:id="rId10"/>
    <p:sldId id="327" r:id="rId11"/>
    <p:sldId id="344" r:id="rId12"/>
    <p:sldId id="391" r:id="rId13"/>
    <p:sldId id="392" r:id="rId14"/>
    <p:sldId id="393" r:id="rId15"/>
    <p:sldId id="394" r:id="rId16"/>
    <p:sldId id="397" r:id="rId17"/>
    <p:sldId id="396" r:id="rId18"/>
    <p:sldId id="398" r:id="rId19"/>
    <p:sldId id="400" r:id="rId20"/>
    <p:sldId id="401" r:id="rId21"/>
    <p:sldId id="345" r:id="rId22"/>
    <p:sldId id="346" r:id="rId23"/>
    <p:sldId id="348" r:id="rId24"/>
    <p:sldId id="350" r:id="rId25"/>
    <p:sldId id="358" r:id="rId26"/>
    <p:sldId id="343" r:id="rId27"/>
    <p:sldId id="361" r:id="rId28"/>
    <p:sldId id="363" r:id="rId29"/>
    <p:sldId id="362" r:id="rId30"/>
    <p:sldId id="364" r:id="rId31"/>
    <p:sldId id="365" r:id="rId32"/>
    <p:sldId id="366" r:id="rId33"/>
    <p:sldId id="409" r:id="rId34"/>
    <p:sldId id="367" r:id="rId35"/>
    <p:sldId id="368" r:id="rId36"/>
    <p:sldId id="369" r:id="rId37"/>
    <p:sldId id="370" r:id="rId38"/>
    <p:sldId id="371" r:id="rId39"/>
    <p:sldId id="372" r:id="rId40"/>
    <p:sldId id="374" r:id="rId41"/>
    <p:sldId id="375" r:id="rId42"/>
    <p:sldId id="376" r:id="rId43"/>
    <p:sldId id="373" r:id="rId44"/>
    <p:sldId id="377" r:id="rId45"/>
    <p:sldId id="380" r:id="rId46"/>
    <p:sldId id="378" r:id="rId47"/>
    <p:sldId id="399" r:id="rId48"/>
    <p:sldId id="411" r:id="rId49"/>
  </p:sldIdLst>
  <p:sldSz cx="12192000" cy="6858000"/>
  <p:notesSz cx="6669088" cy="9926638"/>
  <p:custDataLst>
    <p:tags r:id="rId5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  <a:srgbClr val="8EB4E3"/>
    <a:srgbClr val="5F8ED9"/>
    <a:srgbClr val="003894"/>
    <a:srgbClr val="1A0594"/>
    <a:srgbClr val="003794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5" autoAdjust="0"/>
    <p:restoredTop sz="91689" autoAdjust="0"/>
  </p:normalViewPr>
  <p:slideViewPr>
    <p:cSldViewPr snapToGrid="0" snapToObjects="1">
      <p:cViewPr varScale="1">
        <p:scale>
          <a:sx n="62" d="100"/>
          <a:sy n="62" d="100"/>
        </p:scale>
        <p:origin x="776" y="3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40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450B3E3-CBBE-48F5-83E8-E973D8A738F8}" type="datetimeFigureOut">
              <a:rPr lang="de-DE" altLang="ru-RU"/>
              <a:pPr>
                <a:defRPr/>
              </a:pPr>
              <a:t>02.02.2024</a:t>
            </a:fld>
            <a:endParaRPr lang="de-DE" altLang="ru-R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5BF797-01E7-42D7-AD52-E59559438B69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793974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2EB15D6-BDED-4BB6-B242-AFFB5BC14A05}" type="datetimeFigureOut">
              <a:rPr lang="de-DE" altLang="ru-RU"/>
              <a:pPr>
                <a:defRPr/>
              </a:pPr>
              <a:t>02.02.2024</a:t>
            </a:fld>
            <a:endParaRPr lang="de-DE" altLang="ru-R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altLang="ru-RU" noProof="0"/>
              <a:t>Textmasterformate durch Klicken bearbeiten</a:t>
            </a:r>
          </a:p>
          <a:p>
            <a:pPr lvl="1"/>
            <a:r>
              <a:rPr lang="de-DE" altLang="ru-RU" noProof="0"/>
              <a:t>Zweite Ebene</a:t>
            </a:r>
          </a:p>
          <a:p>
            <a:pPr lvl="2"/>
            <a:r>
              <a:rPr lang="de-DE" altLang="ru-RU" noProof="0"/>
              <a:t>Dritte Ebene</a:t>
            </a:r>
          </a:p>
          <a:p>
            <a:pPr lvl="3"/>
            <a:r>
              <a:rPr lang="de-DE" altLang="ru-RU" noProof="0"/>
              <a:t>Vierte Ebene</a:t>
            </a:r>
          </a:p>
          <a:p>
            <a:pPr lvl="4"/>
            <a:r>
              <a:rPr lang="de-DE" altLang="ru-RU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B598A4-67F2-4024-9F72-E878EF9690F1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95251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988" y="744538"/>
            <a:ext cx="6615112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18E4CA-19E4-4303-8F23-0305F7242914}" type="slidenum">
              <a:rPr lang="ru-RU" altLang="ru-RU" smtClean="0">
                <a:cs typeface="Arial" charset="0"/>
              </a:rPr>
              <a:pPr/>
              <a:t>25</a:t>
            </a:fld>
            <a:endParaRPr lang="de-DE" altLang="ru-RU">
              <a:cs typeface="Arial" charset="0"/>
            </a:endParaRPr>
          </a:p>
        </p:txBody>
      </p:sp>
      <p:sp>
        <p:nvSpPr>
          <p:cNvPr id="105474" name="Rectangle 7"/>
          <p:cNvSpPr txBox="1">
            <a:spLocks noGrp="1" noChangeArrowheads="1"/>
          </p:cNvSpPr>
          <p:nvPr/>
        </p:nvSpPr>
        <p:spPr bwMode="auto">
          <a:xfrm>
            <a:off x="3781425" y="943451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C55DA5A0-C247-437E-ABE4-3D5EC5281005}" type="slidenum">
              <a:rPr kumimoji="0" lang="en-GB" altLang="ru-RU" sz="1300"/>
              <a:pPr algn="r" defTabSz="947738"/>
              <a:t>25</a:t>
            </a:fld>
            <a:endParaRPr kumimoji="0" lang="en-GB" altLang="ru-RU" sz="13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2500112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F206EB-1BCF-4950-9712-EF67A2F9C440}" type="slidenum">
              <a:rPr lang="ru-RU" altLang="ru-RU" smtClean="0">
                <a:cs typeface="Arial" charset="0"/>
              </a:rPr>
              <a:pPr/>
              <a:t>26</a:t>
            </a:fld>
            <a:endParaRPr lang="de-DE" altLang="ru-RU">
              <a:cs typeface="Arial" charset="0"/>
            </a:endParaRPr>
          </a:p>
        </p:txBody>
      </p:sp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781425" y="943451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CF69494A-4782-40E3-B73D-81D0DE1C06AF}" type="slidenum">
              <a:rPr kumimoji="0" lang="en-GB" altLang="ru-RU" sz="1300"/>
              <a:pPr algn="r" defTabSz="947738"/>
              <a:t>26</a:t>
            </a:fld>
            <a:endParaRPr kumimoji="0" lang="en-GB" altLang="ru-RU" sz="13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2089246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10FA56-F7A7-4190-9301-86DB3D80A882}" type="slidenum">
              <a:rPr lang="ru-RU" altLang="ru-RU" smtClean="0">
                <a:cs typeface="Arial" charset="0"/>
              </a:rPr>
              <a:pPr/>
              <a:t>27</a:t>
            </a:fld>
            <a:endParaRPr lang="de-DE" altLang="ru-RU">
              <a:cs typeface="Arial" charset="0"/>
            </a:endParaRPr>
          </a:p>
        </p:txBody>
      </p:sp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3781425" y="943451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6D0BEAEE-E865-4621-82DD-4BA32ED48339}" type="slidenum">
              <a:rPr kumimoji="0" lang="en-GB" altLang="ru-RU" sz="1300"/>
              <a:pPr algn="r" defTabSz="947738"/>
              <a:t>27</a:t>
            </a:fld>
            <a:endParaRPr kumimoji="0" lang="en-GB" altLang="ru-RU" sz="13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7731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B14D94-17B3-449C-8417-48AAE733DD3E}" type="slidenum">
              <a:rPr lang="ru-RU" altLang="ru-RU" smtClean="0">
                <a:cs typeface="Arial" charset="0"/>
              </a:rPr>
              <a:pPr/>
              <a:t>28</a:t>
            </a:fld>
            <a:endParaRPr lang="de-DE" altLang="ru-RU">
              <a:cs typeface="Arial" charset="0"/>
            </a:endParaRPr>
          </a:p>
        </p:txBody>
      </p:sp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3781425" y="943451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49FFDF43-59F7-4C39-A557-C60625919ACA}" type="slidenum">
              <a:rPr kumimoji="0" lang="en-GB" altLang="ru-RU" sz="1300"/>
              <a:pPr algn="r" defTabSz="947738"/>
              <a:t>28</a:t>
            </a:fld>
            <a:endParaRPr kumimoji="0" lang="en-GB" altLang="ru-RU" sz="13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57111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6ABC289-A768-4DE5-96AB-B09525AEACA1}" type="slidenum">
              <a:rPr lang="de-DE" altLang="ru-RU" smtClean="0">
                <a:cs typeface="Arial" charset="0"/>
              </a:rPr>
              <a:pPr/>
              <a:t>29</a:t>
            </a:fld>
            <a:endParaRPr lang="de-DE" altLang="ru-RU">
              <a:cs typeface="Arial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/>
          </a:p>
        </p:txBody>
      </p:sp>
    </p:spTree>
    <p:extLst>
      <p:ext uri="{BB962C8B-B14F-4D97-AF65-F5344CB8AC3E}">
        <p14:creationId xmlns:p14="http://schemas.microsoft.com/office/powerpoint/2010/main" val="2931487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6ABC289-A768-4DE5-96AB-B09525AEACA1}" type="slidenum">
              <a:rPr lang="de-DE" altLang="ru-RU" smtClean="0">
                <a:cs typeface="Arial" charset="0"/>
              </a:rPr>
              <a:pPr/>
              <a:t>30</a:t>
            </a:fld>
            <a:endParaRPr lang="de-DE" altLang="ru-RU">
              <a:cs typeface="Arial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/>
          </a:p>
        </p:txBody>
      </p:sp>
    </p:spTree>
    <p:extLst>
      <p:ext uri="{BB962C8B-B14F-4D97-AF65-F5344CB8AC3E}">
        <p14:creationId xmlns:p14="http://schemas.microsoft.com/office/powerpoint/2010/main" val="2639846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9E8A1B-ABAD-4686-B272-1BF99945CDF6}" type="slidenum">
              <a:rPr lang="de-DE" altLang="ru-RU" smtClean="0">
                <a:cs typeface="Arial" charset="0"/>
              </a:rPr>
              <a:pPr/>
              <a:t>31</a:t>
            </a:fld>
            <a:endParaRPr lang="de-DE" altLang="ru-RU">
              <a:cs typeface="Arial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/>
          </a:p>
        </p:txBody>
      </p:sp>
    </p:spTree>
    <p:extLst>
      <p:ext uri="{BB962C8B-B14F-4D97-AF65-F5344CB8AC3E}">
        <p14:creationId xmlns:p14="http://schemas.microsoft.com/office/powerpoint/2010/main" val="192546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C4415B-C01C-4DC1-AB01-4FFCE2CB1607}" type="slidenum">
              <a:rPr lang="ru-RU" altLang="ru-RU" smtClean="0">
                <a:cs typeface="Arial" charset="0"/>
              </a:rPr>
              <a:pPr/>
              <a:t>32</a:t>
            </a:fld>
            <a:endParaRPr lang="de-DE" altLang="ru-RU">
              <a:cs typeface="Arial" charset="0"/>
            </a:endParaRPr>
          </a:p>
        </p:txBody>
      </p:sp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781425" y="943451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A5079B85-6C33-419D-8F56-50183B948612}" type="slidenum">
              <a:rPr kumimoji="0" lang="en-GB" altLang="ru-RU" sz="1300"/>
              <a:pPr algn="r" defTabSz="947738"/>
              <a:t>32</a:t>
            </a:fld>
            <a:endParaRPr kumimoji="0" lang="en-GB" altLang="ru-RU" sz="13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3323900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ED9ABD-31E3-4355-ACBF-1521D03748B1}" type="slidenum">
              <a:rPr lang="de-DE" altLang="ru-RU" smtClean="0">
                <a:cs typeface="Arial" charset="0"/>
              </a:rPr>
              <a:pPr/>
              <a:t>33</a:t>
            </a:fld>
            <a:endParaRPr lang="de-DE" altLang="ru-RU">
              <a:cs typeface="Arial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067504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E09FC7-57CD-4620-B64E-C57D388808EE}" type="slidenum">
              <a:rPr lang="ru-RU" altLang="ru-RU" smtClean="0">
                <a:cs typeface="Arial" charset="0"/>
              </a:rPr>
              <a:pPr/>
              <a:t>34</a:t>
            </a:fld>
            <a:endParaRPr lang="de-DE" altLang="ru-RU">
              <a:cs typeface="Arial" charset="0"/>
            </a:endParaRPr>
          </a:p>
        </p:txBody>
      </p:sp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781425" y="943451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96784B2-1F3B-4B18-8749-9B8D7F1818F8}" type="slidenum">
              <a:rPr kumimoji="0" lang="en-GB" altLang="ru-RU" sz="1300"/>
              <a:pPr algn="r" defTabSz="947738"/>
              <a:t>34</a:t>
            </a:fld>
            <a:endParaRPr kumimoji="0" lang="en-GB" altLang="ru-RU" sz="13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20394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105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E46989-72E5-4F13-9C82-30FB4757F6B9}" type="slidenum">
              <a:rPr lang="de-DE" altLang="ru-RU" smtClean="0">
                <a:cs typeface="Arial" charset="0"/>
              </a:rPr>
              <a:pPr/>
              <a:t>35</a:t>
            </a:fld>
            <a:endParaRPr lang="de-DE" altLang="ru-RU">
              <a:cs typeface="Arial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/>
          </a:p>
        </p:txBody>
      </p:sp>
    </p:spTree>
    <p:extLst>
      <p:ext uri="{BB962C8B-B14F-4D97-AF65-F5344CB8AC3E}">
        <p14:creationId xmlns:p14="http://schemas.microsoft.com/office/powerpoint/2010/main" val="4248506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E6C91F-814E-40BC-B55B-39B8D0B22239}" type="slidenum">
              <a:rPr lang="ru-RU" altLang="ru-RU" smtClean="0">
                <a:cs typeface="Arial" charset="0"/>
              </a:rPr>
              <a:pPr/>
              <a:t>36</a:t>
            </a:fld>
            <a:endParaRPr lang="de-DE" altLang="ru-RU">
              <a:cs typeface="Arial" charset="0"/>
            </a:endParaRPr>
          </a:p>
        </p:txBody>
      </p:sp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781425" y="943451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A09CD35A-4839-4DF8-9F26-6ED0673F09D3}" type="slidenum">
              <a:rPr kumimoji="0" lang="en-GB" altLang="ru-RU" sz="1300"/>
              <a:pPr algn="r" defTabSz="947738"/>
              <a:t>36</a:t>
            </a:fld>
            <a:endParaRPr kumimoji="0" lang="en-GB" altLang="ru-RU" sz="13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881694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B93979-E6A8-45D8-BBE8-A6918E46FD46}" type="slidenum">
              <a:rPr lang="ru-RU" altLang="ru-RU" smtClean="0">
                <a:cs typeface="Arial" charset="0"/>
              </a:rPr>
              <a:pPr/>
              <a:t>37</a:t>
            </a:fld>
            <a:endParaRPr lang="de-DE" altLang="ru-RU">
              <a:cs typeface="Arial" charset="0"/>
            </a:endParaRPr>
          </a:p>
        </p:txBody>
      </p:sp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781425" y="943451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A1036836-F963-45EC-95F4-5747D6FE3495}" type="slidenum">
              <a:rPr kumimoji="0" lang="en-GB" altLang="ru-RU" sz="1300"/>
              <a:pPr algn="r" defTabSz="947738"/>
              <a:t>37</a:t>
            </a:fld>
            <a:endParaRPr kumimoji="0" lang="en-GB" altLang="ru-RU" sz="13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584101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613BD7-5643-48CF-8559-E0012026E3E8}" type="slidenum">
              <a:rPr lang="ru-RU" altLang="ru-RU" smtClean="0">
                <a:cs typeface="Arial" charset="0"/>
              </a:rPr>
              <a:pPr/>
              <a:t>38</a:t>
            </a:fld>
            <a:endParaRPr lang="de-DE" altLang="ru-RU">
              <a:cs typeface="Arial" charset="0"/>
            </a:endParaRPr>
          </a:p>
        </p:txBody>
      </p:sp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781425" y="943451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EADBB216-1509-4DCF-A943-A8FB81FF2D35}" type="slidenum">
              <a:rPr kumimoji="0" lang="en-GB" altLang="ru-RU" sz="1300"/>
              <a:pPr algn="r" defTabSz="947738"/>
              <a:t>38</a:t>
            </a:fld>
            <a:endParaRPr kumimoji="0" lang="en-GB" altLang="ru-RU" sz="13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3828461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CA9B65-5339-4EEE-BC49-689018E78F84}" type="slidenum">
              <a:rPr lang="ru-RU" altLang="ru-RU" smtClean="0">
                <a:cs typeface="Arial" charset="0"/>
              </a:rPr>
              <a:pPr/>
              <a:t>39</a:t>
            </a:fld>
            <a:endParaRPr lang="de-DE" altLang="ru-RU">
              <a:cs typeface="Arial" charset="0"/>
            </a:endParaRPr>
          </a:p>
        </p:txBody>
      </p:sp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781425" y="943451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FCD9041D-C2C4-44DF-9463-58FA30B4DDC1}" type="slidenum">
              <a:rPr kumimoji="0" lang="en-GB" altLang="ru-RU" sz="1300"/>
              <a:pPr algn="r" defTabSz="947738"/>
              <a:t>39</a:t>
            </a:fld>
            <a:endParaRPr kumimoji="0" lang="en-GB" altLang="ru-RU" sz="13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3878754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8104BE-3036-4C27-8F63-54D938B0E53F}" type="slidenum">
              <a:rPr lang="ru-RU" altLang="ru-RU" smtClean="0">
                <a:cs typeface="Arial" charset="0"/>
              </a:rPr>
              <a:pPr/>
              <a:t>40</a:t>
            </a:fld>
            <a:endParaRPr lang="de-DE" altLang="ru-RU">
              <a:cs typeface="Arial" charset="0"/>
            </a:endParaRPr>
          </a:p>
        </p:txBody>
      </p:sp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781425" y="943451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39A143B6-63A3-49F3-84C6-3D6F2E862D24}" type="slidenum">
              <a:rPr kumimoji="0" lang="en-GB" altLang="ru-RU" sz="1300"/>
              <a:pPr algn="r" defTabSz="947738"/>
              <a:t>40</a:t>
            </a:fld>
            <a:endParaRPr kumimoji="0" lang="en-GB" altLang="ru-RU" sz="13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1388769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67BA57-2A6A-47FD-9EEE-FAC8F569BB28}" type="slidenum">
              <a:rPr lang="de-DE" altLang="ru-RU" smtClean="0">
                <a:cs typeface="Arial" charset="0"/>
              </a:rPr>
              <a:pPr/>
              <a:t>41</a:t>
            </a:fld>
            <a:endParaRPr lang="de-DE" altLang="ru-RU">
              <a:cs typeface="Arial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/>
          </a:p>
        </p:txBody>
      </p:sp>
    </p:spTree>
    <p:extLst>
      <p:ext uri="{BB962C8B-B14F-4D97-AF65-F5344CB8AC3E}">
        <p14:creationId xmlns:p14="http://schemas.microsoft.com/office/powerpoint/2010/main" val="2485409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 txBox="1">
            <a:spLocks noGrp="1" noChangeArrowheads="1"/>
          </p:cNvSpPr>
          <p:nvPr/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0EF66FB-99CF-45B3-8327-10B7D4648210}" type="slidenum">
              <a:rPr kumimoji="0" lang="de-DE" altLang="ru-RU" sz="1200"/>
              <a:pPr algn="r"/>
              <a:t>42</a:t>
            </a:fld>
            <a:endParaRPr kumimoji="0" lang="de-DE" altLang="ru-RU" sz="1200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/>
          </a:p>
        </p:txBody>
      </p:sp>
    </p:spTree>
    <p:extLst>
      <p:ext uri="{BB962C8B-B14F-4D97-AF65-F5344CB8AC3E}">
        <p14:creationId xmlns:p14="http://schemas.microsoft.com/office/powerpoint/2010/main" val="2530685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62FE7A-E144-465A-BD23-3BBF28CEC81E}" type="slidenum">
              <a:rPr lang="ru-RU" altLang="ru-RU" smtClean="0">
                <a:cs typeface="Arial" charset="0"/>
              </a:rPr>
              <a:pPr/>
              <a:t>43</a:t>
            </a:fld>
            <a:endParaRPr lang="de-DE" altLang="ru-RU">
              <a:cs typeface="Arial" charset="0"/>
            </a:endParaRPr>
          </a:p>
        </p:txBody>
      </p:sp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781425" y="943451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FDA51973-A1D9-4FE8-BACA-39EA2C12A545}" type="slidenum">
              <a:rPr kumimoji="0" lang="en-GB" altLang="ru-RU" sz="1300"/>
              <a:pPr algn="r" defTabSz="947738"/>
              <a:t>43</a:t>
            </a:fld>
            <a:endParaRPr kumimoji="0" lang="en-GB" altLang="ru-RU" sz="13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31850939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 txBox="1">
            <a:spLocks noGrp="1" noChangeArrowheads="1"/>
          </p:cNvSpPr>
          <p:nvPr/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249E4C9-7B76-45C2-9A59-3B91BB30AC31}" type="slidenum">
              <a:rPr kumimoji="0" lang="de-DE" altLang="ru-RU" sz="1200"/>
              <a:pPr algn="r"/>
              <a:t>44</a:t>
            </a:fld>
            <a:endParaRPr kumimoji="0" lang="de-DE" altLang="ru-RU" sz="1200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/>
          </a:p>
        </p:txBody>
      </p:sp>
    </p:spTree>
    <p:extLst>
      <p:ext uri="{BB962C8B-B14F-4D97-AF65-F5344CB8AC3E}">
        <p14:creationId xmlns:p14="http://schemas.microsoft.com/office/powerpoint/2010/main" val="373129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6988" y="744538"/>
            <a:ext cx="6615112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229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E310F7-BA59-4BCC-B944-CD6B53D59584}" type="slidenum">
              <a:rPr lang="de-DE" altLang="ru-RU" smtClean="0">
                <a:cs typeface="Arial" charset="0"/>
              </a:rPr>
              <a:pPr/>
              <a:t>5</a:t>
            </a:fld>
            <a:endParaRPr lang="de-DE" altLang="ru-R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25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45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311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39B06DD-1198-402D-9148-F4F6BCF3441D}" type="slidenum">
              <a:rPr lang="ru-RU" altLang="ru-RU" smtClean="0">
                <a:cs typeface="Arial" charset="0"/>
              </a:rPr>
              <a:pPr/>
              <a:t>7</a:t>
            </a:fld>
            <a:endParaRPr lang="de-DE" altLang="ru-RU">
              <a:cs typeface="Arial" charset="0"/>
            </a:endParaRPr>
          </a:p>
        </p:txBody>
      </p:sp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781425" y="943451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1F47A325-AE50-40FA-A8E4-CDDBF468A036}" type="slidenum">
              <a:rPr kumimoji="0" lang="en-GB" altLang="ru-RU" sz="1300"/>
              <a:pPr algn="r" defTabSz="947738"/>
              <a:t>7</a:t>
            </a:fld>
            <a:endParaRPr kumimoji="0" lang="en-GB" altLang="ru-RU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708541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BF54689-817D-49F2-8BC9-EBEFE8A7D27F}" type="slidenum">
              <a:rPr lang="ru-RU" altLang="ru-RU" smtClean="0">
                <a:cs typeface="Arial" charset="0"/>
              </a:rPr>
              <a:pPr/>
              <a:t>8</a:t>
            </a:fld>
            <a:endParaRPr lang="de-DE" altLang="ru-RU">
              <a:cs typeface="Arial" charset="0"/>
            </a:endParaRPr>
          </a:p>
        </p:txBody>
      </p:sp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781425" y="943451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E8591C3-9A66-4B4C-8B2D-460521CF18F2}" type="slidenum">
              <a:rPr kumimoji="0" lang="en-GB" altLang="ru-RU" sz="1300"/>
              <a:pPr algn="r" defTabSz="947738"/>
              <a:t>8</a:t>
            </a:fld>
            <a:endParaRPr kumimoji="0" lang="en-GB" altLang="ru-RU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1753679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6AC118-7F4C-46A1-A902-B247E09CDBCB}" type="slidenum">
              <a:rPr lang="ru-RU" altLang="ru-RU" smtClean="0">
                <a:cs typeface="Arial" charset="0"/>
              </a:rPr>
              <a:pPr/>
              <a:t>18</a:t>
            </a:fld>
            <a:endParaRPr lang="de-DE" altLang="ru-RU">
              <a:cs typeface="Arial" charset="0"/>
            </a:endParaRPr>
          </a:p>
        </p:txBody>
      </p:sp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781425" y="943451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27B12424-6A11-412E-8D70-6A4814D99476}" type="slidenum">
              <a:rPr kumimoji="0" lang="en-GB" altLang="ru-RU" sz="1300"/>
              <a:pPr algn="r" defTabSz="947738"/>
              <a:t>18</a:t>
            </a:fld>
            <a:endParaRPr kumimoji="0" lang="en-GB" altLang="ru-RU" sz="13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3722081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E6C8F1-D4E5-4F98-8992-E40FE744E064}" type="slidenum">
              <a:rPr lang="de-DE" altLang="ru-RU" smtClean="0">
                <a:cs typeface="Arial" charset="0"/>
              </a:rPr>
              <a:pPr/>
              <a:t>22</a:t>
            </a:fld>
            <a:endParaRPr lang="de-DE" altLang="ru-RU">
              <a:cs typeface="Arial" charset="0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6698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FCCC03-1B54-4F3F-AA75-EB25E3D02A72}" type="slidenum">
              <a:rPr lang="ru-RU" altLang="ru-RU" smtClean="0">
                <a:cs typeface="Arial" charset="0"/>
              </a:rPr>
              <a:pPr/>
              <a:t>23</a:t>
            </a:fld>
            <a:endParaRPr lang="de-DE" altLang="ru-RU">
              <a:cs typeface="Arial" charset="0"/>
            </a:endParaRPr>
          </a:p>
        </p:txBody>
      </p:sp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781425" y="943451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169926D9-4D43-4EDF-AE7C-2A8A056746EF}" type="slidenum">
              <a:rPr kumimoji="0" lang="en-GB" altLang="ru-RU" sz="1300"/>
              <a:pPr algn="r" defTabSz="947738"/>
              <a:t>23</a:t>
            </a:fld>
            <a:endParaRPr kumimoji="0" lang="en-GB" altLang="ru-RU" sz="13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2588168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35F6DF-6E72-46EA-86B1-442D6C130136}" type="slidenum">
              <a:rPr lang="ru-RU" altLang="ru-RU" smtClean="0">
                <a:cs typeface="Arial" charset="0"/>
              </a:rPr>
              <a:pPr/>
              <a:t>24</a:t>
            </a:fld>
            <a:endParaRPr lang="de-DE" altLang="ru-RU">
              <a:cs typeface="Arial" charset="0"/>
            </a:endParaRPr>
          </a:p>
        </p:txBody>
      </p:sp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3781425" y="943451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EBDFA096-79B5-4CF4-AD92-BF3E76688685}" type="slidenum">
              <a:rPr kumimoji="0" lang="en-GB" altLang="ru-RU" sz="1300"/>
              <a:pPr algn="r" defTabSz="947738"/>
              <a:t>24</a:t>
            </a:fld>
            <a:endParaRPr kumimoji="0" lang="en-GB" altLang="ru-RU" sz="13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400" y="744538"/>
            <a:ext cx="6619875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350462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12192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447413" y="1998133"/>
            <a:ext cx="8290187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36229" y="4037202"/>
            <a:ext cx="8301372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E6757-8804-42E5-B1D5-8001F45B6EDF}" type="datetime1">
              <a:rPr lang="de-DE" altLang="ru-RU" smtClean="0"/>
              <a:t>02.02.2024</a:t>
            </a:fld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 dirty="0"/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/>
              <a:t>Стр. </a:t>
            </a:r>
            <a:fld id="{2CF74CB0-F0B5-41E9-BA71-20606D10B8F1}" type="slidenum">
              <a:rPr lang="de-DE" altLang="ru-RU" smtClean="0"/>
              <a:pPr>
                <a:defRPr/>
              </a:pPr>
              <a:t>‹#›</a:t>
            </a:fld>
            <a:endParaRPr lang="de-DE" altLang="ru-RU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62903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925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6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A13C1-0FCD-4F01-AC7E-70D3C55F45C7}" type="datetime1">
              <a:rPr lang="de-DE" altLang="ru-RU" smtClean="0"/>
              <a:t>02.02.2024</a:t>
            </a:fld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A4CED0C5-ED51-4CAE-B403-C2A41A79FC68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9CA09-1AF8-4748-A45E-AF91C8090DA7}" type="datetime1">
              <a:rPr lang="de-DE" altLang="ru-RU" smtClean="0"/>
              <a:t>02.02.2024</a:t>
            </a:fld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56F2DCAE-80BF-45C3-B74A-3BA349CF89F6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AC376-73FF-46E7-B915-F9E62041705A}" type="datetime1">
              <a:rPr lang="de-DE" altLang="ru-RU" smtClean="0"/>
              <a:t>02.02.2024</a:t>
            </a:fld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A128D019-E771-49AB-93BA-BEA67AACC870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9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12192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447413" y="1998133"/>
            <a:ext cx="8290187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36229" y="4037202"/>
            <a:ext cx="8301372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5423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2883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83355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94978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1800" y="1554163"/>
            <a:ext cx="11328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431800" y="1"/>
            <a:ext cx="113284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4318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8833E3C-6C88-4444-8CA8-803D753C9E8A}" type="datetime1">
              <a:rPr lang="de-DE" altLang="ru-RU" smtClean="0"/>
              <a:t>02.02.2024</a:t>
            </a:fld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/>
              <a:t>МФТИ-2019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292351" y="6356351"/>
            <a:ext cx="1485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42D759B2-9E95-43EC-A219-6234572FE2A1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1" r:id="rId3"/>
    <p:sldLayoutId id="2147483653" r:id="rId4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1" y="6410326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6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85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1800" y="1554163"/>
            <a:ext cx="11328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431800" y="1"/>
            <a:ext cx="113284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4318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ru-RU">
              <a:latin typeface="Arial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292351" y="6356351"/>
            <a:ext cx="1485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1" y="6410326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МФТИ-2019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6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81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load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rallel.ru/info/parallel/openmp" TargetMode="External"/><Relationship Id="rId2" Type="http://schemas.openxmlformats.org/officeDocument/2006/relationships/hyperlink" Target="https://parallel.ru/tech/tech_dev/M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hlinkClick r:id="rId3"/>
          </p:cNvPr>
          <p:cNvSpPr/>
          <p:nvPr/>
        </p:nvSpPr>
        <p:spPr>
          <a:xfrm>
            <a:off x="8401050" y="6276976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3812960" y="548199"/>
            <a:ext cx="8026151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0"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Введение в</a:t>
            </a:r>
            <a:br>
              <a:rPr kumimoji="0"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kumimoji="0"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распараллеливание</a:t>
            </a:r>
            <a:r>
              <a:rPr kumimoji="0"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kumimoji="0"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kumimoji="0"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алгоритмов и </a:t>
            </a:r>
            <a:br>
              <a:rPr kumimoji="0"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kumimoji="0"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программ</a:t>
            </a:r>
          </a:p>
          <a:p>
            <a:pPr>
              <a:defRPr/>
            </a:pPr>
            <a:endParaRPr kumimoji="0" lang="ru-RU" sz="2800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  <a:p>
            <a:pPr algn="r">
              <a:spcBef>
                <a:spcPts val="1800"/>
              </a:spcBef>
              <a:defRPr/>
            </a:pPr>
            <a:r>
              <a:rPr kumimoji="0" lang="ru-RU" sz="36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Карпов Владимир Ефимович,</a:t>
            </a:r>
          </a:p>
          <a:p>
            <a:pPr algn="r">
              <a:defRPr/>
            </a:pPr>
            <a:r>
              <a:rPr kumimoji="0" lang="ru-RU" sz="2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кандидат физико-математических наук, доцент</a:t>
            </a:r>
          </a:p>
          <a:p>
            <a:pPr>
              <a:defRPr/>
            </a:pPr>
            <a:r>
              <a:rPr kumimoji="0" lang="ru-RU" sz="28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7165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</a:rPr>
              <a:t>Закон Мура</a:t>
            </a:r>
          </a:p>
        </p:txBody>
      </p:sp>
      <p:pic>
        <p:nvPicPr>
          <p:cNvPr id="29698" name="Picture 9" descr="moores-la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4615" y="1304926"/>
            <a:ext cx="6096000" cy="348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4862590" y="5137151"/>
            <a:ext cx="550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ru-RU" altLang="ru-RU" i="1">
                <a:latin typeface="Arial" charset="0"/>
              </a:rPr>
              <a:t>Из лекций </a:t>
            </a:r>
            <a:r>
              <a:rPr kumimoji="0" lang="en-US" altLang="ru-RU" i="1">
                <a:latin typeface="Arial" charset="0"/>
              </a:rPr>
              <a:t>Katherine Yelick</a:t>
            </a:r>
            <a:r>
              <a:rPr kumimoji="0" lang="ru-RU" altLang="ru-RU" i="1">
                <a:latin typeface="Arial" charset="0"/>
              </a:rPr>
              <a:t>, </a:t>
            </a:r>
            <a:r>
              <a:rPr kumimoji="0" lang="en-US" altLang="ru-RU" i="1">
                <a:latin typeface="Arial" charset="0"/>
              </a:rPr>
              <a:t>yelick@cs.berkeley.edu</a:t>
            </a:r>
            <a:endParaRPr kumimoji="0" lang="ru-RU" altLang="ru-RU" i="1"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0" name="Название 1"/>
          <p:cNvSpPr>
            <a:spLocks noGrp="1"/>
          </p:cNvSpPr>
          <p:nvPr>
            <p:ph type="title" idx="4294967295"/>
          </p:nvPr>
        </p:nvSpPr>
        <p:spPr>
          <a:xfrm>
            <a:off x="3356610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</a:rPr>
              <a:t>Закон Мура</a:t>
            </a:r>
          </a:p>
        </p:txBody>
      </p:sp>
      <p:sp>
        <p:nvSpPr>
          <p:cNvPr id="85011" name="Rectangle 6"/>
          <p:cNvSpPr>
            <a:spLocks noChangeArrowheads="1"/>
          </p:cNvSpPr>
          <p:nvPr/>
        </p:nvSpPr>
        <p:spPr bwMode="auto">
          <a:xfrm>
            <a:off x="4694874" y="5876926"/>
            <a:ext cx="5507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ru-RU" altLang="ru-RU" i="1">
                <a:latin typeface="Arial" charset="0"/>
              </a:rPr>
              <a:t>Из лекций </a:t>
            </a:r>
            <a:r>
              <a:rPr kumimoji="0" lang="en-US" altLang="ru-RU" i="1">
                <a:latin typeface="Arial" charset="0"/>
              </a:rPr>
              <a:t>Katherine Yelick</a:t>
            </a:r>
            <a:r>
              <a:rPr kumimoji="0" lang="ru-RU" altLang="ru-RU" i="1">
                <a:latin typeface="Arial" charset="0"/>
              </a:rPr>
              <a:t>, </a:t>
            </a:r>
            <a:r>
              <a:rPr kumimoji="0" lang="en-US" altLang="ru-RU" i="1">
                <a:latin typeface="Arial" charset="0"/>
              </a:rPr>
              <a:t>yelick@cs.berkeley.edu</a:t>
            </a:r>
            <a:endParaRPr kumimoji="0" lang="ru-RU" altLang="ru-RU" i="1">
              <a:latin typeface="Arial" charset="0"/>
            </a:endParaRPr>
          </a:p>
        </p:txBody>
      </p:sp>
      <p:graphicFrame>
        <p:nvGraphicFramePr>
          <p:cNvPr id="850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8060"/>
              </p:ext>
            </p:extLst>
          </p:nvPr>
        </p:nvGraphicFramePr>
        <p:xfrm>
          <a:off x="3212148" y="1603375"/>
          <a:ext cx="419100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422680" imgH="4848840" progId="Excel.Sheet.8">
                  <p:embed/>
                </p:oleObj>
              </mc:Choice>
              <mc:Fallback>
                <p:oleObj name="Chart" r:id="rId2" imgW="5422680" imgH="4848840" progId="Excel.Sheet.8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148" y="1603375"/>
                        <a:ext cx="4191000" cy="424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2" name="Text Box 9"/>
          <p:cNvSpPr txBox="1">
            <a:spLocks noChangeArrowheads="1"/>
          </p:cNvSpPr>
          <p:nvPr/>
        </p:nvSpPr>
        <p:spPr bwMode="auto">
          <a:xfrm>
            <a:off x="3185160" y="1012825"/>
            <a:ext cx="42179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ru-RU" altLang="ru-RU" sz="2000" dirty="0">
                <a:latin typeface="Arial" charset="0"/>
              </a:rPr>
              <a:t>Число транзисторов на кристалле</a:t>
            </a:r>
          </a:p>
        </p:txBody>
      </p:sp>
      <p:graphicFrame>
        <p:nvGraphicFramePr>
          <p:cNvPr id="21402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80847"/>
              </p:ext>
            </p:extLst>
          </p:nvPr>
        </p:nvGraphicFramePr>
        <p:xfrm>
          <a:off x="7604760" y="1600200"/>
          <a:ext cx="44196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4" imgW="5366160" imgH="4477680" progId="Excel.Sheet.8">
                  <p:embed/>
                </p:oleObj>
              </mc:Choice>
              <mc:Fallback>
                <p:oleObj name="Chart" r:id="rId4" imgW="5366160" imgH="4477680" progId="Excel.Sheet.8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760" y="1600200"/>
                        <a:ext cx="4419600" cy="424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7" name="Text Box 11"/>
          <p:cNvSpPr txBox="1">
            <a:spLocks noChangeArrowheads="1"/>
          </p:cNvSpPr>
          <p:nvPr/>
        </p:nvSpPr>
        <p:spPr bwMode="auto">
          <a:xfrm>
            <a:off x="8720773" y="1012825"/>
            <a:ext cx="2325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ru-RU" altLang="ru-RU" sz="2000" dirty="0">
                <a:latin typeface="Arial" charset="0"/>
              </a:rPr>
              <a:t>Тактовая частота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14026" grpId="0"/>
      <p:bldP spid="2140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5754" y="247269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</a:rPr>
              <a:t>Проблемы </a:t>
            </a:r>
            <a:r>
              <a:rPr lang="en-US" altLang="ru-RU" sz="3600" dirty="0">
                <a:solidFill>
                  <a:srgbClr val="003794"/>
                </a:solidFill>
                <a:latin typeface="Arial" charset="0"/>
              </a:rPr>
              <a:t>hardware</a:t>
            </a:r>
            <a:endParaRPr lang="ru-RU" altLang="ru-RU" sz="3600" dirty="0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86018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3365754" y="1074357"/>
            <a:ext cx="8496300" cy="373062"/>
          </a:xfrm>
        </p:spPr>
        <p:txBody>
          <a:bodyPr/>
          <a:lstStyle/>
          <a:p>
            <a:pPr marL="0" indent="0" algn="r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kumimoji="0" lang="ru-RU" altLang="ru-RU" sz="3000" dirty="0">
                <a:latin typeface="Arial" charset="0"/>
              </a:rPr>
              <a:t>Теплоотвод </a:t>
            </a:r>
            <a:br>
              <a:rPr kumimoji="0" lang="ru-RU" altLang="ru-RU" sz="3000" dirty="0">
                <a:latin typeface="Arial" charset="0"/>
              </a:rPr>
            </a:br>
            <a:endParaRPr kumimoji="0" lang="ru-RU" altLang="ru-RU" sz="3000" dirty="0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5505704" y="235864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kumimoji="0" lang="ru-RU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3726117" y="1726820"/>
            <a:ext cx="7669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0" lang="ru-RU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905505" y="2303082"/>
            <a:ext cx="7777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0" lang="ru-RU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86022" name="Rectangle 9"/>
          <p:cNvSpPr>
            <a:spLocks noChangeArrowheads="1"/>
          </p:cNvSpPr>
          <p:nvPr/>
        </p:nvSpPr>
        <p:spPr bwMode="auto">
          <a:xfrm>
            <a:off x="3257804" y="1674433"/>
            <a:ext cx="8686800" cy="4632325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0" lang="ru-RU" altLang="ru-RU" sz="2400">
              <a:latin typeface="Arial" charset="0"/>
            </a:endParaRPr>
          </a:p>
        </p:txBody>
      </p:sp>
      <p:sp>
        <p:nvSpPr>
          <p:cNvPr id="86023" name="Line 10"/>
          <p:cNvSpPr>
            <a:spLocks noChangeShapeType="1"/>
          </p:cNvSpPr>
          <p:nvPr/>
        </p:nvSpPr>
        <p:spPr bwMode="auto">
          <a:xfrm flipV="1">
            <a:off x="8698167" y="2506283"/>
            <a:ext cx="1181100" cy="161607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24" name="Freeform 11"/>
          <p:cNvSpPr>
            <a:spLocks/>
          </p:cNvSpPr>
          <p:nvPr/>
        </p:nvSpPr>
        <p:spPr bwMode="auto">
          <a:xfrm>
            <a:off x="8868030" y="3615944"/>
            <a:ext cx="207963" cy="223838"/>
          </a:xfrm>
          <a:custGeom>
            <a:avLst/>
            <a:gdLst>
              <a:gd name="T0" fmla="*/ 103163 w 127"/>
              <a:gd name="T1" fmla="*/ 0 h 126"/>
              <a:gd name="T2" fmla="*/ 207963 w 127"/>
              <a:gd name="T3" fmla="*/ 111919 h 126"/>
              <a:gd name="T4" fmla="*/ 103163 w 127"/>
              <a:gd name="T5" fmla="*/ 223838 h 126"/>
              <a:gd name="T6" fmla="*/ 0 w 127"/>
              <a:gd name="T7" fmla="*/ 111919 h 126"/>
              <a:gd name="T8" fmla="*/ 103163 w 127"/>
              <a:gd name="T9" fmla="*/ 0 h 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"/>
              <a:gd name="T16" fmla="*/ 0 h 126"/>
              <a:gd name="T17" fmla="*/ 127 w 127"/>
              <a:gd name="T18" fmla="*/ 126 h 1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" h="126">
                <a:moveTo>
                  <a:pt x="63" y="0"/>
                </a:moveTo>
                <a:lnTo>
                  <a:pt x="127" y="63"/>
                </a:lnTo>
                <a:lnTo>
                  <a:pt x="63" y="126"/>
                </a:lnTo>
                <a:lnTo>
                  <a:pt x="0" y="63"/>
                </a:lnTo>
                <a:lnTo>
                  <a:pt x="63" y="0"/>
                </a:lnTo>
                <a:close/>
              </a:path>
            </a:pathLst>
          </a:custGeom>
          <a:solidFill>
            <a:srgbClr val="800000"/>
          </a:solidFill>
          <a:ln w="14351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25" name="Freeform 12"/>
          <p:cNvSpPr>
            <a:spLocks/>
          </p:cNvSpPr>
          <p:nvPr/>
        </p:nvSpPr>
        <p:spPr bwMode="auto">
          <a:xfrm>
            <a:off x="9134730" y="3296858"/>
            <a:ext cx="206375" cy="223837"/>
          </a:xfrm>
          <a:custGeom>
            <a:avLst/>
            <a:gdLst>
              <a:gd name="T0" fmla="*/ 103188 w 126"/>
              <a:gd name="T1" fmla="*/ 0 h 126"/>
              <a:gd name="T2" fmla="*/ 206375 w 126"/>
              <a:gd name="T3" fmla="*/ 111919 h 126"/>
              <a:gd name="T4" fmla="*/ 103188 w 126"/>
              <a:gd name="T5" fmla="*/ 223837 h 126"/>
              <a:gd name="T6" fmla="*/ 0 w 126"/>
              <a:gd name="T7" fmla="*/ 111919 h 126"/>
              <a:gd name="T8" fmla="*/ 103188 w 126"/>
              <a:gd name="T9" fmla="*/ 0 h 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26"/>
              <a:gd name="T17" fmla="*/ 126 w 126"/>
              <a:gd name="T18" fmla="*/ 126 h 1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26">
                <a:moveTo>
                  <a:pt x="63" y="0"/>
                </a:moveTo>
                <a:lnTo>
                  <a:pt x="126" y="63"/>
                </a:lnTo>
                <a:lnTo>
                  <a:pt x="63" y="126"/>
                </a:lnTo>
                <a:lnTo>
                  <a:pt x="0" y="63"/>
                </a:lnTo>
                <a:lnTo>
                  <a:pt x="63" y="0"/>
                </a:lnTo>
                <a:close/>
              </a:path>
            </a:pathLst>
          </a:custGeom>
          <a:solidFill>
            <a:srgbClr val="800000"/>
          </a:solidFill>
          <a:ln w="14351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26" name="Freeform 13"/>
          <p:cNvSpPr>
            <a:spLocks/>
          </p:cNvSpPr>
          <p:nvPr/>
        </p:nvSpPr>
        <p:spPr bwMode="auto">
          <a:xfrm>
            <a:off x="9385555" y="2944433"/>
            <a:ext cx="206375" cy="223837"/>
          </a:xfrm>
          <a:custGeom>
            <a:avLst/>
            <a:gdLst>
              <a:gd name="T0" fmla="*/ 103188 w 126"/>
              <a:gd name="T1" fmla="*/ 0 h 126"/>
              <a:gd name="T2" fmla="*/ 206375 w 126"/>
              <a:gd name="T3" fmla="*/ 111919 h 126"/>
              <a:gd name="T4" fmla="*/ 103188 w 126"/>
              <a:gd name="T5" fmla="*/ 223837 h 126"/>
              <a:gd name="T6" fmla="*/ 0 w 126"/>
              <a:gd name="T7" fmla="*/ 111919 h 126"/>
              <a:gd name="T8" fmla="*/ 103188 w 126"/>
              <a:gd name="T9" fmla="*/ 0 h 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26"/>
              <a:gd name="T17" fmla="*/ 126 w 126"/>
              <a:gd name="T18" fmla="*/ 126 h 1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26">
                <a:moveTo>
                  <a:pt x="63" y="0"/>
                </a:moveTo>
                <a:lnTo>
                  <a:pt x="126" y="63"/>
                </a:lnTo>
                <a:lnTo>
                  <a:pt x="63" y="126"/>
                </a:lnTo>
                <a:lnTo>
                  <a:pt x="0" y="63"/>
                </a:lnTo>
                <a:lnTo>
                  <a:pt x="63" y="0"/>
                </a:lnTo>
                <a:close/>
              </a:path>
            </a:pathLst>
          </a:custGeom>
          <a:solidFill>
            <a:srgbClr val="800000"/>
          </a:solidFill>
          <a:ln w="14351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27" name="Freeform 14"/>
          <p:cNvSpPr>
            <a:spLocks/>
          </p:cNvSpPr>
          <p:nvPr/>
        </p:nvSpPr>
        <p:spPr bwMode="auto">
          <a:xfrm>
            <a:off x="9652255" y="2545969"/>
            <a:ext cx="206375" cy="222250"/>
          </a:xfrm>
          <a:custGeom>
            <a:avLst/>
            <a:gdLst>
              <a:gd name="T0" fmla="*/ 103188 w 126"/>
              <a:gd name="T1" fmla="*/ 0 h 126"/>
              <a:gd name="T2" fmla="*/ 206375 w 126"/>
              <a:gd name="T3" fmla="*/ 111125 h 126"/>
              <a:gd name="T4" fmla="*/ 103188 w 126"/>
              <a:gd name="T5" fmla="*/ 222250 h 126"/>
              <a:gd name="T6" fmla="*/ 0 w 126"/>
              <a:gd name="T7" fmla="*/ 111125 h 126"/>
              <a:gd name="T8" fmla="*/ 103188 w 126"/>
              <a:gd name="T9" fmla="*/ 0 h 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26"/>
              <a:gd name="T17" fmla="*/ 126 w 126"/>
              <a:gd name="T18" fmla="*/ 126 h 1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26">
                <a:moveTo>
                  <a:pt x="63" y="0"/>
                </a:moveTo>
                <a:lnTo>
                  <a:pt x="126" y="63"/>
                </a:lnTo>
                <a:lnTo>
                  <a:pt x="63" y="126"/>
                </a:lnTo>
                <a:lnTo>
                  <a:pt x="0" y="63"/>
                </a:lnTo>
                <a:lnTo>
                  <a:pt x="63" y="0"/>
                </a:lnTo>
                <a:close/>
              </a:path>
            </a:pathLst>
          </a:custGeom>
          <a:solidFill>
            <a:srgbClr val="800000"/>
          </a:solidFill>
          <a:ln w="14351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28" name="Rectangle 15"/>
          <p:cNvSpPr>
            <a:spLocks noChangeArrowheads="1"/>
          </p:cNvSpPr>
          <p:nvPr/>
        </p:nvSpPr>
        <p:spPr bwMode="auto">
          <a:xfrm>
            <a:off x="4757992" y="1777619"/>
            <a:ext cx="5262562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kumimoji="0" lang="ru-RU" altLang="ru-RU">
              <a:latin typeface="Arial" charset="0"/>
            </a:endParaRPr>
          </a:p>
        </p:txBody>
      </p:sp>
      <p:sp>
        <p:nvSpPr>
          <p:cNvPr id="86029" name="Line 16"/>
          <p:cNvSpPr>
            <a:spLocks noChangeShapeType="1"/>
          </p:cNvSpPr>
          <p:nvPr/>
        </p:nvSpPr>
        <p:spPr bwMode="auto">
          <a:xfrm>
            <a:off x="4757992" y="4444620"/>
            <a:ext cx="5262562" cy="3175"/>
          </a:xfrm>
          <a:prstGeom prst="line">
            <a:avLst/>
          </a:prstGeom>
          <a:noFill/>
          <a:ln w="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0" name="Line 17"/>
          <p:cNvSpPr>
            <a:spLocks noChangeShapeType="1"/>
          </p:cNvSpPr>
          <p:nvPr/>
        </p:nvSpPr>
        <p:spPr bwMode="auto">
          <a:xfrm>
            <a:off x="4757992" y="3568319"/>
            <a:ext cx="5262562" cy="1588"/>
          </a:xfrm>
          <a:prstGeom prst="line">
            <a:avLst/>
          </a:prstGeom>
          <a:noFill/>
          <a:ln w="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1" name="Line 19"/>
          <p:cNvSpPr>
            <a:spLocks noChangeShapeType="1"/>
          </p:cNvSpPr>
          <p:nvPr/>
        </p:nvSpPr>
        <p:spPr bwMode="auto">
          <a:xfrm>
            <a:off x="4757992" y="1777620"/>
            <a:ext cx="5262562" cy="3175"/>
          </a:xfrm>
          <a:prstGeom prst="line">
            <a:avLst/>
          </a:prstGeom>
          <a:noFill/>
          <a:ln w="0">
            <a:solidFill>
              <a:srgbClr val="FFFF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2" name="Rectangle 20"/>
          <p:cNvSpPr>
            <a:spLocks noChangeArrowheads="1"/>
          </p:cNvSpPr>
          <p:nvPr/>
        </p:nvSpPr>
        <p:spPr bwMode="auto">
          <a:xfrm>
            <a:off x="4757992" y="1777619"/>
            <a:ext cx="5262562" cy="3562350"/>
          </a:xfrm>
          <a:prstGeom prst="rect">
            <a:avLst/>
          </a:prstGeom>
          <a:noFill/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/>
          <a:lstStyle/>
          <a:p>
            <a:endParaRPr kumimoji="0" lang="ru-RU" altLang="ru-RU">
              <a:latin typeface="Arial" charset="0"/>
            </a:endParaRPr>
          </a:p>
        </p:txBody>
      </p:sp>
      <p:sp>
        <p:nvSpPr>
          <p:cNvPr id="86033" name="Line 21"/>
          <p:cNvSpPr>
            <a:spLocks noChangeShapeType="1"/>
          </p:cNvSpPr>
          <p:nvPr/>
        </p:nvSpPr>
        <p:spPr bwMode="auto">
          <a:xfrm>
            <a:off x="4757993" y="1777619"/>
            <a:ext cx="1587" cy="35623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4" name="Line 22"/>
          <p:cNvSpPr>
            <a:spLocks noChangeShapeType="1"/>
          </p:cNvSpPr>
          <p:nvPr/>
        </p:nvSpPr>
        <p:spPr bwMode="auto">
          <a:xfrm>
            <a:off x="4757993" y="5339969"/>
            <a:ext cx="73025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5" name="Line 23"/>
          <p:cNvSpPr>
            <a:spLocks noChangeShapeType="1"/>
          </p:cNvSpPr>
          <p:nvPr/>
        </p:nvSpPr>
        <p:spPr bwMode="auto">
          <a:xfrm>
            <a:off x="4757993" y="4444620"/>
            <a:ext cx="73025" cy="31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6" name="Line 24"/>
          <p:cNvSpPr>
            <a:spLocks noChangeShapeType="1"/>
          </p:cNvSpPr>
          <p:nvPr/>
        </p:nvSpPr>
        <p:spPr bwMode="auto">
          <a:xfrm>
            <a:off x="4757993" y="3568319"/>
            <a:ext cx="73025" cy="15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7" name="Line 25"/>
          <p:cNvSpPr>
            <a:spLocks noChangeShapeType="1"/>
          </p:cNvSpPr>
          <p:nvPr/>
        </p:nvSpPr>
        <p:spPr bwMode="auto">
          <a:xfrm>
            <a:off x="4757993" y="2672969"/>
            <a:ext cx="73025" cy="15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8" name="Line 26"/>
          <p:cNvSpPr>
            <a:spLocks noChangeShapeType="1"/>
          </p:cNvSpPr>
          <p:nvPr/>
        </p:nvSpPr>
        <p:spPr bwMode="auto">
          <a:xfrm>
            <a:off x="4757993" y="1777620"/>
            <a:ext cx="73025" cy="31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9" name="Line 27"/>
          <p:cNvSpPr>
            <a:spLocks noChangeShapeType="1"/>
          </p:cNvSpPr>
          <p:nvPr/>
        </p:nvSpPr>
        <p:spPr bwMode="auto">
          <a:xfrm>
            <a:off x="4757992" y="5339969"/>
            <a:ext cx="5262562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40" name="Line 28"/>
          <p:cNvSpPr>
            <a:spLocks noChangeShapeType="1"/>
          </p:cNvSpPr>
          <p:nvPr/>
        </p:nvSpPr>
        <p:spPr bwMode="auto">
          <a:xfrm flipV="1">
            <a:off x="4757993" y="5276469"/>
            <a:ext cx="1587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41" name="Line 29"/>
          <p:cNvSpPr>
            <a:spLocks noChangeShapeType="1"/>
          </p:cNvSpPr>
          <p:nvPr/>
        </p:nvSpPr>
        <p:spPr bwMode="auto">
          <a:xfrm flipV="1">
            <a:off x="5023104" y="5276469"/>
            <a:ext cx="1588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42" name="Line 30"/>
          <p:cNvSpPr>
            <a:spLocks noChangeShapeType="1"/>
          </p:cNvSpPr>
          <p:nvPr/>
        </p:nvSpPr>
        <p:spPr bwMode="auto">
          <a:xfrm flipV="1">
            <a:off x="5289804" y="5276469"/>
            <a:ext cx="1588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43" name="Line 31"/>
          <p:cNvSpPr>
            <a:spLocks noChangeShapeType="1"/>
          </p:cNvSpPr>
          <p:nvPr/>
        </p:nvSpPr>
        <p:spPr bwMode="auto">
          <a:xfrm flipV="1">
            <a:off x="5542218" y="5276469"/>
            <a:ext cx="1587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44" name="Line 32"/>
          <p:cNvSpPr>
            <a:spLocks noChangeShapeType="1"/>
          </p:cNvSpPr>
          <p:nvPr/>
        </p:nvSpPr>
        <p:spPr bwMode="auto">
          <a:xfrm flipV="1">
            <a:off x="5807329" y="5276469"/>
            <a:ext cx="1588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45" name="Line 33"/>
          <p:cNvSpPr>
            <a:spLocks noChangeShapeType="1"/>
          </p:cNvSpPr>
          <p:nvPr/>
        </p:nvSpPr>
        <p:spPr bwMode="auto">
          <a:xfrm flipV="1">
            <a:off x="6074029" y="5276469"/>
            <a:ext cx="1588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46" name="Line 34"/>
          <p:cNvSpPr>
            <a:spLocks noChangeShapeType="1"/>
          </p:cNvSpPr>
          <p:nvPr/>
        </p:nvSpPr>
        <p:spPr bwMode="auto">
          <a:xfrm flipV="1">
            <a:off x="6339143" y="5276469"/>
            <a:ext cx="1587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47" name="Line 35"/>
          <p:cNvSpPr>
            <a:spLocks noChangeShapeType="1"/>
          </p:cNvSpPr>
          <p:nvPr/>
        </p:nvSpPr>
        <p:spPr bwMode="auto">
          <a:xfrm flipV="1">
            <a:off x="6607429" y="5276469"/>
            <a:ext cx="1588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48" name="Line 36"/>
          <p:cNvSpPr>
            <a:spLocks noChangeShapeType="1"/>
          </p:cNvSpPr>
          <p:nvPr/>
        </p:nvSpPr>
        <p:spPr bwMode="auto">
          <a:xfrm flipV="1">
            <a:off x="6858254" y="5276469"/>
            <a:ext cx="1588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49" name="Line 37"/>
          <p:cNvSpPr>
            <a:spLocks noChangeShapeType="1"/>
          </p:cNvSpPr>
          <p:nvPr/>
        </p:nvSpPr>
        <p:spPr bwMode="auto">
          <a:xfrm flipV="1">
            <a:off x="7123368" y="5276469"/>
            <a:ext cx="1587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50" name="Line 38"/>
          <p:cNvSpPr>
            <a:spLocks noChangeShapeType="1"/>
          </p:cNvSpPr>
          <p:nvPr/>
        </p:nvSpPr>
        <p:spPr bwMode="auto">
          <a:xfrm flipV="1">
            <a:off x="7390068" y="5276469"/>
            <a:ext cx="1587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51" name="Line 39"/>
          <p:cNvSpPr>
            <a:spLocks noChangeShapeType="1"/>
          </p:cNvSpPr>
          <p:nvPr/>
        </p:nvSpPr>
        <p:spPr bwMode="auto">
          <a:xfrm flipV="1">
            <a:off x="7655179" y="5276469"/>
            <a:ext cx="1588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52" name="Line 40"/>
          <p:cNvSpPr>
            <a:spLocks noChangeShapeType="1"/>
          </p:cNvSpPr>
          <p:nvPr/>
        </p:nvSpPr>
        <p:spPr bwMode="auto">
          <a:xfrm flipV="1">
            <a:off x="7921879" y="5276469"/>
            <a:ext cx="1588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53" name="Line 41"/>
          <p:cNvSpPr>
            <a:spLocks noChangeShapeType="1"/>
          </p:cNvSpPr>
          <p:nvPr/>
        </p:nvSpPr>
        <p:spPr bwMode="auto">
          <a:xfrm flipV="1">
            <a:off x="8172705" y="5276469"/>
            <a:ext cx="3175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54" name="Line 42"/>
          <p:cNvSpPr>
            <a:spLocks noChangeShapeType="1"/>
          </p:cNvSpPr>
          <p:nvPr/>
        </p:nvSpPr>
        <p:spPr bwMode="auto">
          <a:xfrm flipV="1">
            <a:off x="8439404" y="5276469"/>
            <a:ext cx="1588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55" name="Line 43"/>
          <p:cNvSpPr>
            <a:spLocks noChangeShapeType="1"/>
          </p:cNvSpPr>
          <p:nvPr/>
        </p:nvSpPr>
        <p:spPr bwMode="auto">
          <a:xfrm flipV="1">
            <a:off x="8704518" y="5276469"/>
            <a:ext cx="1587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56" name="Line 44"/>
          <p:cNvSpPr>
            <a:spLocks noChangeShapeType="1"/>
          </p:cNvSpPr>
          <p:nvPr/>
        </p:nvSpPr>
        <p:spPr bwMode="auto">
          <a:xfrm flipV="1">
            <a:off x="8971218" y="5276469"/>
            <a:ext cx="1587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57" name="Line 45"/>
          <p:cNvSpPr>
            <a:spLocks noChangeShapeType="1"/>
          </p:cNvSpPr>
          <p:nvPr/>
        </p:nvSpPr>
        <p:spPr bwMode="auto">
          <a:xfrm flipV="1">
            <a:off x="9237918" y="5276469"/>
            <a:ext cx="1587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58" name="Line 46"/>
          <p:cNvSpPr>
            <a:spLocks noChangeShapeType="1"/>
          </p:cNvSpPr>
          <p:nvPr/>
        </p:nvSpPr>
        <p:spPr bwMode="auto">
          <a:xfrm flipV="1">
            <a:off x="9488743" y="5276469"/>
            <a:ext cx="1587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59" name="Line 47"/>
          <p:cNvSpPr>
            <a:spLocks noChangeShapeType="1"/>
          </p:cNvSpPr>
          <p:nvPr/>
        </p:nvSpPr>
        <p:spPr bwMode="auto">
          <a:xfrm flipV="1">
            <a:off x="9755443" y="5276469"/>
            <a:ext cx="1587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60" name="Line 48"/>
          <p:cNvSpPr>
            <a:spLocks noChangeShapeType="1"/>
          </p:cNvSpPr>
          <p:nvPr/>
        </p:nvSpPr>
        <p:spPr bwMode="auto">
          <a:xfrm flipV="1">
            <a:off x="10020554" y="5276469"/>
            <a:ext cx="1588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61" name="Line 49"/>
          <p:cNvSpPr>
            <a:spLocks noChangeShapeType="1"/>
          </p:cNvSpPr>
          <p:nvPr/>
        </p:nvSpPr>
        <p:spPr bwMode="auto">
          <a:xfrm flipV="1">
            <a:off x="4757993" y="5260594"/>
            <a:ext cx="1587" cy="1587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62" name="Line 50"/>
          <p:cNvSpPr>
            <a:spLocks noChangeShapeType="1"/>
          </p:cNvSpPr>
          <p:nvPr/>
        </p:nvSpPr>
        <p:spPr bwMode="auto">
          <a:xfrm flipV="1">
            <a:off x="6074029" y="5260594"/>
            <a:ext cx="1588" cy="1587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63" name="Line 51"/>
          <p:cNvSpPr>
            <a:spLocks noChangeShapeType="1"/>
          </p:cNvSpPr>
          <p:nvPr/>
        </p:nvSpPr>
        <p:spPr bwMode="auto">
          <a:xfrm flipV="1">
            <a:off x="7390068" y="5260594"/>
            <a:ext cx="1587" cy="1587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64" name="Line 52"/>
          <p:cNvSpPr>
            <a:spLocks noChangeShapeType="1"/>
          </p:cNvSpPr>
          <p:nvPr/>
        </p:nvSpPr>
        <p:spPr bwMode="auto">
          <a:xfrm flipV="1">
            <a:off x="8704518" y="5260594"/>
            <a:ext cx="1587" cy="1587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65" name="Line 53"/>
          <p:cNvSpPr>
            <a:spLocks noChangeShapeType="1"/>
          </p:cNvSpPr>
          <p:nvPr/>
        </p:nvSpPr>
        <p:spPr bwMode="auto">
          <a:xfrm flipV="1">
            <a:off x="10020554" y="5260594"/>
            <a:ext cx="1588" cy="1587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66" name="Freeform 54"/>
          <p:cNvSpPr>
            <a:spLocks/>
          </p:cNvSpPr>
          <p:nvPr/>
        </p:nvSpPr>
        <p:spPr bwMode="auto">
          <a:xfrm>
            <a:off x="4846893" y="4957383"/>
            <a:ext cx="147637" cy="160337"/>
          </a:xfrm>
          <a:custGeom>
            <a:avLst/>
            <a:gdLst>
              <a:gd name="T0" fmla="*/ 73819 w 90"/>
              <a:gd name="T1" fmla="*/ 0 h 90"/>
              <a:gd name="T2" fmla="*/ 147637 w 90"/>
              <a:gd name="T3" fmla="*/ 80169 h 90"/>
              <a:gd name="T4" fmla="*/ 73819 w 90"/>
              <a:gd name="T5" fmla="*/ 160337 h 90"/>
              <a:gd name="T6" fmla="*/ 0 w 90"/>
              <a:gd name="T7" fmla="*/ 80169 h 90"/>
              <a:gd name="T8" fmla="*/ 73819 w 90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90"/>
              <a:gd name="T17" fmla="*/ 90 w 90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90">
                <a:moveTo>
                  <a:pt x="45" y="0"/>
                </a:moveTo>
                <a:lnTo>
                  <a:pt x="90" y="45"/>
                </a:lnTo>
                <a:lnTo>
                  <a:pt x="45" y="90"/>
                </a:lnTo>
                <a:lnTo>
                  <a:pt x="0" y="4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67" name="Freeform 55"/>
          <p:cNvSpPr>
            <a:spLocks/>
          </p:cNvSpPr>
          <p:nvPr/>
        </p:nvSpPr>
        <p:spPr bwMode="auto">
          <a:xfrm>
            <a:off x="4978654" y="4941508"/>
            <a:ext cx="147638" cy="160337"/>
          </a:xfrm>
          <a:custGeom>
            <a:avLst/>
            <a:gdLst>
              <a:gd name="T0" fmla="*/ 73819 w 90"/>
              <a:gd name="T1" fmla="*/ 0 h 90"/>
              <a:gd name="T2" fmla="*/ 147638 w 90"/>
              <a:gd name="T3" fmla="*/ 80169 h 90"/>
              <a:gd name="T4" fmla="*/ 73819 w 90"/>
              <a:gd name="T5" fmla="*/ 160337 h 90"/>
              <a:gd name="T6" fmla="*/ 0 w 90"/>
              <a:gd name="T7" fmla="*/ 80169 h 90"/>
              <a:gd name="T8" fmla="*/ 73819 w 90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90"/>
              <a:gd name="T17" fmla="*/ 90 w 90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90">
                <a:moveTo>
                  <a:pt x="45" y="0"/>
                </a:moveTo>
                <a:lnTo>
                  <a:pt x="90" y="45"/>
                </a:lnTo>
                <a:lnTo>
                  <a:pt x="45" y="90"/>
                </a:lnTo>
                <a:lnTo>
                  <a:pt x="0" y="4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68" name="Freeform 56"/>
          <p:cNvSpPr>
            <a:spLocks/>
          </p:cNvSpPr>
          <p:nvPr/>
        </p:nvSpPr>
        <p:spPr bwMode="auto">
          <a:xfrm>
            <a:off x="5245355" y="4941508"/>
            <a:ext cx="149225" cy="160337"/>
          </a:xfrm>
          <a:custGeom>
            <a:avLst/>
            <a:gdLst>
              <a:gd name="T0" fmla="*/ 73793 w 91"/>
              <a:gd name="T1" fmla="*/ 0 h 90"/>
              <a:gd name="T2" fmla="*/ 149225 w 91"/>
              <a:gd name="T3" fmla="*/ 80169 h 90"/>
              <a:gd name="T4" fmla="*/ 73793 w 91"/>
              <a:gd name="T5" fmla="*/ 160337 h 90"/>
              <a:gd name="T6" fmla="*/ 0 w 91"/>
              <a:gd name="T7" fmla="*/ 80169 h 90"/>
              <a:gd name="T8" fmla="*/ 73793 w 91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90"/>
              <a:gd name="T17" fmla="*/ 91 w 91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90">
                <a:moveTo>
                  <a:pt x="45" y="0"/>
                </a:moveTo>
                <a:lnTo>
                  <a:pt x="91" y="45"/>
                </a:lnTo>
                <a:lnTo>
                  <a:pt x="45" y="90"/>
                </a:lnTo>
                <a:lnTo>
                  <a:pt x="0" y="4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69" name="Freeform 57"/>
          <p:cNvSpPr>
            <a:spLocks/>
          </p:cNvSpPr>
          <p:nvPr/>
        </p:nvSpPr>
        <p:spPr bwMode="auto">
          <a:xfrm>
            <a:off x="5497768" y="4941508"/>
            <a:ext cx="147637" cy="160337"/>
          </a:xfrm>
          <a:custGeom>
            <a:avLst/>
            <a:gdLst>
              <a:gd name="T0" fmla="*/ 73819 w 90"/>
              <a:gd name="T1" fmla="*/ 0 h 90"/>
              <a:gd name="T2" fmla="*/ 147637 w 90"/>
              <a:gd name="T3" fmla="*/ 80169 h 90"/>
              <a:gd name="T4" fmla="*/ 73819 w 90"/>
              <a:gd name="T5" fmla="*/ 160337 h 90"/>
              <a:gd name="T6" fmla="*/ 0 w 90"/>
              <a:gd name="T7" fmla="*/ 80169 h 90"/>
              <a:gd name="T8" fmla="*/ 73819 w 90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90"/>
              <a:gd name="T17" fmla="*/ 90 w 90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90">
                <a:moveTo>
                  <a:pt x="45" y="0"/>
                </a:moveTo>
                <a:lnTo>
                  <a:pt x="90" y="45"/>
                </a:lnTo>
                <a:lnTo>
                  <a:pt x="45" y="90"/>
                </a:lnTo>
                <a:lnTo>
                  <a:pt x="0" y="4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70" name="Freeform 58"/>
          <p:cNvSpPr>
            <a:spLocks/>
          </p:cNvSpPr>
          <p:nvPr/>
        </p:nvSpPr>
        <p:spPr bwMode="auto">
          <a:xfrm>
            <a:off x="5762879" y="4543044"/>
            <a:ext cx="147638" cy="158750"/>
          </a:xfrm>
          <a:custGeom>
            <a:avLst/>
            <a:gdLst>
              <a:gd name="T0" fmla="*/ 73819 w 90"/>
              <a:gd name="T1" fmla="*/ 0 h 90"/>
              <a:gd name="T2" fmla="*/ 147638 w 90"/>
              <a:gd name="T3" fmla="*/ 79375 h 90"/>
              <a:gd name="T4" fmla="*/ 73819 w 90"/>
              <a:gd name="T5" fmla="*/ 158750 h 90"/>
              <a:gd name="T6" fmla="*/ 0 w 90"/>
              <a:gd name="T7" fmla="*/ 79375 h 90"/>
              <a:gd name="T8" fmla="*/ 73819 w 90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90"/>
              <a:gd name="T17" fmla="*/ 90 w 90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90">
                <a:moveTo>
                  <a:pt x="45" y="0"/>
                </a:moveTo>
                <a:lnTo>
                  <a:pt x="90" y="45"/>
                </a:lnTo>
                <a:lnTo>
                  <a:pt x="45" y="90"/>
                </a:lnTo>
                <a:lnTo>
                  <a:pt x="0" y="4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71" name="Freeform 59"/>
          <p:cNvSpPr>
            <a:spLocks/>
          </p:cNvSpPr>
          <p:nvPr/>
        </p:nvSpPr>
        <p:spPr bwMode="auto">
          <a:xfrm>
            <a:off x="6294693" y="4701794"/>
            <a:ext cx="147637" cy="160338"/>
          </a:xfrm>
          <a:custGeom>
            <a:avLst/>
            <a:gdLst>
              <a:gd name="T0" fmla="*/ 73819 w 90"/>
              <a:gd name="T1" fmla="*/ 0 h 90"/>
              <a:gd name="T2" fmla="*/ 147637 w 90"/>
              <a:gd name="T3" fmla="*/ 80169 h 90"/>
              <a:gd name="T4" fmla="*/ 73819 w 90"/>
              <a:gd name="T5" fmla="*/ 160338 h 90"/>
              <a:gd name="T6" fmla="*/ 0 w 90"/>
              <a:gd name="T7" fmla="*/ 80169 h 90"/>
              <a:gd name="T8" fmla="*/ 73819 w 90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90"/>
              <a:gd name="T17" fmla="*/ 90 w 90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90">
                <a:moveTo>
                  <a:pt x="45" y="0"/>
                </a:moveTo>
                <a:lnTo>
                  <a:pt x="90" y="45"/>
                </a:lnTo>
                <a:lnTo>
                  <a:pt x="45" y="90"/>
                </a:lnTo>
                <a:lnTo>
                  <a:pt x="0" y="4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72" name="Freeform 60"/>
          <p:cNvSpPr>
            <a:spLocks/>
          </p:cNvSpPr>
          <p:nvPr/>
        </p:nvSpPr>
        <p:spPr bwMode="auto">
          <a:xfrm>
            <a:off x="6694743" y="5068508"/>
            <a:ext cx="147637" cy="160337"/>
          </a:xfrm>
          <a:custGeom>
            <a:avLst/>
            <a:gdLst>
              <a:gd name="T0" fmla="*/ 73819 w 90"/>
              <a:gd name="T1" fmla="*/ 0 h 90"/>
              <a:gd name="T2" fmla="*/ 147637 w 90"/>
              <a:gd name="T3" fmla="*/ 80169 h 90"/>
              <a:gd name="T4" fmla="*/ 73819 w 90"/>
              <a:gd name="T5" fmla="*/ 160337 h 90"/>
              <a:gd name="T6" fmla="*/ 0 w 90"/>
              <a:gd name="T7" fmla="*/ 80169 h 90"/>
              <a:gd name="T8" fmla="*/ 73819 w 90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90"/>
              <a:gd name="T17" fmla="*/ 90 w 90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90">
                <a:moveTo>
                  <a:pt x="45" y="0"/>
                </a:moveTo>
                <a:lnTo>
                  <a:pt x="90" y="45"/>
                </a:lnTo>
                <a:lnTo>
                  <a:pt x="45" y="90"/>
                </a:lnTo>
                <a:lnTo>
                  <a:pt x="0" y="4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73" name="Freeform 61"/>
          <p:cNvSpPr>
            <a:spLocks/>
          </p:cNvSpPr>
          <p:nvPr/>
        </p:nvSpPr>
        <p:spPr bwMode="auto">
          <a:xfrm>
            <a:off x="7212268" y="4941508"/>
            <a:ext cx="147637" cy="160337"/>
          </a:xfrm>
          <a:custGeom>
            <a:avLst/>
            <a:gdLst>
              <a:gd name="T0" fmla="*/ 73819 w 90"/>
              <a:gd name="T1" fmla="*/ 0 h 90"/>
              <a:gd name="T2" fmla="*/ 147637 w 90"/>
              <a:gd name="T3" fmla="*/ 80169 h 90"/>
              <a:gd name="T4" fmla="*/ 73819 w 90"/>
              <a:gd name="T5" fmla="*/ 160337 h 90"/>
              <a:gd name="T6" fmla="*/ 0 w 90"/>
              <a:gd name="T7" fmla="*/ 80169 h 90"/>
              <a:gd name="T8" fmla="*/ 73819 w 90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90"/>
              <a:gd name="T17" fmla="*/ 90 w 90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90">
                <a:moveTo>
                  <a:pt x="45" y="0"/>
                </a:moveTo>
                <a:lnTo>
                  <a:pt x="90" y="45"/>
                </a:lnTo>
                <a:lnTo>
                  <a:pt x="45" y="90"/>
                </a:lnTo>
                <a:lnTo>
                  <a:pt x="0" y="4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74" name="Freeform 62"/>
          <p:cNvSpPr>
            <a:spLocks/>
          </p:cNvSpPr>
          <p:nvPr/>
        </p:nvSpPr>
        <p:spPr bwMode="auto">
          <a:xfrm>
            <a:off x="7610729" y="4654169"/>
            <a:ext cx="147638" cy="160338"/>
          </a:xfrm>
          <a:custGeom>
            <a:avLst/>
            <a:gdLst>
              <a:gd name="T0" fmla="*/ 73819 w 90"/>
              <a:gd name="T1" fmla="*/ 0 h 90"/>
              <a:gd name="T2" fmla="*/ 147638 w 90"/>
              <a:gd name="T3" fmla="*/ 80169 h 90"/>
              <a:gd name="T4" fmla="*/ 73819 w 90"/>
              <a:gd name="T5" fmla="*/ 160338 h 90"/>
              <a:gd name="T6" fmla="*/ 0 w 90"/>
              <a:gd name="T7" fmla="*/ 80169 h 90"/>
              <a:gd name="T8" fmla="*/ 73819 w 90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90"/>
              <a:gd name="T17" fmla="*/ 90 w 90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90">
                <a:moveTo>
                  <a:pt x="45" y="0"/>
                </a:moveTo>
                <a:lnTo>
                  <a:pt x="90" y="45"/>
                </a:lnTo>
                <a:lnTo>
                  <a:pt x="45" y="90"/>
                </a:lnTo>
                <a:lnTo>
                  <a:pt x="0" y="4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75" name="Freeform 63"/>
          <p:cNvSpPr>
            <a:spLocks/>
          </p:cNvSpPr>
          <p:nvPr/>
        </p:nvSpPr>
        <p:spPr bwMode="auto">
          <a:xfrm>
            <a:off x="8010779" y="4479544"/>
            <a:ext cx="147638" cy="158750"/>
          </a:xfrm>
          <a:custGeom>
            <a:avLst/>
            <a:gdLst>
              <a:gd name="T0" fmla="*/ 73819 w 90"/>
              <a:gd name="T1" fmla="*/ 0 h 90"/>
              <a:gd name="T2" fmla="*/ 147638 w 90"/>
              <a:gd name="T3" fmla="*/ 79375 h 90"/>
              <a:gd name="T4" fmla="*/ 73819 w 90"/>
              <a:gd name="T5" fmla="*/ 158750 h 90"/>
              <a:gd name="T6" fmla="*/ 0 w 90"/>
              <a:gd name="T7" fmla="*/ 79375 h 90"/>
              <a:gd name="T8" fmla="*/ 73819 w 90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90"/>
              <a:gd name="T17" fmla="*/ 90 w 90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90">
                <a:moveTo>
                  <a:pt x="45" y="0"/>
                </a:moveTo>
                <a:lnTo>
                  <a:pt x="90" y="45"/>
                </a:lnTo>
                <a:lnTo>
                  <a:pt x="45" y="90"/>
                </a:lnTo>
                <a:lnTo>
                  <a:pt x="0" y="4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76" name="Freeform 64"/>
          <p:cNvSpPr>
            <a:spLocks/>
          </p:cNvSpPr>
          <p:nvPr/>
        </p:nvSpPr>
        <p:spPr bwMode="auto">
          <a:xfrm>
            <a:off x="8660068" y="4077908"/>
            <a:ext cx="147637" cy="160337"/>
          </a:xfrm>
          <a:custGeom>
            <a:avLst/>
            <a:gdLst>
              <a:gd name="T0" fmla="*/ 73819 w 90"/>
              <a:gd name="T1" fmla="*/ 0 h 90"/>
              <a:gd name="T2" fmla="*/ 147637 w 90"/>
              <a:gd name="T3" fmla="*/ 80169 h 90"/>
              <a:gd name="T4" fmla="*/ 73819 w 90"/>
              <a:gd name="T5" fmla="*/ 160337 h 90"/>
              <a:gd name="T6" fmla="*/ 0 w 90"/>
              <a:gd name="T7" fmla="*/ 80169 h 90"/>
              <a:gd name="T8" fmla="*/ 73819 w 90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90"/>
              <a:gd name="T17" fmla="*/ 90 w 90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90">
                <a:moveTo>
                  <a:pt x="45" y="0"/>
                </a:moveTo>
                <a:lnTo>
                  <a:pt x="90" y="45"/>
                </a:lnTo>
                <a:lnTo>
                  <a:pt x="45" y="90"/>
                </a:lnTo>
                <a:lnTo>
                  <a:pt x="0" y="4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77" name="Line 65"/>
          <p:cNvSpPr>
            <a:spLocks noChangeShapeType="1"/>
          </p:cNvSpPr>
          <p:nvPr/>
        </p:nvSpPr>
        <p:spPr bwMode="auto">
          <a:xfrm flipV="1">
            <a:off x="4891342" y="4989133"/>
            <a:ext cx="131762" cy="1587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78" name="Line 66"/>
          <p:cNvSpPr>
            <a:spLocks noChangeShapeType="1"/>
          </p:cNvSpPr>
          <p:nvPr/>
        </p:nvSpPr>
        <p:spPr bwMode="auto">
          <a:xfrm>
            <a:off x="5023104" y="4989133"/>
            <a:ext cx="266700" cy="1587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79" name="Line 67"/>
          <p:cNvSpPr>
            <a:spLocks noChangeShapeType="1"/>
          </p:cNvSpPr>
          <p:nvPr/>
        </p:nvSpPr>
        <p:spPr bwMode="auto">
          <a:xfrm>
            <a:off x="5289805" y="4989133"/>
            <a:ext cx="252413" cy="1587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80" name="Line 68"/>
          <p:cNvSpPr>
            <a:spLocks noChangeShapeType="1"/>
          </p:cNvSpPr>
          <p:nvPr/>
        </p:nvSpPr>
        <p:spPr bwMode="auto">
          <a:xfrm flipV="1">
            <a:off x="5542217" y="4590670"/>
            <a:ext cx="265112" cy="398463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81" name="Line 69"/>
          <p:cNvSpPr>
            <a:spLocks noChangeShapeType="1"/>
          </p:cNvSpPr>
          <p:nvPr/>
        </p:nvSpPr>
        <p:spPr bwMode="auto">
          <a:xfrm>
            <a:off x="5807330" y="4590669"/>
            <a:ext cx="531813" cy="15875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82" name="Line 70"/>
          <p:cNvSpPr>
            <a:spLocks noChangeShapeType="1"/>
          </p:cNvSpPr>
          <p:nvPr/>
        </p:nvSpPr>
        <p:spPr bwMode="auto">
          <a:xfrm>
            <a:off x="6339142" y="4749419"/>
            <a:ext cx="400050" cy="3683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83" name="Line 71"/>
          <p:cNvSpPr>
            <a:spLocks noChangeShapeType="1"/>
          </p:cNvSpPr>
          <p:nvPr/>
        </p:nvSpPr>
        <p:spPr bwMode="auto">
          <a:xfrm flipV="1">
            <a:off x="6739193" y="4989133"/>
            <a:ext cx="517525" cy="128587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84" name="Line 72"/>
          <p:cNvSpPr>
            <a:spLocks noChangeShapeType="1"/>
          </p:cNvSpPr>
          <p:nvPr/>
        </p:nvSpPr>
        <p:spPr bwMode="auto">
          <a:xfrm flipV="1">
            <a:off x="7256717" y="4701794"/>
            <a:ext cx="398462" cy="287338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85" name="Line 73"/>
          <p:cNvSpPr>
            <a:spLocks noChangeShapeType="1"/>
          </p:cNvSpPr>
          <p:nvPr/>
        </p:nvSpPr>
        <p:spPr bwMode="auto">
          <a:xfrm flipV="1">
            <a:off x="7655179" y="4527170"/>
            <a:ext cx="400050" cy="17462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86" name="Line 74"/>
          <p:cNvSpPr>
            <a:spLocks noChangeShapeType="1"/>
          </p:cNvSpPr>
          <p:nvPr/>
        </p:nvSpPr>
        <p:spPr bwMode="auto">
          <a:xfrm flipV="1">
            <a:off x="8055229" y="4127119"/>
            <a:ext cx="649288" cy="40005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87" name="Freeform 75"/>
          <p:cNvSpPr>
            <a:spLocks/>
          </p:cNvSpPr>
          <p:nvPr/>
        </p:nvSpPr>
        <p:spPr bwMode="auto">
          <a:xfrm>
            <a:off x="4816729" y="4925632"/>
            <a:ext cx="147638" cy="158750"/>
          </a:xfrm>
          <a:custGeom>
            <a:avLst/>
            <a:gdLst>
              <a:gd name="T0" fmla="*/ 73819 w 90"/>
              <a:gd name="T1" fmla="*/ 0 h 90"/>
              <a:gd name="T2" fmla="*/ 147638 w 90"/>
              <a:gd name="T3" fmla="*/ 79375 h 90"/>
              <a:gd name="T4" fmla="*/ 73819 w 90"/>
              <a:gd name="T5" fmla="*/ 158750 h 90"/>
              <a:gd name="T6" fmla="*/ 0 w 90"/>
              <a:gd name="T7" fmla="*/ 79375 h 90"/>
              <a:gd name="T8" fmla="*/ 73819 w 90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90"/>
              <a:gd name="T17" fmla="*/ 90 w 90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90">
                <a:moveTo>
                  <a:pt x="45" y="0"/>
                </a:moveTo>
                <a:lnTo>
                  <a:pt x="90" y="45"/>
                </a:lnTo>
                <a:lnTo>
                  <a:pt x="45" y="90"/>
                </a:lnTo>
                <a:lnTo>
                  <a:pt x="0" y="45"/>
                </a:lnTo>
                <a:lnTo>
                  <a:pt x="45" y="0"/>
                </a:lnTo>
                <a:close/>
              </a:path>
            </a:pathLst>
          </a:custGeom>
          <a:solidFill>
            <a:srgbClr val="FFCC00"/>
          </a:solidFill>
          <a:ln w="14288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88" name="Freeform 76"/>
          <p:cNvSpPr>
            <a:spLocks/>
          </p:cNvSpPr>
          <p:nvPr/>
        </p:nvSpPr>
        <p:spPr bwMode="auto">
          <a:xfrm>
            <a:off x="4950079" y="4909757"/>
            <a:ext cx="147638" cy="158750"/>
          </a:xfrm>
          <a:custGeom>
            <a:avLst/>
            <a:gdLst>
              <a:gd name="T0" fmla="*/ 73819 w 90"/>
              <a:gd name="T1" fmla="*/ 0 h 90"/>
              <a:gd name="T2" fmla="*/ 147638 w 90"/>
              <a:gd name="T3" fmla="*/ 79375 h 90"/>
              <a:gd name="T4" fmla="*/ 73819 w 90"/>
              <a:gd name="T5" fmla="*/ 158750 h 90"/>
              <a:gd name="T6" fmla="*/ 0 w 90"/>
              <a:gd name="T7" fmla="*/ 79375 h 90"/>
              <a:gd name="T8" fmla="*/ 73819 w 90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90"/>
              <a:gd name="T17" fmla="*/ 90 w 90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90">
                <a:moveTo>
                  <a:pt x="45" y="0"/>
                </a:moveTo>
                <a:lnTo>
                  <a:pt x="90" y="45"/>
                </a:lnTo>
                <a:lnTo>
                  <a:pt x="45" y="90"/>
                </a:lnTo>
                <a:lnTo>
                  <a:pt x="0" y="45"/>
                </a:lnTo>
                <a:lnTo>
                  <a:pt x="45" y="0"/>
                </a:lnTo>
                <a:close/>
              </a:path>
            </a:pathLst>
          </a:custGeom>
          <a:solidFill>
            <a:srgbClr val="FFCC00"/>
          </a:solidFill>
          <a:ln w="14288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89" name="Freeform 77"/>
          <p:cNvSpPr>
            <a:spLocks/>
          </p:cNvSpPr>
          <p:nvPr/>
        </p:nvSpPr>
        <p:spPr bwMode="auto">
          <a:xfrm>
            <a:off x="5215193" y="4909757"/>
            <a:ext cx="149225" cy="158750"/>
          </a:xfrm>
          <a:custGeom>
            <a:avLst/>
            <a:gdLst>
              <a:gd name="T0" fmla="*/ 73793 w 91"/>
              <a:gd name="T1" fmla="*/ 0 h 90"/>
              <a:gd name="T2" fmla="*/ 149225 w 91"/>
              <a:gd name="T3" fmla="*/ 79375 h 90"/>
              <a:gd name="T4" fmla="*/ 73793 w 91"/>
              <a:gd name="T5" fmla="*/ 158750 h 90"/>
              <a:gd name="T6" fmla="*/ 0 w 91"/>
              <a:gd name="T7" fmla="*/ 79375 h 90"/>
              <a:gd name="T8" fmla="*/ 73793 w 91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"/>
              <a:gd name="T16" fmla="*/ 0 h 90"/>
              <a:gd name="T17" fmla="*/ 91 w 91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" h="90">
                <a:moveTo>
                  <a:pt x="45" y="0"/>
                </a:moveTo>
                <a:lnTo>
                  <a:pt x="91" y="45"/>
                </a:lnTo>
                <a:lnTo>
                  <a:pt x="45" y="90"/>
                </a:lnTo>
                <a:lnTo>
                  <a:pt x="0" y="45"/>
                </a:lnTo>
                <a:lnTo>
                  <a:pt x="45" y="0"/>
                </a:lnTo>
                <a:close/>
              </a:path>
            </a:pathLst>
          </a:custGeom>
          <a:solidFill>
            <a:srgbClr val="FFCC00"/>
          </a:solidFill>
          <a:ln w="14288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90" name="Freeform 78"/>
          <p:cNvSpPr>
            <a:spLocks/>
          </p:cNvSpPr>
          <p:nvPr/>
        </p:nvSpPr>
        <p:spPr bwMode="auto">
          <a:xfrm>
            <a:off x="5467604" y="4909757"/>
            <a:ext cx="147638" cy="158750"/>
          </a:xfrm>
          <a:custGeom>
            <a:avLst/>
            <a:gdLst>
              <a:gd name="T0" fmla="*/ 73819 w 90"/>
              <a:gd name="T1" fmla="*/ 0 h 90"/>
              <a:gd name="T2" fmla="*/ 147638 w 90"/>
              <a:gd name="T3" fmla="*/ 79375 h 90"/>
              <a:gd name="T4" fmla="*/ 73819 w 90"/>
              <a:gd name="T5" fmla="*/ 158750 h 90"/>
              <a:gd name="T6" fmla="*/ 0 w 90"/>
              <a:gd name="T7" fmla="*/ 79375 h 90"/>
              <a:gd name="T8" fmla="*/ 73819 w 90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90"/>
              <a:gd name="T17" fmla="*/ 90 w 90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90">
                <a:moveTo>
                  <a:pt x="45" y="0"/>
                </a:moveTo>
                <a:lnTo>
                  <a:pt x="90" y="45"/>
                </a:lnTo>
                <a:lnTo>
                  <a:pt x="45" y="90"/>
                </a:lnTo>
                <a:lnTo>
                  <a:pt x="0" y="45"/>
                </a:lnTo>
                <a:lnTo>
                  <a:pt x="45" y="0"/>
                </a:lnTo>
                <a:close/>
              </a:path>
            </a:pathLst>
          </a:custGeom>
          <a:solidFill>
            <a:srgbClr val="FFCC00"/>
          </a:solidFill>
          <a:ln w="14288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91" name="Freeform 79"/>
          <p:cNvSpPr>
            <a:spLocks/>
          </p:cNvSpPr>
          <p:nvPr/>
        </p:nvSpPr>
        <p:spPr bwMode="auto">
          <a:xfrm>
            <a:off x="5734304" y="4511294"/>
            <a:ext cx="147638" cy="158750"/>
          </a:xfrm>
          <a:custGeom>
            <a:avLst/>
            <a:gdLst>
              <a:gd name="T0" fmla="*/ 73819 w 90"/>
              <a:gd name="T1" fmla="*/ 0 h 90"/>
              <a:gd name="T2" fmla="*/ 147638 w 90"/>
              <a:gd name="T3" fmla="*/ 79375 h 90"/>
              <a:gd name="T4" fmla="*/ 73819 w 90"/>
              <a:gd name="T5" fmla="*/ 158750 h 90"/>
              <a:gd name="T6" fmla="*/ 0 w 90"/>
              <a:gd name="T7" fmla="*/ 79375 h 90"/>
              <a:gd name="T8" fmla="*/ 73819 w 90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90"/>
              <a:gd name="T17" fmla="*/ 90 w 90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90">
                <a:moveTo>
                  <a:pt x="45" y="0"/>
                </a:moveTo>
                <a:lnTo>
                  <a:pt x="90" y="45"/>
                </a:lnTo>
                <a:lnTo>
                  <a:pt x="45" y="90"/>
                </a:lnTo>
                <a:lnTo>
                  <a:pt x="0" y="45"/>
                </a:lnTo>
                <a:lnTo>
                  <a:pt x="45" y="0"/>
                </a:lnTo>
                <a:close/>
              </a:path>
            </a:pathLst>
          </a:custGeom>
          <a:solidFill>
            <a:srgbClr val="FFCC00"/>
          </a:solidFill>
          <a:ln w="14288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92" name="Freeform 80"/>
          <p:cNvSpPr>
            <a:spLocks/>
          </p:cNvSpPr>
          <p:nvPr/>
        </p:nvSpPr>
        <p:spPr bwMode="auto">
          <a:xfrm>
            <a:off x="6266118" y="4670044"/>
            <a:ext cx="147637" cy="160338"/>
          </a:xfrm>
          <a:custGeom>
            <a:avLst/>
            <a:gdLst>
              <a:gd name="T0" fmla="*/ 73819 w 90"/>
              <a:gd name="T1" fmla="*/ 0 h 90"/>
              <a:gd name="T2" fmla="*/ 147637 w 90"/>
              <a:gd name="T3" fmla="*/ 80169 h 90"/>
              <a:gd name="T4" fmla="*/ 73819 w 90"/>
              <a:gd name="T5" fmla="*/ 160338 h 90"/>
              <a:gd name="T6" fmla="*/ 0 w 90"/>
              <a:gd name="T7" fmla="*/ 80169 h 90"/>
              <a:gd name="T8" fmla="*/ 73819 w 90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90"/>
              <a:gd name="T17" fmla="*/ 90 w 90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90">
                <a:moveTo>
                  <a:pt x="45" y="0"/>
                </a:moveTo>
                <a:lnTo>
                  <a:pt x="90" y="45"/>
                </a:lnTo>
                <a:lnTo>
                  <a:pt x="45" y="90"/>
                </a:lnTo>
                <a:lnTo>
                  <a:pt x="0" y="45"/>
                </a:lnTo>
                <a:lnTo>
                  <a:pt x="45" y="0"/>
                </a:lnTo>
                <a:close/>
              </a:path>
            </a:pathLst>
          </a:custGeom>
          <a:solidFill>
            <a:srgbClr val="FFCC00"/>
          </a:solidFill>
          <a:ln w="14288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93" name="Freeform 81"/>
          <p:cNvSpPr>
            <a:spLocks/>
          </p:cNvSpPr>
          <p:nvPr/>
        </p:nvSpPr>
        <p:spPr bwMode="auto">
          <a:xfrm>
            <a:off x="6666168" y="5036758"/>
            <a:ext cx="147637" cy="160337"/>
          </a:xfrm>
          <a:custGeom>
            <a:avLst/>
            <a:gdLst>
              <a:gd name="T0" fmla="*/ 73819 w 90"/>
              <a:gd name="T1" fmla="*/ 0 h 90"/>
              <a:gd name="T2" fmla="*/ 147637 w 90"/>
              <a:gd name="T3" fmla="*/ 80169 h 90"/>
              <a:gd name="T4" fmla="*/ 73819 w 90"/>
              <a:gd name="T5" fmla="*/ 160337 h 90"/>
              <a:gd name="T6" fmla="*/ 0 w 90"/>
              <a:gd name="T7" fmla="*/ 80169 h 90"/>
              <a:gd name="T8" fmla="*/ 73819 w 90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90"/>
              <a:gd name="T17" fmla="*/ 90 w 90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90">
                <a:moveTo>
                  <a:pt x="45" y="0"/>
                </a:moveTo>
                <a:lnTo>
                  <a:pt x="90" y="45"/>
                </a:lnTo>
                <a:lnTo>
                  <a:pt x="45" y="90"/>
                </a:lnTo>
                <a:lnTo>
                  <a:pt x="0" y="45"/>
                </a:lnTo>
                <a:lnTo>
                  <a:pt x="45" y="0"/>
                </a:lnTo>
                <a:close/>
              </a:path>
            </a:pathLst>
          </a:custGeom>
          <a:solidFill>
            <a:srgbClr val="FFCC00"/>
          </a:solidFill>
          <a:ln w="14288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94" name="Freeform 82"/>
          <p:cNvSpPr>
            <a:spLocks/>
          </p:cNvSpPr>
          <p:nvPr/>
        </p:nvSpPr>
        <p:spPr bwMode="auto">
          <a:xfrm>
            <a:off x="7182104" y="4909757"/>
            <a:ext cx="147638" cy="158750"/>
          </a:xfrm>
          <a:custGeom>
            <a:avLst/>
            <a:gdLst>
              <a:gd name="T0" fmla="*/ 73819 w 90"/>
              <a:gd name="T1" fmla="*/ 0 h 90"/>
              <a:gd name="T2" fmla="*/ 147638 w 90"/>
              <a:gd name="T3" fmla="*/ 79375 h 90"/>
              <a:gd name="T4" fmla="*/ 73819 w 90"/>
              <a:gd name="T5" fmla="*/ 158750 h 90"/>
              <a:gd name="T6" fmla="*/ 0 w 90"/>
              <a:gd name="T7" fmla="*/ 79375 h 90"/>
              <a:gd name="T8" fmla="*/ 73819 w 90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90"/>
              <a:gd name="T17" fmla="*/ 90 w 90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90">
                <a:moveTo>
                  <a:pt x="45" y="0"/>
                </a:moveTo>
                <a:lnTo>
                  <a:pt x="90" y="45"/>
                </a:lnTo>
                <a:lnTo>
                  <a:pt x="45" y="90"/>
                </a:lnTo>
                <a:lnTo>
                  <a:pt x="0" y="45"/>
                </a:lnTo>
                <a:lnTo>
                  <a:pt x="45" y="0"/>
                </a:lnTo>
                <a:close/>
              </a:path>
            </a:pathLst>
          </a:custGeom>
          <a:solidFill>
            <a:srgbClr val="FFCC00"/>
          </a:solidFill>
          <a:ln w="14288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95" name="Freeform 83"/>
          <p:cNvSpPr>
            <a:spLocks/>
          </p:cNvSpPr>
          <p:nvPr/>
        </p:nvSpPr>
        <p:spPr bwMode="auto">
          <a:xfrm>
            <a:off x="7580568" y="4622419"/>
            <a:ext cx="147637" cy="160338"/>
          </a:xfrm>
          <a:custGeom>
            <a:avLst/>
            <a:gdLst>
              <a:gd name="T0" fmla="*/ 73819 w 90"/>
              <a:gd name="T1" fmla="*/ 0 h 90"/>
              <a:gd name="T2" fmla="*/ 147637 w 90"/>
              <a:gd name="T3" fmla="*/ 80169 h 90"/>
              <a:gd name="T4" fmla="*/ 73819 w 90"/>
              <a:gd name="T5" fmla="*/ 160338 h 90"/>
              <a:gd name="T6" fmla="*/ 0 w 90"/>
              <a:gd name="T7" fmla="*/ 80169 h 90"/>
              <a:gd name="T8" fmla="*/ 73819 w 90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90"/>
              <a:gd name="T17" fmla="*/ 90 w 90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90">
                <a:moveTo>
                  <a:pt x="45" y="0"/>
                </a:moveTo>
                <a:lnTo>
                  <a:pt x="90" y="45"/>
                </a:lnTo>
                <a:lnTo>
                  <a:pt x="45" y="90"/>
                </a:lnTo>
                <a:lnTo>
                  <a:pt x="0" y="45"/>
                </a:lnTo>
                <a:lnTo>
                  <a:pt x="45" y="0"/>
                </a:lnTo>
                <a:close/>
              </a:path>
            </a:pathLst>
          </a:custGeom>
          <a:solidFill>
            <a:srgbClr val="FFCC00"/>
          </a:solidFill>
          <a:ln w="14288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96" name="Freeform 84"/>
          <p:cNvSpPr>
            <a:spLocks/>
          </p:cNvSpPr>
          <p:nvPr/>
        </p:nvSpPr>
        <p:spPr bwMode="auto">
          <a:xfrm>
            <a:off x="7972679" y="4441445"/>
            <a:ext cx="147638" cy="161925"/>
          </a:xfrm>
          <a:custGeom>
            <a:avLst/>
            <a:gdLst>
              <a:gd name="T0" fmla="*/ 73819 w 90"/>
              <a:gd name="T1" fmla="*/ 0 h 91"/>
              <a:gd name="T2" fmla="*/ 147638 w 90"/>
              <a:gd name="T3" fmla="*/ 81852 h 91"/>
              <a:gd name="T4" fmla="*/ 73819 w 90"/>
              <a:gd name="T5" fmla="*/ 161925 h 91"/>
              <a:gd name="T6" fmla="*/ 0 w 90"/>
              <a:gd name="T7" fmla="*/ 81852 h 91"/>
              <a:gd name="T8" fmla="*/ 73819 w 90"/>
              <a:gd name="T9" fmla="*/ 0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91"/>
              <a:gd name="T17" fmla="*/ 90 w 90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91">
                <a:moveTo>
                  <a:pt x="45" y="0"/>
                </a:moveTo>
                <a:lnTo>
                  <a:pt x="90" y="46"/>
                </a:lnTo>
                <a:lnTo>
                  <a:pt x="45" y="91"/>
                </a:lnTo>
                <a:lnTo>
                  <a:pt x="0" y="46"/>
                </a:lnTo>
                <a:lnTo>
                  <a:pt x="45" y="0"/>
                </a:lnTo>
                <a:close/>
              </a:path>
            </a:pathLst>
          </a:custGeom>
          <a:solidFill>
            <a:srgbClr val="FFCC00"/>
          </a:solidFill>
          <a:ln w="14288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97" name="Freeform 85"/>
          <p:cNvSpPr>
            <a:spLocks/>
          </p:cNvSpPr>
          <p:nvPr/>
        </p:nvSpPr>
        <p:spPr bwMode="auto">
          <a:xfrm>
            <a:off x="8631493" y="4046158"/>
            <a:ext cx="147637" cy="160337"/>
          </a:xfrm>
          <a:custGeom>
            <a:avLst/>
            <a:gdLst>
              <a:gd name="T0" fmla="*/ 73819 w 90"/>
              <a:gd name="T1" fmla="*/ 0 h 90"/>
              <a:gd name="T2" fmla="*/ 147637 w 90"/>
              <a:gd name="T3" fmla="*/ 80169 h 90"/>
              <a:gd name="T4" fmla="*/ 73819 w 90"/>
              <a:gd name="T5" fmla="*/ 160337 h 90"/>
              <a:gd name="T6" fmla="*/ 0 w 90"/>
              <a:gd name="T7" fmla="*/ 80169 h 90"/>
              <a:gd name="T8" fmla="*/ 73819 w 90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90"/>
              <a:gd name="T17" fmla="*/ 90 w 90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90">
                <a:moveTo>
                  <a:pt x="45" y="0"/>
                </a:moveTo>
                <a:lnTo>
                  <a:pt x="90" y="45"/>
                </a:lnTo>
                <a:lnTo>
                  <a:pt x="45" y="90"/>
                </a:lnTo>
                <a:lnTo>
                  <a:pt x="0" y="45"/>
                </a:lnTo>
                <a:lnTo>
                  <a:pt x="45" y="0"/>
                </a:lnTo>
                <a:close/>
              </a:path>
            </a:pathLst>
          </a:custGeom>
          <a:solidFill>
            <a:srgbClr val="FFCC00"/>
          </a:solidFill>
          <a:ln w="14288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98" name="Rectangle 86"/>
          <p:cNvSpPr>
            <a:spLocks noChangeArrowheads="1"/>
          </p:cNvSpPr>
          <p:nvPr/>
        </p:nvSpPr>
        <p:spPr bwMode="auto">
          <a:xfrm>
            <a:off x="4727829" y="4349369"/>
            <a:ext cx="508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ru-RU" b="1">
                <a:latin typeface="Arial" charset="0"/>
              </a:rPr>
              <a:t>4004</a:t>
            </a:r>
          </a:p>
        </p:txBody>
      </p:sp>
      <p:sp>
        <p:nvSpPr>
          <p:cNvPr id="86099" name="Rectangle 87"/>
          <p:cNvSpPr>
            <a:spLocks noChangeArrowheads="1"/>
          </p:cNvSpPr>
          <p:nvPr/>
        </p:nvSpPr>
        <p:spPr bwMode="auto">
          <a:xfrm>
            <a:off x="4891342" y="4638294"/>
            <a:ext cx="508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ru-RU" b="1">
                <a:latin typeface="Arial" charset="0"/>
              </a:rPr>
              <a:t>8008</a:t>
            </a:r>
          </a:p>
        </p:txBody>
      </p:sp>
      <p:sp>
        <p:nvSpPr>
          <p:cNvPr id="86100" name="Rectangle 88"/>
          <p:cNvSpPr>
            <a:spLocks noChangeArrowheads="1"/>
          </p:cNvSpPr>
          <p:nvPr/>
        </p:nvSpPr>
        <p:spPr bwMode="auto">
          <a:xfrm>
            <a:off x="4935792" y="4973258"/>
            <a:ext cx="508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ru-RU" b="1">
                <a:latin typeface="Arial" charset="0"/>
              </a:rPr>
              <a:t>8080</a:t>
            </a:r>
          </a:p>
        </p:txBody>
      </p:sp>
      <p:sp>
        <p:nvSpPr>
          <p:cNvPr id="86101" name="Rectangle 89"/>
          <p:cNvSpPr>
            <a:spLocks noChangeArrowheads="1"/>
          </p:cNvSpPr>
          <p:nvPr/>
        </p:nvSpPr>
        <p:spPr bwMode="auto">
          <a:xfrm>
            <a:off x="5527929" y="4670044"/>
            <a:ext cx="508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ru-RU" b="1">
                <a:latin typeface="Arial" charset="0"/>
              </a:rPr>
              <a:t>8085</a:t>
            </a:r>
          </a:p>
        </p:txBody>
      </p:sp>
      <p:sp>
        <p:nvSpPr>
          <p:cNvPr id="86102" name="Rectangle 90"/>
          <p:cNvSpPr>
            <a:spLocks noChangeArrowheads="1"/>
          </p:cNvSpPr>
          <p:nvPr/>
        </p:nvSpPr>
        <p:spPr bwMode="auto">
          <a:xfrm>
            <a:off x="5645404" y="4109658"/>
            <a:ext cx="508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ru-RU" b="1">
                <a:latin typeface="Arial" charset="0"/>
              </a:rPr>
              <a:t>8086</a:t>
            </a:r>
          </a:p>
        </p:txBody>
      </p:sp>
      <p:sp>
        <p:nvSpPr>
          <p:cNvPr id="86103" name="Rectangle 91"/>
          <p:cNvSpPr>
            <a:spLocks noChangeArrowheads="1"/>
          </p:cNvSpPr>
          <p:nvPr/>
        </p:nvSpPr>
        <p:spPr bwMode="auto">
          <a:xfrm>
            <a:off x="6043867" y="4846258"/>
            <a:ext cx="381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ru-RU" b="1">
                <a:latin typeface="Arial" charset="0"/>
              </a:rPr>
              <a:t>286</a:t>
            </a:r>
          </a:p>
        </p:txBody>
      </p:sp>
      <p:sp>
        <p:nvSpPr>
          <p:cNvPr id="86104" name="Rectangle 92"/>
          <p:cNvSpPr>
            <a:spLocks noChangeArrowheads="1"/>
          </p:cNvSpPr>
          <p:nvPr/>
        </p:nvSpPr>
        <p:spPr bwMode="auto">
          <a:xfrm>
            <a:off x="6516943" y="4701795"/>
            <a:ext cx="3841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ru-RU" b="1">
                <a:latin typeface="Arial" charset="0"/>
              </a:rPr>
              <a:t>386</a:t>
            </a:r>
          </a:p>
        </p:txBody>
      </p:sp>
      <p:sp>
        <p:nvSpPr>
          <p:cNvPr id="86105" name="Rectangle 93"/>
          <p:cNvSpPr>
            <a:spLocks noChangeArrowheads="1"/>
          </p:cNvSpPr>
          <p:nvPr/>
        </p:nvSpPr>
        <p:spPr bwMode="auto">
          <a:xfrm>
            <a:off x="7390067" y="4893883"/>
            <a:ext cx="381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ru-RU" b="1">
                <a:latin typeface="Arial" charset="0"/>
              </a:rPr>
              <a:t>486</a:t>
            </a:r>
          </a:p>
        </p:txBody>
      </p:sp>
      <p:sp>
        <p:nvSpPr>
          <p:cNvPr id="86106" name="Rectangle 94"/>
          <p:cNvSpPr>
            <a:spLocks noChangeArrowheads="1"/>
          </p:cNvSpPr>
          <p:nvPr/>
        </p:nvSpPr>
        <p:spPr bwMode="auto">
          <a:xfrm>
            <a:off x="7863142" y="4638295"/>
            <a:ext cx="10804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ru-RU" b="1">
                <a:latin typeface="Arial" charset="0"/>
              </a:rPr>
              <a:t>Pentium®</a:t>
            </a:r>
            <a:endParaRPr kumimoji="0" lang="en-US" altLang="ru-RU" sz="2000">
              <a:latin typeface="Arial" charset="0"/>
            </a:endParaRPr>
          </a:p>
        </p:txBody>
      </p:sp>
      <p:sp>
        <p:nvSpPr>
          <p:cNvPr id="86107" name="Rectangle 95"/>
          <p:cNvSpPr>
            <a:spLocks noChangeArrowheads="1"/>
          </p:cNvSpPr>
          <p:nvPr/>
        </p:nvSpPr>
        <p:spPr bwMode="auto">
          <a:xfrm>
            <a:off x="8217154" y="4381119"/>
            <a:ext cx="27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ru-RU" b="1">
                <a:latin typeface="Arial" charset="0"/>
              </a:rPr>
              <a:t>P6</a:t>
            </a:r>
          </a:p>
        </p:txBody>
      </p:sp>
      <p:sp>
        <p:nvSpPr>
          <p:cNvPr id="86108" name="Rectangle 96"/>
          <p:cNvSpPr>
            <a:spLocks noChangeArrowheads="1"/>
          </p:cNvSpPr>
          <p:nvPr/>
        </p:nvSpPr>
        <p:spPr bwMode="auto">
          <a:xfrm>
            <a:off x="4432554" y="5197095"/>
            <a:ext cx="128588" cy="276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ru-RU" b="1">
                <a:solidFill>
                  <a:schemeClr val="hlink"/>
                </a:solidFill>
                <a:latin typeface="Arial" charset="0"/>
              </a:rPr>
              <a:t>1</a:t>
            </a:r>
          </a:p>
        </p:txBody>
      </p:sp>
      <p:sp>
        <p:nvSpPr>
          <p:cNvPr id="86109" name="Rectangle 97"/>
          <p:cNvSpPr>
            <a:spLocks noChangeArrowheads="1"/>
          </p:cNvSpPr>
          <p:nvPr/>
        </p:nvSpPr>
        <p:spPr bwMode="auto">
          <a:xfrm>
            <a:off x="4300792" y="4301744"/>
            <a:ext cx="25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ru-RU" b="1">
                <a:solidFill>
                  <a:schemeClr val="hlink"/>
                </a:solidFill>
                <a:latin typeface="Arial" charset="0"/>
              </a:rPr>
              <a:t>10</a:t>
            </a:r>
          </a:p>
        </p:txBody>
      </p:sp>
      <p:sp>
        <p:nvSpPr>
          <p:cNvPr id="86110" name="Rectangle 98"/>
          <p:cNvSpPr>
            <a:spLocks noChangeArrowheads="1"/>
          </p:cNvSpPr>
          <p:nvPr/>
        </p:nvSpPr>
        <p:spPr bwMode="auto">
          <a:xfrm>
            <a:off x="4167442" y="3423858"/>
            <a:ext cx="381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ru-RU" b="1">
                <a:solidFill>
                  <a:schemeClr val="hlink"/>
                </a:solidFill>
                <a:latin typeface="Arial" charset="0"/>
              </a:rPr>
              <a:t>100</a:t>
            </a:r>
          </a:p>
        </p:txBody>
      </p:sp>
      <p:sp>
        <p:nvSpPr>
          <p:cNvPr id="86111" name="Rectangle 99"/>
          <p:cNvSpPr>
            <a:spLocks noChangeArrowheads="1"/>
          </p:cNvSpPr>
          <p:nvPr/>
        </p:nvSpPr>
        <p:spPr bwMode="auto">
          <a:xfrm>
            <a:off x="4032504" y="2530094"/>
            <a:ext cx="508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ru-RU" b="1">
                <a:solidFill>
                  <a:schemeClr val="hlink"/>
                </a:solidFill>
                <a:latin typeface="Arial" charset="0"/>
              </a:rPr>
              <a:t>1000</a:t>
            </a:r>
          </a:p>
        </p:txBody>
      </p:sp>
      <p:sp>
        <p:nvSpPr>
          <p:cNvPr id="86112" name="Rectangle 100"/>
          <p:cNvSpPr>
            <a:spLocks noChangeArrowheads="1"/>
          </p:cNvSpPr>
          <p:nvPr/>
        </p:nvSpPr>
        <p:spPr bwMode="auto">
          <a:xfrm>
            <a:off x="3900742" y="1634744"/>
            <a:ext cx="63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ru-RU" b="1">
                <a:solidFill>
                  <a:schemeClr val="hlink"/>
                </a:solidFill>
                <a:latin typeface="Arial" charset="0"/>
              </a:rPr>
              <a:t>10000</a:t>
            </a:r>
          </a:p>
        </p:txBody>
      </p:sp>
      <p:sp>
        <p:nvSpPr>
          <p:cNvPr id="86113" name="Rectangle 101"/>
          <p:cNvSpPr>
            <a:spLocks noChangeArrowheads="1"/>
          </p:cNvSpPr>
          <p:nvPr/>
        </p:nvSpPr>
        <p:spPr bwMode="auto">
          <a:xfrm>
            <a:off x="4492879" y="5579683"/>
            <a:ext cx="508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ru-RU" b="1">
                <a:solidFill>
                  <a:schemeClr val="hlink"/>
                </a:solidFill>
                <a:latin typeface="Arial" charset="0"/>
              </a:rPr>
              <a:t>1970</a:t>
            </a:r>
          </a:p>
        </p:txBody>
      </p:sp>
      <p:sp>
        <p:nvSpPr>
          <p:cNvPr id="86114" name="Rectangle 102"/>
          <p:cNvSpPr>
            <a:spLocks noChangeArrowheads="1"/>
          </p:cNvSpPr>
          <p:nvPr/>
        </p:nvSpPr>
        <p:spPr bwMode="auto">
          <a:xfrm>
            <a:off x="5807329" y="5579683"/>
            <a:ext cx="508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ru-RU" b="1">
                <a:solidFill>
                  <a:schemeClr val="hlink"/>
                </a:solidFill>
                <a:latin typeface="Arial" charset="0"/>
              </a:rPr>
              <a:t>1980</a:t>
            </a:r>
          </a:p>
        </p:txBody>
      </p:sp>
      <p:sp>
        <p:nvSpPr>
          <p:cNvPr id="86115" name="Rectangle 103"/>
          <p:cNvSpPr>
            <a:spLocks noChangeArrowheads="1"/>
          </p:cNvSpPr>
          <p:nvPr/>
        </p:nvSpPr>
        <p:spPr bwMode="auto">
          <a:xfrm>
            <a:off x="7123367" y="5579683"/>
            <a:ext cx="508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ru-RU" b="1">
                <a:solidFill>
                  <a:schemeClr val="hlink"/>
                </a:solidFill>
                <a:latin typeface="Arial" charset="0"/>
              </a:rPr>
              <a:t>1990</a:t>
            </a:r>
          </a:p>
        </p:txBody>
      </p:sp>
      <p:sp>
        <p:nvSpPr>
          <p:cNvPr id="86116" name="Rectangle 104"/>
          <p:cNvSpPr>
            <a:spLocks noChangeArrowheads="1"/>
          </p:cNvSpPr>
          <p:nvPr/>
        </p:nvSpPr>
        <p:spPr bwMode="auto">
          <a:xfrm>
            <a:off x="8439404" y="5579683"/>
            <a:ext cx="508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ru-RU" b="1">
                <a:solidFill>
                  <a:schemeClr val="hlink"/>
                </a:solidFill>
                <a:latin typeface="Arial" charset="0"/>
              </a:rPr>
              <a:t>2000</a:t>
            </a:r>
          </a:p>
        </p:txBody>
      </p:sp>
      <p:sp>
        <p:nvSpPr>
          <p:cNvPr id="86117" name="Rectangle 105"/>
          <p:cNvSpPr>
            <a:spLocks noChangeArrowheads="1"/>
          </p:cNvSpPr>
          <p:nvPr/>
        </p:nvSpPr>
        <p:spPr bwMode="auto">
          <a:xfrm>
            <a:off x="9755442" y="5579683"/>
            <a:ext cx="508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ru-RU" b="1">
                <a:solidFill>
                  <a:schemeClr val="hlink"/>
                </a:solidFill>
                <a:latin typeface="Arial" charset="0"/>
              </a:rPr>
              <a:t>2010</a:t>
            </a:r>
          </a:p>
        </p:txBody>
      </p:sp>
      <p:sp>
        <p:nvSpPr>
          <p:cNvPr id="86118" name="Rectangle 106"/>
          <p:cNvSpPr>
            <a:spLocks noChangeArrowheads="1"/>
          </p:cNvSpPr>
          <p:nvPr/>
        </p:nvSpPr>
        <p:spPr bwMode="auto">
          <a:xfrm>
            <a:off x="7085899" y="5943488"/>
            <a:ext cx="669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ru-RU" altLang="ru-RU" sz="2000" b="1" dirty="0">
                <a:latin typeface="Arial" charset="0"/>
              </a:rPr>
              <a:t>Годы</a:t>
            </a:r>
            <a:endParaRPr kumimoji="0" lang="en-US" altLang="ru-RU" sz="2000" b="1" dirty="0">
              <a:latin typeface="Arial" charset="0"/>
            </a:endParaRPr>
          </a:p>
        </p:txBody>
      </p:sp>
      <p:sp>
        <p:nvSpPr>
          <p:cNvPr id="86119" name="Rectangle 107"/>
          <p:cNvSpPr>
            <a:spLocks noChangeArrowheads="1"/>
          </p:cNvSpPr>
          <p:nvPr/>
        </p:nvSpPr>
        <p:spPr bwMode="auto">
          <a:xfrm rot="-5400000">
            <a:off x="1844442" y="3627213"/>
            <a:ext cx="37358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ru-RU" altLang="ru-RU" sz="2000" b="1" dirty="0">
                <a:latin typeface="Arial" charset="0"/>
              </a:rPr>
              <a:t>Плотность</a:t>
            </a:r>
            <a:r>
              <a:rPr kumimoji="0" lang="ru-RU" altLang="ru-RU" sz="20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kumimoji="0" lang="ru-RU" altLang="ru-RU" sz="2000" b="1" dirty="0">
                <a:latin typeface="Arial" charset="0"/>
              </a:rPr>
              <a:t>мощности</a:t>
            </a:r>
            <a:r>
              <a:rPr kumimoji="0" lang="en-US" altLang="ru-RU" sz="2000" b="1" dirty="0">
                <a:latin typeface="Arial" charset="0"/>
              </a:rPr>
              <a:t> (W/cm</a:t>
            </a:r>
            <a:r>
              <a:rPr kumimoji="0" lang="en-US" altLang="ru-RU" sz="2000" b="1" baseline="30000" dirty="0">
                <a:latin typeface="Arial" charset="0"/>
              </a:rPr>
              <a:t>2</a:t>
            </a:r>
            <a:r>
              <a:rPr kumimoji="0" lang="en-US" altLang="ru-RU" sz="2000" b="1" dirty="0">
                <a:latin typeface="Arial" charset="0"/>
              </a:rPr>
              <a:t>)</a:t>
            </a:r>
            <a:endParaRPr kumimoji="0" lang="en-US" altLang="ru-RU" sz="2000" dirty="0">
              <a:latin typeface="Arial" charset="0"/>
            </a:endParaRPr>
          </a:p>
        </p:txBody>
      </p:sp>
      <p:sp>
        <p:nvSpPr>
          <p:cNvPr id="86120" name="Rectangle 108"/>
          <p:cNvSpPr>
            <a:spLocks noChangeArrowheads="1"/>
          </p:cNvSpPr>
          <p:nvPr/>
        </p:nvSpPr>
        <p:spPr bwMode="auto">
          <a:xfrm>
            <a:off x="6397880" y="4238244"/>
            <a:ext cx="1374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kumimoji="0" lang="ru-RU" altLang="ru-RU">
              <a:latin typeface="Arial" charset="0"/>
            </a:endParaRPr>
          </a:p>
        </p:txBody>
      </p:sp>
      <p:sp>
        <p:nvSpPr>
          <p:cNvPr id="86121" name="Rectangle 109"/>
          <p:cNvSpPr>
            <a:spLocks noChangeArrowheads="1"/>
          </p:cNvSpPr>
          <p:nvPr/>
        </p:nvSpPr>
        <p:spPr bwMode="auto">
          <a:xfrm>
            <a:off x="6497892" y="3815969"/>
            <a:ext cx="2582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kumimoji="0" lang="ru-RU" altLang="ru-RU" sz="2100" b="1">
                <a:solidFill>
                  <a:srgbClr val="6C0000"/>
                </a:solidFill>
                <a:latin typeface="Arial" charset="0"/>
              </a:rPr>
              <a:t>Горячая</a:t>
            </a:r>
          </a:p>
          <a:p>
            <a:r>
              <a:rPr kumimoji="0" lang="ru-RU" altLang="ru-RU" sz="2100" b="1">
                <a:solidFill>
                  <a:srgbClr val="6C0000"/>
                </a:solidFill>
                <a:latin typeface="Arial" charset="0"/>
              </a:rPr>
              <a:t>сковорода</a:t>
            </a:r>
            <a:endParaRPr kumimoji="0" lang="en-US" altLang="ru-RU" sz="2100" b="1">
              <a:solidFill>
                <a:srgbClr val="6C0000"/>
              </a:solidFill>
              <a:latin typeface="Arial" charset="0"/>
            </a:endParaRPr>
          </a:p>
        </p:txBody>
      </p:sp>
      <p:sp>
        <p:nvSpPr>
          <p:cNvPr id="86122" name="Rectangle 110"/>
          <p:cNvSpPr>
            <a:spLocks noChangeArrowheads="1"/>
          </p:cNvSpPr>
          <p:nvPr/>
        </p:nvSpPr>
        <p:spPr bwMode="auto">
          <a:xfrm>
            <a:off x="6332792" y="2961895"/>
            <a:ext cx="118745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kumimoji="0" lang="ru-RU" altLang="ru-RU">
              <a:latin typeface="Arial" charset="0"/>
            </a:endParaRPr>
          </a:p>
        </p:txBody>
      </p:sp>
      <p:grpSp>
        <p:nvGrpSpPr>
          <p:cNvPr id="86123" name="Group 111"/>
          <p:cNvGrpSpPr>
            <a:grpSpLocks/>
          </p:cNvGrpSpPr>
          <p:nvPr/>
        </p:nvGrpSpPr>
        <p:grpSpPr bwMode="auto">
          <a:xfrm>
            <a:off x="7037643" y="3058732"/>
            <a:ext cx="1235075" cy="660400"/>
            <a:chOff x="2474" y="1825"/>
            <a:chExt cx="661" cy="423"/>
          </a:xfrm>
        </p:grpSpPr>
        <p:sp>
          <p:nvSpPr>
            <p:cNvPr id="86139" name="Rectangle 112"/>
            <p:cNvSpPr>
              <a:spLocks noChangeArrowheads="1"/>
            </p:cNvSpPr>
            <p:nvPr/>
          </p:nvSpPr>
          <p:spPr bwMode="auto">
            <a:xfrm>
              <a:off x="2474" y="1825"/>
              <a:ext cx="661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ru-RU" altLang="ru-RU" sz="2100" b="1">
                  <a:solidFill>
                    <a:srgbClr val="6C0000"/>
                  </a:solidFill>
                  <a:latin typeface="Arial" charset="0"/>
                </a:rPr>
                <a:t>Ядерный</a:t>
              </a:r>
              <a:endParaRPr kumimoji="0" lang="en-US" altLang="ru-RU" sz="2100" b="1">
                <a:solidFill>
                  <a:srgbClr val="6C0000"/>
                </a:solidFill>
                <a:latin typeface="Arial" charset="0"/>
              </a:endParaRPr>
            </a:p>
          </p:txBody>
        </p:sp>
        <p:sp>
          <p:nvSpPr>
            <p:cNvPr id="86140" name="Rectangle 113"/>
            <p:cNvSpPr>
              <a:spLocks noChangeArrowheads="1"/>
            </p:cNvSpPr>
            <p:nvPr/>
          </p:nvSpPr>
          <p:spPr bwMode="auto">
            <a:xfrm>
              <a:off x="2474" y="2042"/>
              <a:ext cx="624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0" lang="ru-RU" altLang="ru-RU" sz="2100" b="1" dirty="0">
                  <a:solidFill>
                    <a:srgbClr val="6C0000"/>
                  </a:solidFill>
                  <a:latin typeface="Arial" charset="0"/>
                </a:rPr>
                <a:t>реактор</a:t>
              </a:r>
              <a:endParaRPr kumimoji="0" lang="en-US" altLang="ru-RU" sz="2000" dirty="0">
                <a:solidFill>
                  <a:srgbClr val="6C0000"/>
                </a:solidFill>
                <a:latin typeface="Arial" charset="0"/>
              </a:endParaRPr>
            </a:p>
          </p:txBody>
        </p:sp>
      </p:grpSp>
      <p:sp>
        <p:nvSpPr>
          <p:cNvPr id="86124" name="Rectangle 114"/>
          <p:cNvSpPr>
            <a:spLocks noChangeArrowheads="1"/>
          </p:cNvSpPr>
          <p:nvPr/>
        </p:nvSpPr>
        <p:spPr bwMode="auto">
          <a:xfrm>
            <a:off x="6332792" y="1971295"/>
            <a:ext cx="107315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kumimoji="0" lang="ru-RU" altLang="ru-RU">
              <a:latin typeface="Arial" charset="0"/>
            </a:endParaRPr>
          </a:p>
        </p:txBody>
      </p:sp>
      <p:grpSp>
        <p:nvGrpSpPr>
          <p:cNvPr id="86125" name="Group 115"/>
          <p:cNvGrpSpPr>
            <a:grpSpLocks/>
          </p:cNvGrpSpPr>
          <p:nvPr/>
        </p:nvGrpSpPr>
        <p:grpSpPr bwMode="auto">
          <a:xfrm>
            <a:off x="7921880" y="2312608"/>
            <a:ext cx="955675" cy="668337"/>
            <a:chOff x="2474" y="1302"/>
            <a:chExt cx="602" cy="421"/>
          </a:xfrm>
        </p:grpSpPr>
        <p:sp>
          <p:nvSpPr>
            <p:cNvPr id="86137" name="Rectangle 116"/>
            <p:cNvSpPr>
              <a:spLocks noChangeArrowheads="1"/>
            </p:cNvSpPr>
            <p:nvPr/>
          </p:nvSpPr>
          <p:spPr bwMode="auto">
            <a:xfrm>
              <a:off x="2474" y="1302"/>
              <a:ext cx="5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ru-RU" altLang="ru-RU" sz="2100" b="1">
                  <a:solidFill>
                    <a:srgbClr val="6C0000"/>
                  </a:solidFill>
                  <a:latin typeface="Arial" charset="0"/>
                </a:rPr>
                <a:t>Сопло</a:t>
              </a:r>
              <a:endParaRPr kumimoji="0" lang="en-US" altLang="ru-RU" sz="2100" b="1">
                <a:solidFill>
                  <a:srgbClr val="6C0000"/>
                </a:solidFill>
                <a:latin typeface="Arial" charset="0"/>
              </a:endParaRPr>
            </a:p>
          </p:txBody>
        </p:sp>
        <p:sp>
          <p:nvSpPr>
            <p:cNvPr id="86138" name="Rectangle 117"/>
            <p:cNvSpPr>
              <a:spLocks noChangeArrowheads="1"/>
            </p:cNvSpPr>
            <p:nvPr/>
          </p:nvSpPr>
          <p:spPr bwMode="auto">
            <a:xfrm>
              <a:off x="2474" y="1519"/>
              <a:ext cx="60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ru-RU" altLang="ru-RU" sz="2100" b="1">
                  <a:solidFill>
                    <a:srgbClr val="6C0000"/>
                  </a:solidFill>
                  <a:latin typeface="Arial" charset="0"/>
                </a:rPr>
                <a:t>ракеты</a:t>
              </a:r>
              <a:endParaRPr kumimoji="0" lang="en-US" altLang="ru-RU" sz="2100" b="1">
                <a:solidFill>
                  <a:srgbClr val="6C0000"/>
                </a:solidFill>
                <a:latin typeface="Arial" charset="0"/>
              </a:endParaRPr>
            </a:p>
          </p:txBody>
        </p:sp>
      </p:grpSp>
      <p:sp>
        <p:nvSpPr>
          <p:cNvPr id="86126" name="Rectangle 118"/>
          <p:cNvSpPr>
            <a:spLocks noChangeArrowheads="1"/>
          </p:cNvSpPr>
          <p:nvPr/>
        </p:nvSpPr>
        <p:spPr bwMode="auto">
          <a:xfrm>
            <a:off x="10134855" y="1871282"/>
            <a:ext cx="17494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ru-RU" altLang="ru-RU" sz="2100" b="1">
                <a:solidFill>
                  <a:srgbClr val="FF3300"/>
                </a:solidFill>
                <a:latin typeface="Arial" charset="0"/>
              </a:rPr>
              <a:t>Поверхность</a:t>
            </a:r>
            <a:endParaRPr kumimoji="0" lang="en-US" altLang="ru-RU" sz="210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86127" name="Rectangle 119"/>
          <p:cNvSpPr>
            <a:spLocks noChangeArrowheads="1"/>
          </p:cNvSpPr>
          <p:nvPr/>
        </p:nvSpPr>
        <p:spPr bwMode="auto">
          <a:xfrm>
            <a:off x="10134854" y="2231644"/>
            <a:ext cx="10096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ru-RU" altLang="ru-RU" sz="2100" b="1">
                <a:solidFill>
                  <a:srgbClr val="FF3300"/>
                </a:solidFill>
                <a:latin typeface="Arial" charset="0"/>
              </a:rPr>
              <a:t>Солнца</a:t>
            </a:r>
            <a:endParaRPr kumimoji="0" lang="en-US" altLang="ru-RU" sz="210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86128" name="Line 121"/>
          <p:cNvSpPr>
            <a:spLocks noChangeShapeType="1"/>
          </p:cNvSpPr>
          <p:nvPr/>
        </p:nvSpPr>
        <p:spPr bwMode="auto">
          <a:xfrm>
            <a:off x="8113968" y="4117594"/>
            <a:ext cx="422275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129" name="Line 122"/>
          <p:cNvSpPr>
            <a:spLocks noChangeShapeType="1"/>
          </p:cNvSpPr>
          <p:nvPr/>
        </p:nvSpPr>
        <p:spPr bwMode="auto">
          <a:xfrm>
            <a:off x="8266367" y="3427032"/>
            <a:ext cx="538162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130" name="Line 123"/>
          <p:cNvSpPr>
            <a:spLocks noChangeShapeType="1"/>
          </p:cNvSpPr>
          <p:nvPr/>
        </p:nvSpPr>
        <p:spPr bwMode="auto">
          <a:xfrm>
            <a:off x="8996617" y="2580894"/>
            <a:ext cx="538162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131" name="Line 124"/>
          <p:cNvSpPr>
            <a:spLocks noChangeShapeType="1"/>
          </p:cNvSpPr>
          <p:nvPr/>
        </p:nvSpPr>
        <p:spPr bwMode="auto">
          <a:xfrm flipH="1">
            <a:off x="10111043" y="1774444"/>
            <a:ext cx="574675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132" name="Rectangle 120"/>
          <p:cNvSpPr>
            <a:spLocks noChangeArrowheads="1"/>
          </p:cNvSpPr>
          <p:nvPr/>
        </p:nvSpPr>
        <p:spPr bwMode="auto">
          <a:xfrm>
            <a:off x="10065004" y="4266819"/>
            <a:ext cx="20843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ru-RU" altLang="ru-RU" sz="1600" b="1">
                <a:latin typeface="Arial" charset="0"/>
              </a:rPr>
              <a:t>Источник</a:t>
            </a:r>
            <a:r>
              <a:rPr kumimoji="0" lang="en-US" altLang="ru-RU" sz="1600" b="1">
                <a:latin typeface="Arial" charset="0"/>
              </a:rPr>
              <a:t>: Patrick </a:t>
            </a:r>
          </a:p>
          <a:p>
            <a:pPr eaLnBrk="0" hangingPunct="0"/>
            <a:r>
              <a:rPr kumimoji="0" lang="en-US" altLang="ru-RU" sz="1600" b="1">
                <a:latin typeface="Arial" charset="0"/>
              </a:rPr>
              <a:t>Gelsinger, Intel</a:t>
            </a:r>
            <a:r>
              <a:rPr kumimoji="0" lang="en-US" altLang="ru-RU" sz="1600" b="1">
                <a:latin typeface="Arial" charset="0"/>
                <a:sym typeface="Symbol" pitchFamily="18" charset="2"/>
              </a:rPr>
              <a:t>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Название 1"/>
          <p:cNvSpPr>
            <a:spLocks noGrp="1"/>
          </p:cNvSpPr>
          <p:nvPr>
            <p:ph type="title" idx="4294967295"/>
          </p:nvPr>
        </p:nvSpPr>
        <p:spPr>
          <a:xfrm>
            <a:off x="3374898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</a:rPr>
              <a:t>Проблемы </a:t>
            </a:r>
            <a:r>
              <a:rPr lang="en-US" altLang="ru-RU" sz="3600" dirty="0">
                <a:solidFill>
                  <a:srgbClr val="003794"/>
                </a:solidFill>
                <a:latin typeface="Arial" charset="0"/>
              </a:rPr>
              <a:t>hardware</a:t>
            </a:r>
            <a:endParaRPr lang="ru-RU" altLang="ru-RU" sz="3600" dirty="0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88066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3411411" y="1019175"/>
            <a:ext cx="8496300" cy="489743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kumimoji="0" lang="ru-RU" altLang="ru-RU" sz="2400">
                <a:latin typeface="Arial" charset="0"/>
              </a:rPr>
              <a:t> </a:t>
            </a:r>
            <a:br>
              <a:rPr kumimoji="0" lang="ru-RU" altLang="ru-RU" sz="2400">
                <a:latin typeface="Arial" charset="0"/>
              </a:rPr>
            </a:br>
            <a:endParaRPr kumimoji="0" lang="en-US" altLang="ru-RU" sz="2000"/>
          </a:p>
          <a:p>
            <a:pPr marL="0" indent="0" eaLnBrk="1" hangingPunct="1">
              <a:buNone/>
            </a:pPr>
            <a:endParaRPr kumimoji="0" lang="ru-RU" altLang="ru-RU" sz="2000"/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3735261" y="2630488"/>
            <a:ext cx="7669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0" lang="ru-RU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914649" y="3206751"/>
            <a:ext cx="7777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0" lang="ru-RU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381373" y="1773239"/>
            <a:ext cx="7669213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ru-RU" altLang="ru-RU" sz="2800" dirty="0">
                <a:latin typeface="Arial" charset="0"/>
              </a:rPr>
              <a:t>EDSAC - 1949 год Кембридж - время такта 2 микросекунды (2*10</a:t>
            </a:r>
            <a:r>
              <a:rPr kumimoji="0" lang="ru-RU" altLang="ru-RU" sz="2800" baseline="30000" dirty="0">
                <a:latin typeface="Arial" charset="0"/>
              </a:rPr>
              <a:t>-6</a:t>
            </a:r>
            <a:r>
              <a:rPr kumimoji="0" lang="ru-RU" altLang="ru-RU" sz="2800" dirty="0">
                <a:latin typeface="Arial" charset="0"/>
              </a:rPr>
              <a:t> секунды), выполнял в среднем 100 арифметических операций в секунду </a:t>
            </a:r>
          </a:p>
          <a:p>
            <a:pPr>
              <a:spcBef>
                <a:spcPct val="50000"/>
              </a:spcBef>
            </a:pPr>
            <a:r>
              <a:rPr kumimoji="0" lang="ru-RU" altLang="ru-RU" sz="2800" dirty="0">
                <a:latin typeface="Arial" charset="0"/>
              </a:rPr>
              <a:t>Процессоры 2004 года – тактовая частота 3</a:t>
            </a:r>
            <a:r>
              <a:rPr kumimoji="0" lang="en-US" altLang="ru-RU" sz="2800" dirty="0">
                <a:latin typeface="Arial" charset="0"/>
              </a:rPr>
              <a:t>GHz – </a:t>
            </a:r>
            <a:r>
              <a:rPr kumimoji="0" lang="ru-RU" altLang="ru-RU" sz="2800" dirty="0">
                <a:latin typeface="Arial" charset="0"/>
              </a:rPr>
              <a:t>время одного такта </a:t>
            </a:r>
            <a:r>
              <a:rPr kumimoji="0" lang="en-US" altLang="ru-RU" sz="2800" dirty="0">
                <a:latin typeface="Arial" charset="0"/>
              </a:rPr>
              <a:t>~ </a:t>
            </a:r>
            <a:r>
              <a:rPr kumimoji="0" lang="ru-RU" altLang="ru-RU" sz="2800" dirty="0">
                <a:latin typeface="Arial" charset="0"/>
              </a:rPr>
              <a:t>3*10</a:t>
            </a:r>
            <a:r>
              <a:rPr kumimoji="0" lang="ru-RU" altLang="ru-RU" sz="2800" baseline="30000" dirty="0">
                <a:latin typeface="Arial" charset="0"/>
              </a:rPr>
              <a:t>-</a:t>
            </a:r>
            <a:r>
              <a:rPr kumimoji="0" lang="en-US" altLang="ru-RU" sz="2800" baseline="30000" dirty="0">
                <a:latin typeface="Arial" charset="0"/>
              </a:rPr>
              <a:t>10</a:t>
            </a:r>
            <a:r>
              <a:rPr kumimoji="0" lang="ru-RU" altLang="ru-RU" sz="2800" dirty="0">
                <a:latin typeface="Arial" charset="0"/>
              </a:rPr>
              <a:t> секунды – но производительность по сравнению с </a:t>
            </a:r>
            <a:r>
              <a:rPr kumimoji="0" lang="en-US" altLang="ru-RU" sz="2800" dirty="0">
                <a:latin typeface="Arial" charset="0"/>
              </a:rPr>
              <a:t>EDSAC</a:t>
            </a:r>
            <a:r>
              <a:rPr kumimoji="0" lang="ru-RU" altLang="ru-RU" sz="2800" dirty="0">
                <a:latin typeface="Arial" charset="0"/>
              </a:rPr>
              <a:t> существенно больше, чем в 10000</a:t>
            </a:r>
            <a:r>
              <a:rPr kumimoji="0" lang="ru-RU" altLang="ru-RU" sz="2400" dirty="0">
                <a:latin typeface="Arial" charset="0"/>
              </a:rPr>
              <a:t> раз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Название 1"/>
          <p:cNvSpPr>
            <a:spLocks noGrp="1"/>
          </p:cNvSpPr>
          <p:nvPr>
            <p:ph type="title" idx="4294967295"/>
          </p:nvPr>
        </p:nvSpPr>
        <p:spPr>
          <a:xfrm>
            <a:off x="3356610" y="256413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</a:rPr>
              <a:t>История параллельности</a:t>
            </a:r>
          </a:p>
        </p:txBody>
      </p:sp>
      <p:sp>
        <p:nvSpPr>
          <p:cNvPr id="89090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3356610" y="1577213"/>
            <a:ext cx="8496300" cy="456583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kumimoji="0" lang="ru-RU" altLang="ru-RU" sz="2600" dirty="0">
                <a:latin typeface="Arial" charset="0"/>
              </a:rPr>
              <a:t>Разрядно-параллельная память и разрядно-параллельная арифметика (1953-55)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kumimoji="0" lang="en-US" altLang="ru-RU" sz="2600" dirty="0">
                <a:latin typeface="Arial" charset="0"/>
              </a:rPr>
              <a:t>Spooling. </a:t>
            </a:r>
            <a:r>
              <a:rPr kumimoji="0" lang="ru-RU" altLang="ru-RU" sz="2600" dirty="0">
                <a:latin typeface="Arial" charset="0"/>
              </a:rPr>
              <a:t>Независимые устройства ввода-вывода (1958)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kumimoji="0" lang="ru-RU" altLang="ru-RU" sz="2600" dirty="0">
                <a:latin typeface="Arial" charset="0"/>
              </a:rPr>
              <a:t>Ускорение доступа к памяти за счет разделения ее на банки памяти (1961)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kumimoji="0" lang="ru-RU" altLang="ru-RU" sz="2600" dirty="0">
                <a:latin typeface="Arial" charset="0"/>
              </a:rPr>
              <a:t>Конвейеризация выполнения команд (1962)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kumimoji="0" lang="ru-RU" altLang="ru-RU" sz="2600" dirty="0">
                <a:latin typeface="Arial" charset="0"/>
              </a:rPr>
              <a:t>Независимые функциональные устройства (1964)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kumimoji="0" lang="ru-RU" altLang="ru-RU" sz="2600" dirty="0">
                <a:latin typeface="Arial" charset="0"/>
              </a:rPr>
              <a:t>Конвейеризация функциональных устройств (1969</a:t>
            </a:r>
            <a:r>
              <a:rPr kumimoji="0" lang="ru-RU" altLang="ru-RU" sz="2400" dirty="0">
                <a:latin typeface="Arial" charset="0"/>
              </a:rPr>
              <a:t>)</a:t>
            </a:r>
            <a:endParaRPr kumimoji="0" lang="ru-RU" altLang="ru-RU" sz="2000" dirty="0"/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896361" y="3225039"/>
            <a:ext cx="7777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0" lang="ru-RU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</a:rPr>
              <a:t>История параллельности</a:t>
            </a:r>
          </a:p>
        </p:txBody>
      </p:sp>
      <p:sp>
        <p:nvSpPr>
          <p:cNvPr id="90114" name="Text Box 7"/>
          <p:cNvSpPr txBox="1">
            <a:spLocks noChangeArrowheads="1"/>
          </p:cNvSpPr>
          <p:nvPr/>
        </p:nvSpPr>
        <p:spPr bwMode="auto">
          <a:xfrm>
            <a:off x="3834068" y="2384425"/>
            <a:ext cx="73802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ru-RU" altLang="ru-RU" sz="3200" dirty="0">
                <a:latin typeface="Arial" charset="0"/>
              </a:rPr>
              <a:t>Практически исчерпаны резервы параллелизма, спрятанные от программистов внутри </a:t>
            </a:r>
            <a:r>
              <a:rPr kumimoji="0" lang="en-US" altLang="ru-RU" sz="3200" dirty="0">
                <a:latin typeface="Arial" charset="0"/>
              </a:rPr>
              <a:t>hardware.</a:t>
            </a:r>
            <a:endParaRPr kumimoji="0" lang="ru-RU" altLang="ru-RU" sz="3200" dirty="0"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Название 1"/>
          <p:cNvSpPr>
            <a:spLocks noGrp="1"/>
          </p:cNvSpPr>
          <p:nvPr>
            <p:ph type="title" idx="4294967295"/>
          </p:nvPr>
        </p:nvSpPr>
        <p:spPr>
          <a:xfrm>
            <a:off x="3347466" y="247269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</a:rPr>
              <a:t>История параллельности</a:t>
            </a:r>
          </a:p>
        </p:txBody>
      </p:sp>
      <p:sp>
        <p:nvSpPr>
          <p:cNvPr id="91138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3347466" y="1568070"/>
            <a:ext cx="8496300" cy="29368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kumimoji="0" lang="ru-RU" altLang="ru-RU" sz="2800" dirty="0">
                <a:latin typeface="Arial" charset="0"/>
              </a:rPr>
              <a:t>Матричные процессоры (1967-71).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kumimoji="0" lang="ru-RU" altLang="ru-RU" sz="2800" dirty="0">
                <a:latin typeface="Arial" charset="0"/>
              </a:rPr>
              <a:t>Векторно-конвейерные ЭВМ (1976).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kumimoji="0" lang="ru-RU" altLang="ru-RU" sz="2800" dirty="0">
                <a:latin typeface="Arial" charset="0"/>
              </a:rPr>
              <a:t>Многопроцессорные вычислительные комплексы.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kumimoji="0" lang="ru-RU" altLang="ru-RU" sz="2800" dirty="0">
                <a:latin typeface="Arial" charset="0"/>
              </a:rPr>
              <a:t>Кластеры.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kumimoji="0" lang="ru-RU" altLang="ru-RU" sz="2800" dirty="0">
                <a:latin typeface="Arial" charset="0"/>
              </a:rPr>
              <a:t>Высокопроизводительные системы на графических процессорах.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Название 1"/>
          <p:cNvSpPr>
            <a:spLocks noGrp="1"/>
          </p:cNvSpPr>
          <p:nvPr>
            <p:ph type="title" idx="4294967295"/>
          </p:nvPr>
        </p:nvSpPr>
        <p:spPr>
          <a:xfrm>
            <a:off x="3356610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</a:rPr>
              <a:t>Новый закон Мура</a:t>
            </a:r>
          </a:p>
        </p:txBody>
      </p:sp>
      <p:sp>
        <p:nvSpPr>
          <p:cNvPr id="92162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3204210" y="2806701"/>
            <a:ext cx="8496300" cy="1814513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en-US" altLang="ru-RU" sz="2400" dirty="0">
                <a:latin typeface="Arial" charset="0"/>
              </a:rPr>
              <a:t>	</a:t>
            </a:r>
            <a:r>
              <a:rPr kumimoji="0" lang="en-US" altLang="ru-RU" sz="2800" dirty="0">
                <a:latin typeface="Arial" charset="0"/>
              </a:rPr>
              <a:t>Multicore processors</a:t>
            </a:r>
            <a:r>
              <a:rPr kumimoji="0" lang="ru-RU" altLang="ru-RU" sz="2800" dirty="0">
                <a:latin typeface="Arial" charset="0"/>
              </a:rPr>
              <a:t>  – ( 2 – 10х ядер</a:t>
            </a:r>
            <a:r>
              <a:rPr kumimoji="0" lang="en-US" altLang="ru-RU" sz="2800" dirty="0">
                <a:latin typeface="Arial" charset="0"/>
              </a:rPr>
              <a:t> )</a:t>
            </a:r>
            <a:endParaRPr kumimoji="0" lang="ru-RU" altLang="ru-RU" sz="2800" dirty="0">
              <a:latin typeface="Arial" charset="0"/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kumimoji="0" lang="en-US" altLang="ru-RU" sz="2800" dirty="0">
                <a:latin typeface="Arial" charset="0"/>
              </a:rPr>
              <a:t>	Manycore processors</a:t>
            </a:r>
            <a:r>
              <a:rPr kumimoji="0" lang="ru-RU" altLang="ru-RU" sz="2800" dirty="0">
                <a:latin typeface="Arial" charset="0"/>
              </a:rPr>
              <a:t> – ( 100 – 100</a:t>
            </a:r>
            <a:r>
              <a:rPr kumimoji="0" lang="en-US" altLang="ru-RU" sz="2800" dirty="0">
                <a:latin typeface="Arial" charset="0"/>
              </a:rPr>
              <a:t>x </a:t>
            </a:r>
            <a:r>
              <a:rPr kumimoji="0" lang="ru-RU" altLang="ru-RU" sz="2800" dirty="0">
                <a:latin typeface="Arial" charset="0"/>
              </a:rPr>
              <a:t>ядер</a:t>
            </a:r>
            <a:r>
              <a:rPr kumimoji="0" lang="en-US" altLang="ru-RU" sz="2800" dirty="0">
                <a:latin typeface="Arial" charset="0"/>
              </a:rPr>
              <a:t> )</a:t>
            </a:r>
            <a:endParaRPr kumimoji="0" lang="ru-RU" altLang="ru-RU" sz="2800" dirty="0">
              <a:latin typeface="Arial" charset="0"/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kumimoji="0" lang="en-US" altLang="ru-RU" sz="2800" dirty="0">
                <a:latin typeface="Arial" charset="0"/>
              </a:rPr>
              <a:t>	</a:t>
            </a:r>
            <a:r>
              <a:rPr kumimoji="0" lang="en-US" altLang="ru-RU" sz="2800" dirty="0" err="1">
                <a:latin typeface="Arial" charset="0"/>
              </a:rPr>
              <a:t>Myriacore</a:t>
            </a:r>
            <a:r>
              <a:rPr kumimoji="0" lang="en-US" altLang="ru-RU" sz="2800" dirty="0">
                <a:latin typeface="Arial" charset="0"/>
              </a:rPr>
              <a:t> processors</a:t>
            </a:r>
            <a:r>
              <a:rPr kumimoji="0" lang="ru-RU" altLang="ru-RU" sz="2800" dirty="0">
                <a:latin typeface="Arial" charset="0"/>
              </a:rPr>
              <a:t> – (1000 - ? ядер )</a:t>
            </a:r>
          </a:p>
          <a:p>
            <a:pPr marL="0" indent="0" eaLnBrk="1" hangingPunct="1">
              <a:spcBef>
                <a:spcPct val="0"/>
              </a:spcBef>
              <a:spcAft>
                <a:spcPct val="30000"/>
              </a:spcAft>
              <a:buNone/>
            </a:pPr>
            <a:endParaRPr kumimoji="0" lang="ru-RU" altLang="ru-RU" sz="2400" dirty="0">
              <a:latin typeface="Arial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56610" y="1285876"/>
            <a:ext cx="8496300" cy="11541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kumimoji="0" lang="ru-RU" altLang="ru-RU" sz="2800" dirty="0">
                <a:latin typeface="Arial" panose="020B0604020202020204" pitchFamily="34" charset="0"/>
              </a:rPr>
              <a:t>Количество ядер на одном процессоре удваивается каждые полтора года.</a:t>
            </a:r>
            <a:endParaRPr kumimoji="0" lang="ru-RU" altLang="ru-RU" sz="2800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_h1"/>
          <p:cNvSpPr>
            <a:spLocks noGrp="1" noChangeArrowheads="1"/>
          </p:cNvSpPr>
          <p:nvPr>
            <p:ph type="title"/>
          </p:nvPr>
        </p:nvSpPr>
        <p:spPr>
          <a:xfrm>
            <a:off x="3374898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</a:rPr>
              <a:t>Третий кризис</a:t>
            </a:r>
            <a:r>
              <a:rPr lang="en-US" altLang="ru-RU" sz="3600" noProof="1">
                <a:solidFill>
                  <a:srgbClr val="003794"/>
                </a:solidFill>
                <a:latin typeface="Arial" charset="0"/>
              </a:rPr>
              <a:t> software</a:t>
            </a:r>
            <a:endParaRPr lang="en-US" altLang="ru-RU" sz="3600" b="0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74898" y="2041526"/>
            <a:ext cx="8496300" cy="18018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300" u="sng" dirty="0">
                <a:solidFill>
                  <a:srgbClr val="404040"/>
                </a:solidFill>
                <a:latin typeface="Arial" pitchFamily="34" charset="0"/>
              </a:rPr>
              <a:t>Проблема</a:t>
            </a:r>
            <a:r>
              <a:rPr kumimoji="0" lang="ru-RU" altLang="ru-RU" sz="2300" noProof="1">
                <a:solidFill>
                  <a:srgbClr val="404040"/>
                </a:solidFill>
                <a:latin typeface="Arial" pitchFamily="34" charset="0"/>
              </a:rPr>
              <a:t>: </a:t>
            </a:r>
            <a:r>
              <a:rPr kumimoji="0" lang="ru-RU" altLang="ru-RU" sz="2300" dirty="0">
                <a:solidFill>
                  <a:srgbClr val="404040"/>
                </a:solidFill>
                <a:latin typeface="Arial" pitchFamily="34" charset="0"/>
              </a:rPr>
              <a:t>противоречие между последовательной парадигмой программирования и наличием нескольких исполнителей (ядра, процессоры) – в устройствах.</a:t>
            </a:r>
            <a:endParaRPr kumimoji="0" lang="ru-RU" altLang="ru-RU" sz="2300" noProof="1">
              <a:solidFill>
                <a:srgbClr val="404040"/>
              </a:solidFill>
              <a:latin typeface="Arial" pitchFamily="34" charset="0"/>
            </a:endParaRPr>
          </a:p>
          <a:p>
            <a:pPr>
              <a:spcAft>
                <a:spcPct val="20000"/>
              </a:spcAft>
              <a:defRPr/>
            </a:pPr>
            <a:r>
              <a:rPr kumimoji="0" lang="ru-RU" altLang="ru-RU" dirty="0">
                <a:latin typeface="Arial" pitchFamily="34" charset="0"/>
              </a:rPr>
              <a:t>	Компьютеры стали способны обрабатывать более сложные задачи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  <a:r>
              <a:rPr kumimoji="0" lang="ru-RU" altLang="ru-RU" sz="2300" noProof="1">
                <a:solidFill>
                  <a:srgbClr val="40404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52" name="Rechteck 51"/>
          <p:cNvSpPr>
            <a:spLocks noChangeArrowheads="1"/>
          </p:cNvSpPr>
          <p:nvPr/>
        </p:nvSpPr>
        <p:spPr bwMode="gray">
          <a:xfrm>
            <a:off x="3374898" y="4173538"/>
            <a:ext cx="8496300" cy="7096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u="sng">
                <a:solidFill>
                  <a:srgbClr val="404040"/>
                </a:solidFill>
                <a:latin typeface="Arial" pitchFamily="34" charset="0"/>
              </a:rPr>
              <a:t>Потребность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:  </a:t>
            </a: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смена парадигмы программирования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62" name="Rechteck 61"/>
          <p:cNvSpPr>
            <a:spLocks noChangeArrowheads="1"/>
          </p:cNvSpPr>
          <p:nvPr/>
        </p:nvSpPr>
        <p:spPr bwMode="gray">
          <a:xfrm>
            <a:off x="3408236" y="5189538"/>
            <a:ext cx="8462962" cy="7096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u="sng" dirty="0">
                <a:solidFill>
                  <a:srgbClr val="404040"/>
                </a:solidFill>
                <a:latin typeface="Arial" pitchFamily="34" charset="0"/>
              </a:rPr>
              <a:t>Решение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: до конца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неизвестно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FD50AFC3-0D48-436C-BF64-49168E8FBC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74898" y="1030289"/>
            <a:ext cx="8496300" cy="708025"/>
          </a:xfrm>
          <a:prstGeom prst="rect">
            <a:avLst/>
          </a:prstGeom>
          <a:gradFill rotWithShape="0">
            <a:gsLst>
              <a:gs pos="0">
                <a:srgbClr val="AAC9FF"/>
              </a:gs>
              <a:gs pos="100000">
                <a:srgbClr val="7FAFFF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ct val="20000"/>
              </a:spcAft>
              <a:defRPr/>
            </a:pPr>
            <a:r>
              <a:rPr kumimoji="0" lang="ru-RU" altLang="ru-RU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Временные рамки</a:t>
            </a:r>
            <a:r>
              <a:rPr kumimoji="0" lang="ru-RU" altLang="ru-RU" sz="3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: 2005</a:t>
            </a:r>
            <a:r>
              <a:rPr kumimoji="0" lang="ru-RU" altLang="ja-JP" sz="3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– ???  </a:t>
            </a:r>
            <a:endParaRPr kumimoji="0" lang="ru-RU" altLang="ru-RU" sz="36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Название 1"/>
          <p:cNvSpPr>
            <a:spLocks noGrp="1"/>
          </p:cNvSpPr>
          <p:nvPr>
            <p:ph type="title"/>
          </p:nvPr>
        </p:nvSpPr>
        <p:spPr>
          <a:xfrm>
            <a:off x="3356610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</a:rPr>
              <a:t>Что такое парадигма</a:t>
            </a:r>
            <a:r>
              <a:rPr lang="en-US" altLang="ru-RU" sz="3600" dirty="0">
                <a:solidFill>
                  <a:srgbClr val="003794"/>
                </a:solidFill>
                <a:latin typeface="Arial" charset="0"/>
              </a:rPr>
              <a:t>?</a:t>
            </a:r>
            <a:endParaRPr lang="ru-RU" altLang="ru-RU" sz="3600" dirty="0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95234" name="Текст 2"/>
          <p:cNvSpPr>
            <a:spLocks noGrp="1"/>
          </p:cNvSpPr>
          <p:nvPr>
            <p:ph type="body" sz="quarter" idx="13"/>
          </p:nvPr>
        </p:nvSpPr>
        <p:spPr>
          <a:xfrm>
            <a:off x="3356610" y="1192214"/>
            <a:ext cx="8496300" cy="4897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ru-RU" altLang="ru-RU" sz="2400" u="sng" dirty="0">
                <a:solidFill>
                  <a:srgbClr val="404040"/>
                </a:solidFill>
                <a:latin typeface="Arial" charset="0"/>
              </a:rPr>
              <a:t>В философии науки</a:t>
            </a:r>
            <a:r>
              <a:rPr kumimoji="0" lang="en-US" altLang="ru-RU" sz="2400" dirty="0">
                <a:solidFill>
                  <a:srgbClr val="404040"/>
                </a:solidFill>
                <a:latin typeface="Arial" charset="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Термин введен Томасом Куном</a:t>
            </a:r>
            <a:r>
              <a:rPr kumimoji="0" lang="en-US" altLang="ru-RU" sz="2400" dirty="0">
                <a:solidFill>
                  <a:srgbClr val="404040"/>
                </a:solidFill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(</a:t>
            </a:r>
            <a:r>
              <a:rPr kumimoji="0" lang="en-US" altLang="ru-RU" sz="2400" dirty="0">
                <a:solidFill>
                  <a:srgbClr val="404040"/>
                </a:solidFill>
                <a:latin typeface="Arial" charset="0"/>
              </a:rPr>
              <a:t>Thomas S. Kuhn</a:t>
            </a:r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)</a:t>
            </a:r>
            <a:r>
              <a:rPr kumimoji="0" lang="en-US" altLang="ru-RU" sz="24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в</a:t>
            </a:r>
            <a:r>
              <a:rPr kumimoji="0" lang="en-US" altLang="ru-RU" sz="2400" dirty="0">
                <a:solidFill>
                  <a:srgbClr val="404040"/>
                </a:solidFill>
                <a:latin typeface="Arial" charset="0"/>
              </a:rPr>
              <a:t> 1962</a:t>
            </a:r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 г</a:t>
            </a:r>
            <a:r>
              <a:rPr kumimoji="0" lang="en-US" altLang="ru-RU" sz="2400" dirty="0">
                <a:solidFill>
                  <a:srgbClr val="404040"/>
                </a:solidFill>
                <a:latin typeface="Arial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ru-RU" sz="2400" dirty="0">
                <a:solidFill>
                  <a:srgbClr val="404040"/>
                </a:solidFill>
                <a:latin typeface="Arial" charset="0"/>
              </a:rPr>
              <a:t>(“</a:t>
            </a:r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Структура научных революций</a:t>
            </a:r>
            <a:r>
              <a:rPr kumimoji="0" lang="en-US" altLang="ru-RU" sz="2400" dirty="0">
                <a:solidFill>
                  <a:srgbClr val="404040"/>
                </a:solidFill>
                <a:latin typeface="Arial" charset="0"/>
              </a:rPr>
              <a:t>”)</a:t>
            </a:r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.</a:t>
            </a:r>
            <a:endParaRPr kumimoji="0" lang="en-US" altLang="ru-RU" sz="2400" dirty="0">
              <a:solidFill>
                <a:srgbClr val="40404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kumimoji="0" lang="en-US" altLang="ru-RU" sz="2400" dirty="0">
              <a:solidFill>
                <a:srgbClr val="40404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Парадигма – совокупность научных </a:t>
            </a:r>
            <a:b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</a:br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идей и взглядов, в рамках которой </a:t>
            </a:r>
            <a:b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</a:br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определенной группой ученых ведутся</a:t>
            </a:r>
            <a:b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</a:br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научные исследования.</a:t>
            </a:r>
            <a:endParaRPr kumimoji="0" lang="en-US" altLang="ru-RU" sz="2400" dirty="0">
              <a:solidFill>
                <a:srgbClr val="40404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kumimoji="0" lang="en-US" altLang="ru-RU" sz="2400" dirty="0">
              <a:solidFill>
                <a:srgbClr val="404040"/>
              </a:solidFill>
              <a:latin typeface="Arial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Вся история науки – это чередование этапов развития в рамках парадигм и научных революций</a:t>
            </a:r>
            <a:r>
              <a:rPr kumimoji="0" lang="en-US" altLang="ru-RU" sz="2400" dirty="0">
                <a:solidFill>
                  <a:srgbClr val="404040"/>
                </a:solidFill>
                <a:latin typeface="Arial" charset="0"/>
              </a:rPr>
              <a:t>.</a:t>
            </a:r>
            <a:endParaRPr kumimoji="0" lang="ru-RU" altLang="ru-RU" sz="2400" dirty="0">
              <a:solidFill>
                <a:srgbClr val="40404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kumimoji="0" lang="en-US" altLang="ru-RU" sz="2400" dirty="0">
              <a:solidFill>
                <a:srgbClr val="00235C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kumimoji="0" lang="en-US" altLang="ru-RU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kumimoji="0" lang="en-US" altLang="ru-RU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kumimoji="0" lang="ru-RU" altLang="ru-RU" sz="2400" dirty="0">
              <a:latin typeface="Arial" charset="0"/>
            </a:endParaRPr>
          </a:p>
        </p:txBody>
      </p:sp>
      <p:pic>
        <p:nvPicPr>
          <p:cNvPr id="95235" name="Изображение 4" descr="Khun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7810" y="1246188"/>
            <a:ext cx="2679700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34764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Система оценивания</a:t>
            </a:r>
          </a:p>
        </p:txBody>
      </p:sp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360340" y="1052736"/>
            <a:ext cx="8496300" cy="50405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1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40099" y="1124745"/>
            <a:ext cx="792088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Составные части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Оценка за практикум	–</a:t>
            </a:r>
            <a:r>
              <a:rPr kumimoji="0" lang="ru-RU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Оценка за теорию		–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Итоговая оценка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46453E1D-54B6-4393-89B1-04513D9633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6890" y="3066926"/>
          <a:ext cx="177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480" imgH="291960" progId="Equation.DSMT4">
                  <p:embed/>
                </p:oleObj>
              </mc:Choice>
              <mc:Fallback>
                <p:oleObj name="Equation" r:id="rId3" imgW="177480" imgH="291960" progId="Equation.DSMT4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46453E1D-54B6-4393-89B1-04513D9633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06890" y="3066926"/>
                        <a:ext cx="177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02429F63-F4AD-4565-9E64-05B4D888D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4478" y="4408016"/>
          <a:ext cx="30448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68400" imgH="876240" progId="Equation.DSMT4">
                  <p:embed/>
                </p:oleObj>
              </mc:Choice>
              <mc:Fallback>
                <p:oleObj name="Equation" r:id="rId5" imgW="2768400" imgH="876240" progId="Equation.DSMT4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02429F63-F4AD-4565-9E64-05B4D888D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84478" y="4408016"/>
                        <a:ext cx="3044825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19EC0CAF-7AD5-4B92-91B5-6842E1358F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3790" y="2220320"/>
          <a:ext cx="7683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98400" imgH="419040" progId="Equation.DSMT4">
                  <p:embed/>
                </p:oleObj>
              </mc:Choice>
              <mc:Fallback>
                <p:oleObj name="Equation" r:id="rId7" imgW="698400" imgH="41904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19EC0CAF-7AD5-4B92-91B5-6842E1358F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03790" y="2220320"/>
                        <a:ext cx="768350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D6E01072-E009-4FD1-9171-631EE75B91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32197" y="2710070"/>
          <a:ext cx="6699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09480" imgH="419040" progId="Equation.DSMT4">
                  <p:embed/>
                </p:oleObj>
              </mc:Choice>
              <mc:Fallback>
                <p:oleObj name="Equation" r:id="rId9" imgW="609480" imgH="41904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D6E01072-E009-4FD1-9171-631EE75B91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32197" y="2710070"/>
                        <a:ext cx="669925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990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Название 1"/>
          <p:cNvSpPr>
            <a:spLocks noGrp="1"/>
          </p:cNvSpPr>
          <p:nvPr>
            <p:ph type="title"/>
          </p:nvPr>
        </p:nvSpPr>
        <p:spPr>
          <a:xfrm>
            <a:off x="3356610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Что такое парадигма</a:t>
            </a:r>
            <a:r>
              <a:rPr lang="en-US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?</a:t>
            </a:r>
            <a:endParaRPr lang="ru-RU" altLang="ru-RU" sz="3600" dirty="0">
              <a:solidFill>
                <a:srgbClr val="003794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6258" name="Текст 2"/>
          <p:cNvSpPr>
            <a:spLocks noGrp="1"/>
          </p:cNvSpPr>
          <p:nvPr>
            <p:ph type="body" sz="quarter" idx="13"/>
          </p:nvPr>
        </p:nvSpPr>
        <p:spPr>
          <a:xfrm>
            <a:off x="3356610" y="1039814"/>
            <a:ext cx="8496300" cy="5049837"/>
          </a:xfrm>
        </p:spPr>
        <p:txBody>
          <a:bodyPr/>
          <a:lstStyle/>
          <a:p>
            <a:pPr eaLnBrk="1" hangingPunct="1"/>
            <a:r>
              <a:rPr kumimoji="0" lang="ru-RU" altLang="ru-RU" sz="2400" u="sng" dirty="0">
                <a:solidFill>
                  <a:srgbClr val="404040"/>
                </a:solidFill>
                <a:latin typeface="Arial" charset="0"/>
              </a:rPr>
              <a:t>В</a:t>
            </a:r>
            <a:r>
              <a:rPr kumimoji="0" lang="en-US" altLang="ru-RU" sz="2400" u="sng" dirty="0">
                <a:solidFill>
                  <a:srgbClr val="404040"/>
                </a:solidFill>
                <a:latin typeface="Arial" charset="0"/>
              </a:rPr>
              <a:t> computer science</a:t>
            </a:r>
            <a:r>
              <a:rPr kumimoji="0" lang="en-US" altLang="ru-RU" sz="2400" dirty="0">
                <a:solidFill>
                  <a:srgbClr val="404040"/>
                </a:solidFill>
                <a:latin typeface="Arial" charset="0"/>
              </a:rPr>
              <a:t>:</a:t>
            </a:r>
          </a:p>
          <a:p>
            <a:pPr eaLnBrk="1" hangingPunct="1"/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Термин впервые употреблен</a:t>
            </a:r>
            <a:r>
              <a:rPr kumimoji="0" lang="en-US" altLang="ru-RU" sz="24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Робертом</a:t>
            </a:r>
            <a:b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</a:br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 Флойдом (</a:t>
            </a:r>
            <a:r>
              <a:rPr kumimoji="0" lang="en-US" altLang="ru-RU" sz="2400" dirty="0">
                <a:solidFill>
                  <a:srgbClr val="404040"/>
                </a:solidFill>
                <a:latin typeface="Arial" charset="0"/>
              </a:rPr>
              <a:t>Robert W Floyd</a:t>
            </a:r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)</a:t>
            </a:r>
            <a:r>
              <a:rPr kumimoji="0" lang="en-US" altLang="ru-RU" sz="24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в </a:t>
            </a:r>
            <a:r>
              <a:rPr kumimoji="0" lang="en-US" altLang="ru-RU" sz="2400" dirty="0">
                <a:solidFill>
                  <a:srgbClr val="404040"/>
                </a:solidFill>
                <a:latin typeface="Arial" charset="0"/>
              </a:rPr>
              <a:t>1978</a:t>
            </a:r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 г</a:t>
            </a:r>
            <a:r>
              <a:rPr kumimoji="0" lang="en-US" altLang="ru-RU" sz="2400" dirty="0">
                <a:solidFill>
                  <a:srgbClr val="404040"/>
                </a:solidFill>
                <a:latin typeface="Arial" charset="0"/>
              </a:rPr>
              <a:t>.</a:t>
            </a:r>
          </a:p>
          <a:p>
            <a:pPr eaLnBrk="1" hangingPunct="1"/>
            <a:r>
              <a:rPr kumimoji="0" lang="en-US" altLang="ru-RU" sz="2400" dirty="0">
                <a:solidFill>
                  <a:srgbClr val="404040"/>
                </a:solidFill>
                <a:latin typeface="Arial" charset="0"/>
              </a:rPr>
              <a:t>(“</a:t>
            </a:r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Парадигмы программирования</a:t>
            </a:r>
            <a:r>
              <a:rPr kumimoji="0" lang="en-US" altLang="ru-RU" sz="2400" dirty="0">
                <a:solidFill>
                  <a:srgbClr val="404040"/>
                </a:solidFill>
                <a:latin typeface="Arial" charset="0"/>
              </a:rPr>
              <a:t>” </a:t>
            </a:r>
            <a:b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</a:br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–</a:t>
            </a:r>
            <a:r>
              <a:rPr kumimoji="0" lang="en-US" altLang="ru-RU" sz="24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400" dirty="0" err="1">
                <a:solidFill>
                  <a:srgbClr val="404040"/>
                </a:solidFill>
                <a:latin typeface="Arial" charset="0"/>
              </a:rPr>
              <a:t>Тьюринговская</a:t>
            </a:r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 лекция</a:t>
            </a:r>
            <a:r>
              <a:rPr kumimoji="0" lang="en-US" altLang="ru-RU" sz="2400" dirty="0">
                <a:solidFill>
                  <a:srgbClr val="404040"/>
                </a:solidFill>
                <a:latin typeface="Arial" charset="0"/>
              </a:rPr>
              <a:t>)</a:t>
            </a:r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.</a:t>
            </a:r>
            <a:endParaRPr kumimoji="0" lang="en-US" altLang="ru-RU" sz="2400" dirty="0">
              <a:solidFill>
                <a:srgbClr val="404040"/>
              </a:solidFill>
              <a:latin typeface="Arial" charset="0"/>
            </a:endParaRPr>
          </a:p>
          <a:p>
            <a:pPr eaLnBrk="1" hangingPunct="1"/>
            <a:endParaRPr kumimoji="0" lang="en-US" altLang="ru-RU" sz="2400" dirty="0">
              <a:solidFill>
                <a:srgbClr val="404040"/>
              </a:solidFill>
              <a:latin typeface="Arial" charset="0"/>
            </a:endParaRPr>
          </a:p>
          <a:p>
            <a:pPr eaLnBrk="1" hangingPunct="1"/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До сих пор не существует </a:t>
            </a:r>
            <a:b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</a:br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общепринятого определения термина</a:t>
            </a:r>
            <a:b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</a:br>
            <a:r>
              <a:rPr kumimoji="0" lang="ru-RU" altLang="ru-RU" sz="2400" dirty="0">
                <a:solidFill>
                  <a:srgbClr val="404040"/>
                </a:solidFill>
                <a:latin typeface="Arial" charset="0"/>
              </a:rPr>
              <a:t>«парадигма программирования»</a:t>
            </a:r>
            <a:r>
              <a:rPr kumimoji="0" lang="en-US" altLang="ru-RU" sz="2400" dirty="0">
                <a:solidFill>
                  <a:srgbClr val="404040"/>
                </a:solidFill>
                <a:latin typeface="Arial" charset="0"/>
              </a:rPr>
              <a:t>.</a:t>
            </a:r>
          </a:p>
          <a:p>
            <a:pPr eaLnBrk="1" hangingPunct="1"/>
            <a:endParaRPr kumimoji="0" lang="en-US" altLang="ru-RU" sz="2400" dirty="0">
              <a:solidFill>
                <a:srgbClr val="404040"/>
              </a:solidFill>
              <a:latin typeface="Arial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0" lang="ru-RU" altLang="ko-KR" sz="2400" dirty="0">
                <a:latin typeface="Arial" charset="0"/>
              </a:rPr>
              <a:t>Это понятие часто смешивают с понятиями «стиль программирования», «модель программирования» и т.д. </a:t>
            </a:r>
            <a:r>
              <a:rPr kumimoji="0" lang="en-US" altLang="ru-RU" sz="2400" dirty="0">
                <a:solidFill>
                  <a:srgbClr val="404040"/>
                </a:solidFill>
                <a:latin typeface="Arial" charset="0"/>
              </a:rPr>
              <a:t>.</a:t>
            </a:r>
          </a:p>
          <a:p>
            <a:pPr eaLnBrk="1" hangingPunct="1"/>
            <a:endParaRPr kumimoji="0" lang="en-US" altLang="ru-RU" sz="2400" dirty="0">
              <a:solidFill>
                <a:srgbClr val="00235C"/>
              </a:solidFill>
              <a:latin typeface="Arial" charset="0"/>
            </a:endParaRPr>
          </a:p>
          <a:p>
            <a:pPr eaLnBrk="1" hangingPunct="1"/>
            <a:endParaRPr kumimoji="0" lang="en-US" altLang="ru-RU" sz="2400" dirty="0">
              <a:solidFill>
                <a:srgbClr val="00235C"/>
              </a:solidFill>
              <a:latin typeface="Arial" charset="0"/>
            </a:endParaRPr>
          </a:p>
          <a:p>
            <a:pPr eaLnBrk="1" hangingPunct="1"/>
            <a:endParaRPr kumimoji="0" lang="en-US" altLang="ru-RU" sz="2400" dirty="0">
              <a:solidFill>
                <a:srgbClr val="00235C"/>
              </a:solidFill>
              <a:latin typeface="Arial" charset="0"/>
            </a:endParaRPr>
          </a:p>
          <a:p>
            <a:pPr eaLnBrk="1" hangingPunct="1"/>
            <a:endParaRPr kumimoji="0" lang="en-US" altLang="ru-RU" sz="2400" dirty="0">
              <a:solidFill>
                <a:srgbClr val="00235C"/>
              </a:solidFill>
              <a:latin typeface="Arial" charset="0"/>
            </a:endParaRPr>
          </a:p>
          <a:p>
            <a:pPr eaLnBrk="1" hangingPunct="1"/>
            <a:endParaRPr kumimoji="0" lang="en-US" altLang="ru-RU" sz="2400" dirty="0">
              <a:latin typeface="Arial" charset="0"/>
            </a:endParaRPr>
          </a:p>
          <a:p>
            <a:pPr eaLnBrk="1" hangingPunct="1"/>
            <a:endParaRPr kumimoji="0" lang="en-US" altLang="ru-RU" sz="2400" dirty="0">
              <a:latin typeface="Arial" charset="0"/>
            </a:endParaRPr>
          </a:p>
          <a:p>
            <a:pPr eaLnBrk="1" hangingPunct="1"/>
            <a:endParaRPr kumimoji="0" lang="ru-RU" altLang="ru-RU" sz="2400" dirty="0">
              <a:latin typeface="Arial" charset="0"/>
            </a:endParaRPr>
          </a:p>
        </p:txBody>
      </p:sp>
      <p:pic>
        <p:nvPicPr>
          <p:cNvPr id="96259" name="Изображение 6" descr="Robert_Floy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12898" y="1008063"/>
            <a:ext cx="2640012" cy="347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Название 1"/>
          <p:cNvSpPr>
            <a:spLocks noGrp="1"/>
          </p:cNvSpPr>
          <p:nvPr>
            <p:ph type="title"/>
          </p:nvPr>
        </p:nvSpPr>
        <p:spPr>
          <a:xfrm>
            <a:off x="3374898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</a:rPr>
              <a:t>Что такое парадигма</a:t>
            </a:r>
            <a:r>
              <a:rPr lang="en-US" altLang="ru-RU" sz="3600" dirty="0">
                <a:solidFill>
                  <a:srgbClr val="003794"/>
                </a:solidFill>
                <a:latin typeface="Arial" charset="0"/>
              </a:rPr>
              <a:t>?</a:t>
            </a:r>
            <a:endParaRPr lang="ru-RU" altLang="ru-RU" sz="3600" dirty="0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97282" name="Текст 2"/>
          <p:cNvSpPr>
            <a:spLocks noGrp="1"/>
          </p:cNvSpPr>
          <p:nvPr>
            <p:ph type="body" sz="quarter" idx="13"/>
          </p:nvPr>
        </p:nvSpPr>
        <p:spPr>
          <a:xfrm>
            <a:off x="3628898" y="1023938"/>
            <a:ext cx="8421688" cy="4252912"/>
          </a:xfrm>
        </p:spPr>
        <p:txBody>
          <a:bodyPr/>
          <a:lstStyle/>
          <a:p>
            <a:pPr eaLnBrk="1" hangingPunct="1"/>
            <a:r>
              <a:rPr kumimoji="0" lang="ru-RU" altLang="ru-RU" sz="2400" u="sng">
                <a:solidFill>
                  <a:srgbClr val="404040"/>
                </a:solidFill>
                <a:latin typeface="Arial" charset="0"/>
              </a:rPr>
              <a:t>В нашем курсе</a:t>
            </a:r>
            <a:r>
              <a:rPr kumimoji="0" lang="en-US" altLang="ru-RU" sz="2400">
                <a:solidFill>
                  <a:srgbClr val="404040"/>
                </a:solidFill>
                <a:latin typeface="Arial" charset="0"/>
              </a:rPr>
              <a:t>:</a:t>
            </a:r>
          </a:p>
          <a:p>
            <a:pPr eaLnBrk="1" hangingPunct="1"/>
            <a:endParaRPr kumimoji="0" lang="en-US" altLang="ru-RU" sz="2400">
              <a:solidFill>
                <a:srgbClr val="404040"/>
              </a:solidFill>
              <a:latin typeface="Arial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ru-RU" altLang="ru-RU" sz="2400">
                <a:solidFill>
                  <a:srgbClr val="404040"/>
                </a:solidFill>
                <a:latin typeface="Arial" charset="0"/>
              </a:rPr>
              <a:t>Парадигма программирования – </a:t>
            </a:r>
            <a:br>
              <a:rPr kumimoji="0" lang="ru-RU" altLang="ru-RU" sz="2400">
                <a:solidFill>
                  <a:srgbClr val="404040"/>
                </a:solidFill>
                <a:latin typeface="Arial" charset="0"/>
              </a:rPr>
            </a:br>
            <a:r>
              <a:rPr kumimoji="0" lang="ru-RU" altLang="ru-RU" sz="2400">
                <a:solidFill>
                  <a:srgbClr val="404040"/>
                </a:solidFill>
                <a:latin typeface="Arial" charset="0"/>
              </a:rPr>
              <a:t>полная совокупность этапов работы</a:t>
            </a:r>
            <a:br>
              <a:rPr kumimoji="0" lang="ru-RU" altLang="ru-RU" sz="2400">
                <a:solidFill>
                  <a:srgbClr val="404040"/>
                </a:solidFill>
                <a:latin typeface="Arial" charset="0"/>
              </a:rPr>
            </a:br>
            <a:r>
              <a:rPr kumimoji="0" lang="ru-RU" altLang="ru-RU" sz="2400">
                <a:solidFill>
                  <a:srgbClr val="404040"/>
                </a:solidFill>
                <a:latin typeface="Arial" charset="0"/>
              </a:rPr>
              <a:t>необходимых для решения задачи</a:t>
            </a:r>
            <a:br>
              <a:rPr kumimoji="0" lang="ru-RU" altLang="ru-RU" sz="2400">
                <a:solidFill>
                  <a:srgbClr val="404040"/>
                </a:solidFill>
                <a:latin typeface="Arial" charset="0"/>
              </a:rPr>
            </a:br>
            <a:r>
              <a:rPr kumimoji="0" lang="ru-RU" altLang="ru-RU" sz="2400">
                <a:solidFill>
                  <a:srgbClr val="404040"/>
                </a:solidFill>
                <a:latin typeface="Arial" charset="0"/>
              </a:rPr>
              <a:t>математического моделирования</a:t>
            </a:r>
            <a:br>
              <a:rPr kumimoji="0" lang="ru-RU" altLang="ru-RU" sz="2400">
                <a:solidFill>
                  <a:srgbClr val="404040"/>
                </a:solidFill>
                <a:latin typeface="Arial" charset="0"/>
              </a:rPr>
            </a:br>
            <a:r>
              <a:rPr kumimoji="0" lang="ru-RU" altLang="ru-RU" sz="2400">
                <a:solidFill>
                  <a:srgbClr val="404040"/>
                </a:solidFill>
                <a:latin typeface="Arial" charset="0"/>
              </a:rPr>
              <a:t>–</a:t>
            </a:r>
            <a:r>
              <a:rPr kumimoji="0" lang="en-US" altLang="ru-RU" sz="240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400">
                <a:solidFill>
                  <a:srgbClr val="404040"/>
                </a:solidFill>
                <a:latin typeface="Arial" charset="0"/>
              </a:rPr>
              <a:t>от постановки задачи до </a:t>
            </a:r>
            <a:br>
              <a:rPr kumimoji="0" lang="ru-RU" altLang="ru-RU" sz="2400">
                <a:solidFill>
                  <a:srgbClr val="404040"/>
                </a:solidFill>
                <a:latin typeface="Arial" charset="0"/>
              </a:rPr>
            </a:br>
            <a:r>
              <a:rPr kumimoji="0" lang="ru-RU" altLang="ru-RU" sz="2400">
                <a:solidFill>
                  <a:srgbClr val="404040"/>
                </a:solidFill>
                <a:latin typeface="Arial" charset="0"/>
              </a:rPr>
              <a:t>результатов компьютерных </a:t>
            </a:r>
            <a:br>
              <a:rPr kumimoji="0" lang="ru-RU" altLang="ru-RU" sz="2400">
                <a:solidFill>
                  <a:srgbClr val="404040"/>
                </a:solidFill>
                <a:latin typeface="Arial" charset="0"/>
              </a:rPr>
            </a:br>
            <a:r>
              <a:rPr kumimoji="0" lang="ru-RU" altLang="ru-RU" sz="2400">
                <a:solidFill>
                  <a:srgbClr val="404040"/>
                </a:solidFill>
                <a:latin typeface="Arial" charset="0"/>
              </a:rPr>
              <a:t>вычислений</a:t>
            </a:r>
            <a:br>
              <a:rPr kumimoji="0" lang="ru-RU" altLang="ru-RU" sz="2400">
                <a:solidFill>
                  <a:srgbClr val="404040"/>
                </a:solidFill>
                <a:latin typeface="Arial" charset="0"/>
              </a:rPr>
            </a:br>
            <a:r>
              <a:rPr kumimoji="0" lang="ru-RU" altLang="ru-RU" sz="2400">
                <a:solidFill>
                  <a:srgbClr val="404040"/>
                </a:solidFill>
                <a:latin typeface="Arial" charset="0"/>
              </a:rPr>
              <a:t>(Владимир Карпов, сегодня).</a:t>
            </a:r>
            <a:endParaRPr kumimoji="0" lang="en-US" altLang="ru-RU" sz="2400">
              <a:solidFill>
                <a:srgbClr val="00235C"/>
              </a:solidFill>
              <a:latin typeface="Arial" charset="0"/>
            </a:endParaRPr>
          </a:p>
          <a:p>
            <a:pPr eaLnBrk="1" hangingPunct="1"/>
            <a:endParaRPr kumimoji="0" lang="en-US" altLang="ru-RU" sz="2400">
              <a:latin typeface="Arial" charset="0"/>
            </a:endParaRPr>
          </a:p>
          <a:p>
            <a:pPr eaLnBrk="1" hangingPunct="1"/>
            <a:endParaRPr kumimoji="0" lang="en-US" altLang="ru-RU" sz="2400">
              <a:latin typeface="Arial" charset="0"/>
            </a:endParaRPr>
          </a:p>
        </p:txBody>
      </p:sp>
      <p:pic>
        <p:nvPicPr>
          <p:cNvPr id="97283" name="Изображение 3" descr="karpov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18449" y="1295400"/>
            <a:ext cx="2752725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gray">
          <a:xfrm>
            <a:off x="3384000" y="4212000"/>
            <a:ext cx="2268000" cy="972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chemeClr val="bg1"/>
                </a:solidFill>
                <a:latin typeface="Arial" charset="0"/>
              </a:rPr>
              <a:t>Метод и </a:t>
            </a:r>
            <a:endParaRPr kumimoji="0" lang="en-US" altLang="ru-RU" sz="2000" b="1" dirty="0">
              <a:solidFill>
                <a:schemeClr val="bg1"/>
              </a:solidFill>
              <a:latin typeface="Arial" charset="0"/>
            </a:endParaRPr>
          </a:p>
          <a:p>
            <a:pPr algn="ctr" defTabSz="801688" eaLnBrk="0" hangingPunct="0"/>
            <a:r>
              <a:rPr kumimoji="0" lang="ru-RU" altLang="ru-RU" sz="2000" b="1" dirty="0">
                <a:solidFill>
                  <a:schemeClr val="bg1"/>
                </a:solidFill>
                <a:latin typeface="Arial" charset="0"/>
              </a:rPr>
              <a:t>алгоритм</a:t>
            </a:r>
            <a:endParaRPr kumimoji="0" lang="ru-RU" altLang="ru-RU" sz="2000" b="1" noProof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3384000" y="4212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Метод и </a:t>
            </a:r>
            <a:endParaRPr kumimoji="0" lang="en-US" altLang="ru-RU" sz="2000" b="1" dirty="0">
              <a:solidFill>
                <a:srgbClr val="00235C"/>
              </a:solidFill>
              <a:latin typeface="Arial" charset="0"/>
            </a:endParaRPr>
          </a:p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алгоритм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>
          <a:xfrm>
            <a:off x="550672" y="-64613"/>
            <a:ext cx="11328400" cy="1090613"/>
          </a:xfrm>
        </p:spPr>
        <p:txBody>
          <a:bodyPr/>
          <a:lstStyle/>
          <a:p>
            <a:pPr algn="r" eaLnBrk="1" hangingPunct="1"/>
            <a:r>
              <a:rPr lang="ru-RU" altLang="ru-RU" dirty="0">
                <a:solidFill>
                  <a:srgbClr val="003794"/>
                </a:solidFill>
                <a:latin typeface="Arial" charset="0"/>
              </a:rPr>
              <a:t>Парадигма последовательного</a:t>
            </a:r>
            <a:br>
              <a:rPr lang="ru-RU" altLang="ru-RU" dirty="0">
                <a:solidFill>
                  <a:srgbClr val="003794"/>
                </a:solidFill>
                <a:latin typeface="Arial" charset="0"/>
              </a:rPr>
            </a:br>
            <a:r>
              <a:rPr lang="ru-RU" altLang="ru-RU" dirty="0">
                <a:solidFill>
                  <a:srgbClr val="003794"/>
                </a:solidFill>
                <a:latin typeface="Arial" charset="0"/>
              </a:rPr>
              <a:t>программирования</a:t>
            </a:r>
            <a:endParaRPr lang="ru-RU" altLang="ru-RU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gray">
          <a:xfrm>
            <a:off x="9576000" y="4212000"/>
            <a:ext cx="2268000" cy="972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FFFFFF"/>
                </a:solidFill>
                <a:latin typeface="Arial" charset="0"/>
              </a:rPr>
              <a:t>Программа</a:t>
            </a:r>
            <a:endParaRPr kumimoji="0" lang="ru-RU" altLang="ru-RU" sz="2000" b="1" noProof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gray">
          <a:xfrm>
            <a:off x="3384000" y="2700000"/>
            <a:ext cx="2268000" cy="972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chemeClr val="bg1"/>
                </a:solidFill>
                <a:latin typeface="Arial" charset="0"/>
              </a:rPr>
              <a:t>Математическая модель</a:t>
            </a:r>
            <a:endParaRPr kumimoji="0" lang="ru-RU" altLang="ru-RU" sz="2000" b="1" noProof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gray">
          <a:xfrm>
            <a:off x="3384000" y="1188000"/>
            <a:ext cx="2268000" cy="972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chemeClr val="bg1"/>
                </a:solidFill>
                <a:latin typeface="Arial" charset="0"/>
              </a:rPr>
              <a:t>Постановка задачи</a:t>
            </a:r>
            <a:endParaRPr kumimoji="0" lang="ru-RU" altLang="ru-RU" sz="2000" b="1" noProof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gray">
          <a:xfrm>
            <a:off x="3384000" y="1188000"/>
            <a:ext cx="2268000" cy="972000"/>
          </a:xfrm>
          <a:prstGeom prst="rect">
            <a:avLst/>
          </a:prstGeom>
          <a:solidFill>
            <a:srgbClr val="C0C0C0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latin typeface="Arial" charset="0"/>
              </a:rPr>
              <a:t>Постановка задачи</a:t>
            </a:r>
            <a:endParaRPr kumimoji="0" lang="ru-RU" altLang="ru-RU" sz="2000" b="1" noProof="1">
              <a:latin typeface="Arial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gray">
          <a:xfrm>
            <a:off x="3384000" y="2700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Математическая модель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B7DCFA2D-785B-4745-8597-1755EFD6832A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5688000" y="4427775"/>
            <a:ext cx="3852000" cy="540000"/>
          </a:xfrm>
          <a:prstGeom prst="rightArrow">
            <a:avLst>
              <a:gd name="adj1" fmla="val 55000"/>
              <a:gd name="adj2" fmla="val 70521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rot="10800000"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4" name="AutoShape 9">
            <a:extLst>
              <a:ext uri="{FF2B5EF4-FFF2-40B4-BE49-F238E27FC236}">
                <a16:creationId xmlns:a16="http://schemas.microsoft.com/office/drawing/2014/main" id="{7A891D6C-5FA3-46BB-AB7D-B50D41F758C4}"/>
              </a:ext>
            </a:extLst>
          </p:cNvPr>
          <p:cNvSpPr>
            <a:spLocks noChangeArrowheads="1"/>
          </p:cNvSpPr>
          <p:nvPr/>
        </p:nvSpPr>
        <p:spPr bwMode="gray">
          <a:xfrm rot="5400000" flipV="1">
            <a:off x="4251176" y="3654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id="{303A6FBB-136E-4051-A400-EE5AFAE72489}"/>
              </a:ext>
            </a:extLst>
          </p:cNvPr>
          <p:cNvSpPr>
            <a:spLocks noChangeArrowheads="1"/>
          </p:cNvSpPr>
          <p:nvPr/>
        </p:nvSpPr>
        <p:spPr bwMode="gray">
          <a:xfrm rot="5400000" flipV="1">
            <a:off x="4251176" y="2160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4" grpId="0" animBg="1"/>
      <p:bldP spid="346116" grpId="0" animBg="1"/>
      <p:bldP spid="346117" grpId="0" animBg="1"/>
      <p:bldP spid="346117" grpId="1" animBg="1"/>
      <p:bldP spid="19" grpId="0" animBg="1"/>
      <p:bldP spid="19" grpId="1" animBg="1"/>
      <p:bldP spid="2" grpId="0" animBg="1"/>
      <p:bldP spid="3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_h1"/>
          <p:cNvSpPr>
            <a:spLocks noGrp="1" noChangeArrowheads="1"/>
          </p:cNvSpPr>
          <p:nvPr>
            <p:ph type="title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</a:rPr>
              <a:t>Модель программирования</a:t>
            </a:r>
            <a:endParaRPr lang="ru-RU" altLang="ru-RU" sz="3600" b="0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65754" y="1146176"/>
            <a:ext cx="8496300" cy="28495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kumimoji="0" lang="ru-RU" altLang="ru-RU" noProof="1">
                <a:solidFill>
                  <a:srgbClr val="00235C"/>
                </a:solidFill>
                <a:latin typeface="Arial" pitchFamily="34" charset="0"/>
              </a:rPr>
              <a:t>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Модель </a:t>
            </a:r>
            <a:r>
              <a:rPr kumimoji="0" lang="ru-RU" altLang="ru-RU" dirty="0" err="1">
                <a:solidFill>
                  <a:srgbClr val="404040"/>
                </a:solidFill>
                <a:latin typeface="Arial" pitchFamily="34" charset="0"/>
              </a:rPr>
              <a:t>программмирования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  <a:p>
            <a:pPr lvl="1"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определяет основные идеи и стиль программной реализации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  <a:p>
            <a:pPr lvl="1"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абстрагируется 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от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hardware (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по возможности) и от конкретного языка программирования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      </a:t>
            </a:r>
          </a:p>
        </p:txBody>
      </p:sp>
      <p:sp>
        <p:nvSpPr>
          <p:cNvPr id="52" name="Rechteck 51"/>
          <p:cNvSpPr>
            <a:spLocks noChangeArrowheads="1"/>
          </p:cNvSpPr>
          <p:nvPr/>
        </p:nvSpPr>
        <p:spPr bwMode="gray">
          <a:xfrm>
            <a:off x="3365754" y="4394200"/>
            <a:ext cx="8496300" cy="149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kumimoji="0" lang="ru-RU" altLang="ru-RU" noProof="1">
                <a:solidFill>
                  <a:srgbClr val="00235C"/>
                </a:solidFill>
                <a:latin typeface="Arial" pitchFamily="34" charset="0"/>
              </a:rPr>
              <a:t> </a:t>
            </a:r>
            <a:r>
              <a:rPr kumimoji="0" lang="ru-RU" altLang="ru-RU">
                <a:latin typeface="Arial" pitchFamily="34" charset="0"/>
              </a:rPr>
              <a:t>Названия моделей программирования до конца 	в 	литературе не устоялись.</a:t>
            </a:r>
            <a:endParaRPr kumimoji="0" lang="ru-RU" altLang="ru-RU" noProof="1"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65754" y="1447800"/>
            <a:ext cx="8496300" cy="3352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kumimoji="0" lang="ru-RU" altLang="ru-RU">
                <a:solidFill>
                  <a:srgbClr val="00235C"/>
                </a:solidFill>
                <a:latin typeface="Arial" pitchFamily="34" charset="0"/>
              </a:rPr>
              <a:t>Модель </a:t>
            </a:r>
            <a:r>
              <a:rPr kumimoji="0" lang="ru-RU" altLang="ru-RU" u="sng">
                <a:solidFill>
                  <a:srgbClr val="00235C"/>
                </a:solidFill>
                <a:latin typeface="Arial" pitchFamily="34" charset="0"/>
              </a:rPr>
              <a:t>и</a:t>
            </a:r>
            <a:r>
              <a:rPr kumimoji="0" lang="ru-RU" altLang="ru-RU" u="sng">
                <a:solidFill>
                  <a:srgbClr val="404040"/>
                </a:solidFill>
                <a:latin typeface="Arial" pitchFamily="34" charset="0"/>
              </a:rPr>
              <a:t>мперативного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программирования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  <a:p>
            <a:pPr lvl="1"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Основывается на понятиях переменной и присваивания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  <a:p>
            <a:pPr lvl="1"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Вся программа строится как единая последовательность действий с условными и безусловными переходами.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7" name="_h1">
            <a:extLst>
              <a:ext uri="{FF2B5EF4-FFF2-40B4-BE49-F238E27FC236}">
                <a16:creationId xmlns:a16="http://schemas.microsoft.com/office/drawing/2014/main" id="{D2287E7D-0FC5-42AD-A173-1002A1339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200" dirty="0">
                <a:solidFill>
                  <a:srgbClr val="003794"/>
                </a:solidFill>
                <a:latin typeface="Arial" charset="0"/>
              </a:rPr>
              <a:t>Примеры моделей</a:t>
            </a:r>
            <a:r>
              <a:rPr lang="ru-RU" altLang="ru-RU" sz="3200" noProof="1">
                <a:solidFill>
                  <a:srgbClr val="003794"/>
                </a:solidFill>
                <a:latin typeface="Arial" charset="0"/>
              </a:rPr>
              <a:t> </a:t>
            </a:r>
            <a:r>
              <a:rPr lang="ru-RU" altLang="ru-RU" sz="3200" dirty="0">
                <a:solidFill>
                  <a:srgbClr val="003794"/>
                </a:solidFill>
                <a:latin typeface="Arial" charset="0"/>
              </a:rPr>
              <a:t>последовательного программирования</a:t>
            </a:r>
            <a:endParaRPr lang="ru-RU" altLang="ru-RU" sz="3200" noProof="1">
              <a:solidFill>
                <a:srgbClr val="003794"/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_h1"/>
          <p:cNvSpPr>
            <a:spLocks noGrp="1" noChangeArrowheads="1"/>
          </p:cNvSpPr>
          <p:nvPr>
            <p:ph type="title"/>
          </p:nvPr>
        </p:nvSpPr>
        <p:spPr>
          <a:xfrm>
            <a:off x="3356610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200" dirty="0">
                <a:solidFill>
                  <a:srgbClr val="003794"/>
                </a:solidFill>
                <a:latin typeface="Arial" charset="0"/>
              </a:rPr>
              <a:t>Примеры моделей</a:t>
            </a:r>
            <a:r>
              <a:rPr lang="ru-RU" altLang="ru-RU" sz="3200" noProof="1">
                <a:solidFill>
                  <a:srgbClr val="003794"/>
                </a:solidFill>
                <a:latin typeface="Arial" charset="0"/>
              </a:rPr>
              <a:t> </a:t>
            </a:r>
            <a:r>
              <a:rPr lang="ru-RU" altLang="ru-RU" sz="3200" dirty="0">
                <a:solidFill>
                  <a:srgbClr val="003794"/>
                </a:solidFill>
                <a:latin typeface="Arial" charset="0"/>
              </a:rPr>
              <a:t>последовательного программирования</a:t>
            </a:r>
            <a:endParaRPr lang="ru-RU" altLang="ru-RU" sz="3200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56610" y="1447800"/>
            <a:ext cx="8496300" cy="3352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kumimoji="0" lang="ru-RU" altLang="ru-RU">
                <a:solidFill>
                  <a:srgbClr val="00235C"/>
                </a:solidFill>
                <a:latin typeface="Arial" pitchFamily="34" charset="0"/>
              </a:rPr>
              <a:t>Модель</a:t>
            </a:r>
            <a:r>
              <a:rPr kumimoji="0" lang="ru-RU" altLang="ru-RU" noProof="1">
                <a:solidFill>
                  <a:srgbClr val="00235C"/>
                </a:solidFill>
                <a:latin typeface="Arial" pitchFamily="34" charset="0"/>
              </a:rPr>
              <a:t> </a:t>
            </a:r>
            <a:r>
              <a:rPr kumimoji="0" lang="ru-RU" altLang="ru-RU" u="sng">
                <a:solidFill>
                  <a:srgbClr val="404040"/>
                </a:solidFill>
                <a:latin typeface="Arial" pitchFamily="34" charset="0"/>
              </a:rPr>
              <a:t>процедурного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программирования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  <a:p>
            <a:pPr lvl="1"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Вся программа построена как набор процедур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 (</a:t>
            </a: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подпрограмм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или функций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).</a:t>
            </a:r>
          </a:p>
          <a:p>
            <a:pPr lvl="1"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Каждая процедура содержит императивные части и, возможно, вызов других процедур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 </a:t>
            </a: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_h1"/>
          <p:cNvSpPr>
            <a:spLocks noGrp="1" noChangeArrowheads="1"/>
          </p:cNvSpPr>
          <p:nvPr>
            <p:ph type="title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200" dirty="0">
                <a:solidFill>
                  <a:srgbClr val="003794"/>
                </a:solidFill>
                <a:latin typeface="Arial" charset="0"/>
              </a:rPr>
              <a:t>Примеры моделей</a:t>
            </a:r>
            <a:r>
              <a:rPr lang="ru-RU" altLang="ru-RU" sz="3200" noProof="1">
                <a:solidFill>
                  <a:srgbClr val="003794"/>
                </a:solidFill>
                <a:latin typeface="Arial" charset="0"/>
              </a:rPr>
              <a:t> </a:t>
            </a:r>
            <a:r>
              <a:rPr lang="ru-RU" altLang="ru-RU" sz="3200" dirty="0">
                <a:solidFill>
                  <a:srgbClr val="003794"/>
                </a:solidFill>
                <a:latin typeface="Arial" charset="0"/>
              </a:rPr>
              <a:t>последовательного программирования</a:t>
            </a:r>
            <a:endParaRPr lang="ru-RU" altLang="ru-RU" sz="3200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65754" y="1447800"/>
            <a:ext cx="8496300" cy="37909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kumimoji="0" lang="ru-RU" altLang="ru-RU">
                <a:solidFill>
                  <a:srgbClr val="00235C"/>
                </a:solidFill>
                <a:latin typeface="Arial" pitchFamily="34" charset="0"/>
              </a:rPr>
              <a:t>Модель</a:t>
            </a:r>
            <a:r>
              <a:rPr kumimoji="0" lang="ru-RU" altLang="ru-RU" noProof="1">
                <a:solidFill>
                  <a:srgbClr val="00235C"/>
                </a:solidFill>
                <a:latin typeface="Arial" pitchFamily="34" charset="0"/>
              </a:rPr>
              <a:t> </a:t>
            </a:r>
            <a:r>
              <a:rPr kumimoji="0" lang="ru-RU" altLang="ru-RU" u="sng">
                <a:solidFill>
                  <a:srgbClr val="404040"/>
                </a:solidFill>
                <a:latin typeface="Arial" pitchFamily="34" charset="0"/>
              </a:rPr>
              <a:t>функционального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программирования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  <a:p>
            <a:pPr lvl="1"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Программа представляется в виде набора взаимосвязанных математических функций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  <a:p>
            <a:pPr lvl="1"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Значение функции зависит только от явно заданных значений ее аргументов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  <a:p>
            <a:pPr lvl="1"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Не предписывает конкретного порядка вычислений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_h1"/>
          <p:cNvSpPr>
            <a:spLocks noGrp="1" noChangeArrowheads="1"/>
          </p:cNvSpPr>
          <p:nvPr>
            <p:ph type="title"/>
          </p:nvPr>
        </p:nvSpPr>
        <p:spPr>
          <a:xfrm>
            <a:off x="3374898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200" dirty="0">
                <a:solidFill>
                  <a:srgbClr val="003794"/>
                </a:solidFill>
                <a:latin typeface="Arial" charset="0"/>
              </a:rPr>
              <a:t>Примеры моделей</a:t>
            </a:r>
            <a:r>
              <a:rPr lang="ru-RU" altLang="ru-RU" sz="3200" noProof="1">
                <a:solidFill>
                  <a:srgbClr val="003794"/>
                </a:solidFill>
                <a:latin typeface="Arial" charset="0"/>
              </a:rPr>
              <a:t> </a:t>
            </a:r>
            <a:r>
              <a:rPr lang="ru-RU" altLang="ru-RU" sz="3200" dirty="0">
                <a:solidFill>
                  <a:srgbClr val="003794"/>
                </a:solidFill>
                <a:latin typeface="Arial" charset="0"/>
              </a:rPr>
              <a:t>последовательного программирования</a:t>
            </a:r>
            <a:endParaRPr lang="ru-RU" altLang="ru-RU" sz="3200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74898" y="1447801"/>
            <a:ext cx="8496300" cy="4124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Модель </a:t>
            </a:r>
            <a:r>
              <a:rPr kumimoji="0" lang="ru-RU" altLang="ru-RU" u="sng" dirty="0">
                <a:solidFill>
                  <a:srgbClr val="404040"/>
                </a:solidFill>
                <a:latin typeface="Arial" pitchFamily="34" charset="0"/>
              </a:rPr>
              <a:t>логического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программирования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  <a:p>
            <a:pPr lvl="1"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Основана на математической логике первого порядка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  <a:p>
            <a:pPr lvl="1"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Все известные факты записываются в виде предикатов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  <a:p>
            <a:pPr lvl="1"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Для доказательства истинности или ложности других предикатов используются правила вывода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_h1"/>
          <p:cNvSpPr>
            <a:spLocks noGrp="1" noChangeArrowheads="1"/>
          </p:cNvSpPr>
          <p:nvPr>
            <p:ph type="title"/>
          </p:nvPr>
        </p:nvSpPr>
        <p:spPr>
          <a:xfrm>
            <a:off x="3365754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200" dirty="0">
                <a:solidFill>
                  <a:srgbClr val="003794"/>
                </a:solidFill>
                <a:latin typeface="Arial" charset="0"/>
              </a:rPr>
              <a:t>Примеры моделей</a:t>
            </a:r>
            <a:r>
              <a:rPr lang="ru-RU" altLang="ru-RU" sz="3200" noProof="1">
                <a:solidFill>
                  <a:srgbClr val="003794"/>
                </a:solidFill>
                <a:latin typeface="Arial" charset="0"/>
              </a:rPr>
              <a:t> </a:t>
            </a:r>
            <a:r>
              <a:rPr lang="ru-RU" altLang="ru-RU" sz="3200" dirty="0">
                <a:solidFill>
                  <a:srgbClr val="003794"/>
                </a:solidFill>
                <a:latin typeface="Arial" charset="0"/>
              </a:rPr>
              <a:t>последовательного программирования</a:t>
            </a:r>
            <a:endParaRPr lang="ru-RU" altLang="ru-RU" sz="3200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65754" y="1295400"/>
            <a:ext cx="8496300" cy="46815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kumimoji="0" lang="ru-RU" altLang="ru-RU" noProof="1">
                <a:solidFill>
                  <a:srgbClr val="00235C"/>
                </a:solidFill>
                <a:latin typeface="Arial" pitchFamily="34" charset="0"/>
              </a:rPr>
              <a:t> </a:t>
            </a:r>
            <a:r>
              <a:rPr kumimoji="0" lang="ru-RU" altLang="ru-RU" dirty="0">
                <a:solidFill>
                  <a:srgbClr val="00235C"/>
                </a:solidFill>
                <a:latin typeface="Arial" pitchFamily="34" charset="0"/>
              </a:rPr>
              <a:t>Модель </a:t>
            </a:r>
            <a:r>
              <a:rPr kumimoji="0" lang="ru-RU" altLang="ru-RU" u="sng" dirty="0">
                <a:solidFill>
                  <a:srgbClr val="404040"/>
                </a:solidFill>
                <a:latin typeface="Arial" pitchFamily="34" charset="0"/>
              </a:rPr>
              <a:t>объектно-ориентированного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программирования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  <a:p>
            <a:pPr lvl="1"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Программа – совокупность взаимодействующих объектов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  <a:p>
            <a:pPr lvl="1"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Каждый объект – экземпляр некоторого класса в иерархической структуре классов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  <a:p>
            <a:pPr lvl="1"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Каждый объект </a:t>
            </a: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способен принимать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сообщения, обрабатывать данные и посылать сообщения другим объектам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ru-RU" altLang="ru-RU" dirty="0">
                <a:solidFill>
                  <a:srgbClr val="003794"/>
                </a:solidFill>
                <a:latin typeface="Arial" charset="0"/>
              </a:rPr>
              <a:t>Парадигма последовательного</a:t>
            </a:r>
            <a:br>
              <a:rPr lang="ru-RU" altLang="ru-RU" dirty="0">
                <a:solidFill>
                  <a:srgbClr val="003794"/>
                </a:solidFill>
                <a:latin typeface="Arial" charset="0"/>
              </a:rPr>
            </a:br>
            <a:r>
              <a:rPr lang="ru-RU" altLang="ru-RU" dirty="0">
                <a:solidFill>
                  <a:srgbClr val="003794"/>
                </a:solidFill>
                <a:latin typeface="Arial" charset="0"/>
              </a:rPr>
              <a:t>программирования</a:t>
            </a:r>
            <a:endParaRPr lang="ru-RU" altLang="ru-RU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112642" name="Rectangle 5"/>
          <p:cNvSpPr>
            <a:spLocks noChangeArrowheads="1"/>
          </p:cNvSpPr>
          <p:nvPr/>
        </p:nvSpPr>
        <p:spPr bwMode="gray">
          <a:xfrm>
            <a:off x="3384000" y="2700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Математическая модель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gray">
          <a:xfrm>
            <a:off x="3384000" y="1188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Постановка задачи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12646" name="Rectangle 5"/>
          <p:cNvSpPr>
            <a:spLocks noChangeArrowheads="1"/>
          </p:cNvSpPr>
          <p:nvPr/>
        </p:nvSpPr>
        <p:spPr bwMode="gray">
          <a:xfrm>
            <a:off x="3384000" y="4212000"/>
            <a:ext cx="2268000" cy="97155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Метод и </a:t>
            </a:r>
            <a:endParaRPr kumimoji="0" lang="en-US" altLang="ru-RU" sz="2000" b="1" dirty="0">
              <a:solidFill>
                <a:srgbClr val="00235C"/>
              </a:solidFill>
              <a:latin typeface="Arial" charset="0"/>
            </a:endParaRPr>
          </a:p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алгоритм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gray">
          <a:xfrm flipV="1">
            <a:off x="5688000" y="4427775"/>
            <a:ext cx="3852000" cy="540000"/>
          </a:xfrm>
          <a:prstGeom prst="rightArrow">
            <a:avLst>
              <a:gd name="adj1" fmla="val 55000"/>
              <a:gd name="adj2" fmla="val 70521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rot="10800000"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9576000" y="1188000"/>
            <a:ext cx="2268000" cy="972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FFFFFF"/>
                </a:solidFill>
                <a:latin typeface="Arial" charset="0"/>
              </a:rPr>
              <a:t>Процессы или нити исполнения</a:t>
            </a:r>
            <a:endParaRPr kumimoji="0" lang="ru-RU" altLang="ru-RU" sz="2000" b="1" noProof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gray">
          <a:xfrm>
            <a:off x="9576000" y="1188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Процессы или нити исполнения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12655" name="Rectangle 5"/>
          <p:cNvSpPr>
            <a:spLocks noChangeArrowheads="1"/>
          </p:cNvSpPr>
          <p:nvPr/>
        </p:nvSpPr>
        <p:spPr bwMode="gray">
          <a:xfrm>
            <a:off x="9576000" y="4212000"/>
            <a:ext cx="2268000" cy="97155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Программа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2C38C9E-80D6-4564-98A7-A33EBEC36803}"/>
              </a:ext>
            </a:extLst>
          </p:cNvPr>
          <p:cNvSpPr>
            <a:spLocks noChangeArrowheads="1"/>
          </p:cNvSpPr>
          <p:nvPr/>
        </p:nvSpPr>
        <p:spPr bwMode="gray">
          <a:xfrm rot="-5400000">
            <a:off x="9693000" y="2880000"/>
            <a:ext cx="1962000" cy="540000"/>
          </a:xfrm>
          <a:prstGeom prst="rightArrow">
            <a:avLst>
              <a:gd name="adj1" fmla="val 41130"/>
              <a:gd name="adj2" fmla="val 50370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rot="10800000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id="{B883255B-6870-4B43-950B-57767DD3CD67}"/>
              </a:ext>
            </a:extLst>
          </p:cNvPr>
          <p:cNvSpPr>
            <a:spLocks noChangeArrowheads="1"/>
          </p:cNvSpPr>
          <p:nvPr/>
        </p:nvSpPr>
        <p:spPr bwMode="gray">
          <a:xfrm rot="5400000" flipV="1">
            <a:off x="4251176" y="3654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1705A5AB-1F03-4DC9-ACBD-D2D7B88BA603}"/>
              </a:ext>
            </a:extLst>
          </p:cNvPr>
          <p:cNvSpPr>
            <a:spLocks noChangeArrowheads="1"/>
          </p:cNvSpPr>
          <p:nvPr/>
        </p:nvSpPr>
        <p:spPr bwMode="gray">
          <a:xfrm rot="5400000" flipV="1">
            <a:off x="4251176" y="2160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7163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Литература</a:t>
            </a:r>
          </a:p>
        </p:txBody>
      </p:sp>
      <p:sp>
        <p:nvSpPr>
          <p:cNvPr id="77827" name="Прямоугольник 3"/>
          <p:cNvSpPr>
            <a:spLocks noChangeArrowheads="1"/>
          </p:cNvSpPr>
          <p:nvPr/>
        </p:nvSpPr>
        <p:spPr bwMode="auto">
          <a:xfrm>
            <a:off x="3698753" y="1128714"/>
            <a:ext cx="8134560" cy="5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endParaRPr kumimoji="0" lang="ru-RU" altLang="ru-RU" sz="2800" dirty="0">
              <a:solidFill>
                <a:srgbClr val="404040"/>
              </a:solidFill>
              <a:latin typeface="Arial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000" y="1584000"/>
            <a:ext cx="2535178" cy="396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BBB7C6-328C-4F65-95DD-0A4BF634385C}"/>
              </a:ext>
            </a:extLst>
          </p:cNvPr>
          <p:cNvSpPr txBox="1"/>
          <p:nvPr/>
        </p:nvSpPr>
        <p:spPr>
          <a:xfrm>
            <a:off x="6832873" y="1690599"/>
            <a:ext cx="42514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В.Е. Карпов, А.И. Лобанов</a:t>
            </a:r>
          </a:p>
          <a:p>
            <a:endParaRPr lang="ru-RU" dirty="0"/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Численные методы, алгоритмы и программы.</a:t>
            </a: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Введение в распараллеливание</a:t>
            </a: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М.: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Физматкнига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2014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3122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ru-RU" altLang="ru-RU" dirty="0">
                <a:solidFill>
                  <a:srgbClr val="003794"/>
                </a:solidFill>
                <a:latin typeface="Arial" charset="0"/>
              </a:rPr>
              <a:t>Парадигма параллельного</a:t>
            </a:r>
            <a:r>
              <a:rPr lang="en-US" altLang="ru-RU" dirty="0">
                <a:solidFill>
                  <a:srgbClr val="003794"/>
                </a:solidFill>
                <a:latin typeface="Arial" charset="0"/>
              </a:rPr>
              <a:t> </a:t>
            </a:r>
            <a:r>
              <a:rPr lang="ru-RU" altLang="ru-RU" dirty="0">
                <a:solidFill>
                  <a:srgbClr val="003794"/>
                </a:solidFill>
                <a:latin typeface="Arial" charset="0"/>
              </a:rPr>
              <a:t>программирования</a:t>
            </a:r>
            <a:endParaRPr lang="ru-RU" altLang="ru-RU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112642" name="Rectangle 5"/>
          <p:cNvSpPr>
            <a:spLocks noChangeArrowheads="1"/>
          </p:cNvSpPr>
          <p:nvPr/>
        </p:nvSpPr>
        <p:spPr bwMode="gray">
          <a:xfrm>
            <a:off x="3384000" y="2700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Математическая модель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gray">
          <a:xfrm>
            <a:off x="3384000" y="1188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Постановка задачи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12646" name="Rectangle 5"/>
          <p:cNvSpPr>
            <a:spLocks noChangeArrowheads="1"/>
          </p:cNvSpPr>
          <p:nvPr/>
        </p:nvSpPr>
        <p:spPr bwMode="gray">
          <a:xfrm>
            <a:off x="3384000" y="4212000"/>
            <a:ext cx="2268000" cy="97155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Метод и </a:t>
            </a:r>
            <a:endParaRPr kumimoji="0" lang="en-US" altLang="ru-RU" sz="2000" b="1" dirty="0">
              <a:solidFill>
                <a:srgbClr val="00235C"/>
              </a:solidFill>
              <a:latin typeface="Arial" charset="0"/>
            </a:endParaRPr>
          </a:p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алгоритм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gray">
          <a:xfrm>
            <a:off x="9576000" y="1188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Процессы или нити исполнения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12655" name="Rectangle 5"/>
          <p:cNvSpPr>
            <a:spLocks noChangeArrowheads="1"/>
          </p:cNvSpPr>
          <p:nvPr/>
        </p:nvSpPr>
        <p:spPr bwMode="gray">
          <a:xfrm>
            <a:off x="9576000" y="4212000"/>
            <a:ext cx="2268000" cy="97155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Программа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2676023-4A8E-4E11-AF05-8402C3E9E40A}"/>
              </a:ext>
            </a:extLst>
          </p:cNvPr>
          <p:cNvSpPr>
            <a:spLocks noChangeArrowheads="1"/>
          </p:cNvSpPr>
          <p:nvPr/>
        </p:nvSpPr>
        <p:spPr bwMode="gray">
          <a:xfrm rot="-5400000">
            <a:off x="9693000" y="2880000"/>
            <a:ext cx="1962000" cy="540000"/>
          </a:xfrm>
          <a:prstGeom prst="rightArrow">
            <a:avLst>
              <a:gd name="adj1" fmla="val 41130"/>
              <a:gd name="adj2" fmla="val 50370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rot="10800000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E9B5D22F-44F9-4100-BED7-2D0DFA121275}"/>
              </a:ext>
            </a:extLst>
          </p:cNvPr>
          <p:cNvSpPr>
            <a:spLocks noChangeArrowheads="1"/>
          </p:cNvSpPr>
          <p:nvPr/>
        </p:nvSpPr>
        <p:spPr bwMode="gray">
          <a:xfrm rot="5400000" flipV="1">
            <a:off x="4251176" y="3654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30A7A52F-7E11-458B-B2D7-49E16AC32EC5}"/>
              </a:ext>
            </a:extLst>
          </p:cNvPr>
          <p:cNvSpPr>
            <a:spLocks noChangeArrowheads="1"/>
          </p:cNvSpPr>
          <p:nvPr/>
        </p:nvSpPr>
        <p:spPr bwMode="gray">
          <a:xfrm rot="5400000" flipV="1">
            <a:off x="4251176" y="2160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360127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"/>
            <a:ext cx="11328400" cy="1090613"/>
          </a:xfrm>
        </p:spPr>
        <p:txBody>
          <a:bodyPr/>
          <a:lstStyle/>
          <a:p>
            <a:pPr algn="r" eaLnBrk="1" hangingPunct="1"/>
            <a:r>
              <a:rPr lang="ru-RU" altLang="ru-RU" dirty="0">
                <a:solidFill>
                  <a:srgbClr val="003794"/>
                </a:solidFill>
                <a:latin typeface="Arial" charset="0"/>
              </a:rPr>
              <a:t>Парадигма параллельного программирования</a:t>
            </a:r>
            <a:endParaRPr lang="ru-RU" altLang="ru-RU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114690" name="Rectangle 4"/>
          <p:cNvSpPr>
            <a:spLocks noChangeArrowheads="1"/>
          </p:cNvSpPr>
          <p:nvPr/>
        </p:nvSpPr>
        <p:spPr bwMode="gray">
          <a:xfrm>
            <a:off x="6479999" y="4212000"/>
            <a:ext cx="2268000" cy="9715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FFFFFF"/>
                </a:solidFill>
                <a:latin typeface="Arial" charset="0"/>
              </a:rPr>
              <a:t>Декомпозиция</a:t>
            </a:r>
            <a:endParaRPr kumimoji="0" lang="ru-RU" altLang="ru-RU" sz="2000" b="1" noProof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4692" name="Rectangle 5"/>
          <p:cNvSpPr>
            <a:spLocks noChangeArrowheads="1"/>
          </p:cNvSpPr>
          <p:nvPr/>
        </p:nvSpPr>
        <p:spPr bwMode="gray">
          <a:xfrm>
            <a:off x="9576000" y="1188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Процессы или нити исполнения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14697" name="Rectangle 5"/>
          <p:cNvSpPr>
            <a:spLocks noChangeArrowheads="1"/>
          </p:cNvSpPr>
          <p:nvPr/>
        </p:nvSpPr>
        <p:spPr bwMode="gray">
          <a:xfrm>
            <a:off x="3384000" y="2700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Математическая модель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14700" name="Rectangle 5"/>
          <p:cNvSpPr>
            <a:spLocks noChangeArrowheads="1"/>
          </p:cNvSpPr>
          <p:nvPr/>
        </p:nvSpPr>
        <p:spPr bwMode="gray">
          <a:xfrm>
            <a:off x="3384000" y="1188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Постановка задачи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14701" name="Rectangle 5"/>
          <p:cNvSpPr>
            <a:spLocks noChangeArrowheads="1"/>
          </p:cNvSpPr>
          <p:nvPr/>
        </p:nvSpPr>
        <p:spPr bwMode="gray">
          <a:xfrm>
            <a:off x="3384000" y="4212000"/>
            <a:ext cx="2268000" cy="97155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Метод и </a:t>
            </a:r>
            <a:endParaRPr kumimoji="0" lang="en-US" altLang="ru-RU" sz="2000" b="1" dirty="0">
              <a:solidFill>
                <a:srgbClr val="00235C"/>
              </a:solidFill>
              <a:latin typeface="Arial" charset="0"/>
            </a:endParaRPr>
          </a:p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алгоритм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14703" name="Rectangle 5"/>
          <p:cNvSpPr>
            <a:spLocks noChangeArrowheads="1"/>
          </p:cNvSpPr>
          <p:nvPr/>
        </p:nvSpPr>
        <p:spPr bwMode="gray">
          <a:xfrm>
            <a:off x="9576000" y="4212000"/>
            <a:ext cx="2268000" cy="97155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Программа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6AD09C80-D289-421E-9F86-5087DE5CEC40}"/>
              </a:ext>
            </a:extLst>
          </p:cNvPr>
          <p:cNvSpPr>
            <a:spLocks noChangeArrowheads="1"/>
          </p:cNvSpPr>
          <p:nvPr/>
        </p:nvSpPr>
        <p:spPr bwMode="gray">
          <a:xfrm rot="-5400000">
            <a:off x="9693000" y="2880000"/>
            <a:ext cx="1962000" cy="540000"/>
          </a:xfrm>
          <a:prstGeom prst="rightArrow">
            <a:avLst>
              <a:gd name="adj1" fmla="val 41130"/>
              <a:gd name="adj2" fmla="val 50370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rot="10800000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58F30C62-09A9-4177-8331-B560871D11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70000" y="4392000"/>
            <a:ext cx="756000" cy="540000"/>
          </a:xfrm>
          <a:prstGeom prst="rightArrow">
            <a:avLst>
              <a:gd name="adj1" fmla="val 41131"/>
              <a:gd name="adj2" fmla="val 50372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id="{24A34339-E482-4319-B71B-FDA57947ED07}"/>
              </a:ext>
            </a:extLst>
          </p:cNvPr>
          <p:cNvSpPr>
            <a:spLocks noChangeArrowheads="1"/>
          </p:cNvSpPr>
          <p:nvPr/>
        </p:nvSpPr>
        <p:spPr bwMode="gray">
          <a:xfrm rot="5400000" flipV="1">
            <a:off x="4251176" y="3654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5B94E0B3-3652-41C7-90E4-301356EADB7D}"/>
              </a:ext>
            </a:extLst>
          </p:cNvPr>
          <p:cNvSpPr>
            <a:spLocks noChangeArrowheads="1"/>
          </p:cNvSpPr>
          <p:nvPr/>
        </p:nvSpPr>
        <p:spPr bwMode="gray">
          <a:xfrm rot="5400000" flipV="1">
            <a:off x="4251176" y="2160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_h1"/>
          <p:cNvSpPr>
            <a:spLocks noGrp="1" noChangeArrowheads="1"/>
          </p:cNvSpPr>
          <p:nvPr>
            <p:ph type="title"/>
          </p:nvPr>
        </p:nvSpPr>
        <p:spPr>
          <a:xfrm>
            <a:off x="3362020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200" dirty="0">
                <a:solidFill>
                  <a:srgbClr val="003794"/>
                </a:solidFill>
                <a:latin typeface="Arial" charset="0"/>
              </a:rPr>
              <a:t>Декомпозиция</a:t>
            </a:r>
            <a:endParaRPr lang="ru-RU" altLang="ru-RU" sz="3200" b="0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23921" y="855663"/>
            <a:ext cx="8651875" cy="787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kumimoji="0" lang="ru-RU" altLang="ru-RU" noProof="1">
                <a:solidFill>
                  <a:srgbClr val="00235C"/>
                </a:solidFill>
                <a:latin typeface="Arial" pitchFamily="34" charset="0"/>
              </a:rPr>
              <a:t> </a:t>
            </a: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Разделение вычислений и данных на части.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5" name="Rechteck 39"/>
          <p:cNvSpPr>
            <a:spLocks noChangeArrowheads="1"/>
          </p:cNvSpPr>
          <p:nvPr/>
        </p:nvSpPr>
        <p:spPr bwMode="gray">
          <a:xfrm>
            <a:off x="3344559" y="1854200"/>
            <a:ext cx="8631237" cy="19685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Декомпозиция по </a:t>
            </a:r>
            <a:r>
              <a:rPr kumimoji="0" lang="ru-RU" altLang="ru-RU" u="sng">
                <a:solidFill>
                  <a:srgbClr val="404040"/>
                </a:solidFill>
                <a:latin typeface="Arial" pitchFamily="34" charset="0"/>
              </a:rPr>
              <a:t>данным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  <a:p>
            <a:pPr lvl="1"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Разделяем данные на области ответственности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  <a:p>
            <a:pPr lvl="1"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Определяем, как вычисления связаны с данными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6" name="Rechteck 39"/>
          <p:cNvSpPr>
            <a:spLocks noChangeArrowheads="1"/>
          </p:cNvSpPr>
          <p:nvPr/>
        </p:nvSpPr>
        <p:spPr bwMode="gray">
          <a:xfrm>
            <a:off x="3349321" y="4059239"/>
            <a:ext cx="8613775" cy="2160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kumimoji="0" lang="ru-RU" altLang="ru-RU" noProof="1">
                <a:solidFill>
                  <a:srgbClr val="00235C"/>
                </a:solidFill>
                <a:latin typeface="Arial" pitchFamily="34" charset="0"/>
              </a:rPr>
              <a:t> </a:t>
            </a:r>
            <a:r>
              <a:rPr kumimoji="0" lang="ru-RU" altLang="ru-RU">
                <a:solidFill>
                  <a:srgbClr val="00235C"/>
                </a:solidFill>
                <a:latin typeface="Arial" pitchFamily="34" charset="0"/>
              </a:rPr>
              <a:t>Декомпозиция по </a:t>
            </a:r>
            <a:r>
              <a:rPr kumimoji="0" lang="ru-RU" altLang="ru-RU" u="sng">
                <a:solidFill>
                  <a:srgbClr val="404040"/>
                </a:solidFill>
                <a:latin typeface="Arial" pitchFamily="34" charset="0"/>
              </a:rPr>
              <a:t>вычислениям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  <a:p>
            <a:pPr lvl="1"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Разделяем вычисления на области ответственности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  <a:p>
            <a:pPr lvl="1"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Определяем, как данные связаны с вычислениями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ChangeArrowheads="1"/>
          </p:cNvSpPr>
          <p:nvPr/>
        </p:nvSpPr>
        <p:spPr bwMode="gray">
          <a:xfrm>
            <a:off x="3384000" y="2700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Математическая модель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gray">
          <a:xfrm>
            <a:off x="3384000" y="1188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Постановка задачи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18790" name="Rectangle 5"/>
          <p:cNvSpPr>
            <a:spLocks noChangeArrowheads="1"/>
          </p:cNvSpPr>
          <p:nvPr/>
        </p:nvSpPr>
        <p:spPr bwMode="gray">
          <a:xfrm>
            <a:off x="3384000" y="4212000"/>
            <a:ext cx="2268000" cy="97155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Метод и </a:t>
            </a:r>
            <a:endParaRPr kumimoji="0" lang="en-US" altLang="ru-RU" sz="2000" b="1" dirty="0">
              <a:solidFill>
                <a:srgbClr val="00235C"/>
              </a:solidFill>
              <a:latin typeface="Arial" charset="0"/>
            </a:endParaRPr>
          </a:p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алгоритм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18792" name="Rectangle 5"/>
          <p:cNvSpPr>
            <a:spLocks noChangeArrowheads="1"/>
          </p:cNvSpPr>
          <p:nvPr/>
        </p:nvSpPr>
        <p:spPr bwMode="gray">
          <a:xfrm>
            <a:off x="6480000" y="4212000"/>
            <a:ext cx="2268000" cy="97155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Декомпозиция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18795" name="Rectangle 5"/>
          <p:cNvSpPr>
            <a:spLocks noChangeArrowheads="1"/>
          </p:cNvSpPr>
          <p:nvPr/>
        </p:nvSpPr>
        <p:spPr bwMode="gray">
          <a:xfrm>
            <a:off x="9576000" y="4212000"/>
            <a:ext cx="2268000" cy="97313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Программа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18796" name="Rectangle 5"/>
          <p:cNvSpPr>
            <a:spLocks noChangeArrowheads="1"/>
          </p:cNvSpPr>
          <p:nvPr/>
        </p:nvSpPr>
        <p:spPr bwMode="gray">
          <a:xfrm>
            <a:off x="9576000" y="1188000"/>
            <a:ext cx="2268000" cy="97155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Процессы или нити исполнения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18797" name="Rectangle 4"/>
          <p:cNvSpPr>
            <a:spLocks noChangeArrowheads="1"/>
          </p:cNvSpPr>
          <p:nvPr/>
        </p:nvSpPr>
        <p:spPr bwMode="gray">
          <a:xfrm>
            <a:off x="6480000" y="5724000"/>
            <a:ext cx="2268000" cy="972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FFFFFF"/>
                </a:solidFill>
                <a:latin typeface="Arial" charset="0"/>
              </a:rPr>
              <a:t>Назначение</a:t>
            </a:r>
            <a:endParaRPr kumimoji="0" lang="ru-RU" altLang="ru-RU" sz="2000" b="1" noProof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CD8E09BD-D31F-4217-88A2-3CAD5AB7A74F}"/>
              </a:ext>
            </a:extLst>
          </p:cNvPr>
          <p:cNvSpPr>
            <a:spLocks noChangeArrowheads="1"/>
          </p:cNvSpPr>
          <p:nvPr/>
        </p:nvSpPr>
        <p:spPr bwMode="gray">
          <a:xfrm rot="-5400000">
            <a:off x="9693000" y="2880000"/>
            <a:ext cx="1962000" cy="540000"/>
          </a:xfrm>
          <a:prstGeom prst="rightArrow">
            <a:avLst>
              <a:gd name="adj1" fmla="val 41130"/>
              <a:gd name="adj2" fmla="val 50370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rot="10800000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19239E39-F912-4AF7-9BBB-3CA1C7CB89EA}"/>
              </a:ext>
            </a:extLst>
          </p:cNvPr>
          <p:cNvSpPr>
            <a:spLocks noChangeArrowheads="1"/>
          </p:cNvSpPr>
          <p:nvPr/>
        </p:nvSpPr>
        <p:spPr bwMode="gray">
          <a:xfrm rot="5400000" flipV="1">
            <a:off x="7344000" y="5166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+mn-lt"/>
              <a:cs typeface="+mn-cs"/>
            </a:endParaRP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DD097939-A900-4D29-B39B-D1984B28FC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70000" y="4392000"/>
            <a:ext cx="756000" cy="540000"/>
          </a:xfrm>
          <a:prstGeom prst="rightArrow">
            <a:avLst>
              <a:gd name="adj1" fmla="val 41131"/>
              <a:gd name="adj2" fmla="val 50372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885CFA00-B650-4A72-82B2-F094F47C0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1"/>
            <a:ext cx="11328400" cy="1090613"/>
          </a:xfrm>
        </p:spPr>
        <p:txBody>
          <a:bodyPr/>
          <a:lstStyle/>
          <a:p>
            <a:pPr algn="r" eaLnBrk="1" hangingPunct="1"/>
            <a:r>
              <a:rPr lang="ru-RU" altLang="ru-RU" dirty="0">
                <a:solidFill>
                  <a:srgbClr val="003794"/>
                </a:solidFill>
                <a:latin typeface="Arial" charset="0"/>
              </a:rPr>
              <a:t>Парадигма параллельного программирования</a:t>
            </a:r>
            <a:endParaRPr lang="ru-RU" altLang="ru-RU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9D893B9A-4EAA-401C-A3BC-E4904DE92964}"/>
              </a:ext>
            </a:extLst>
          </p:cNvPr>
          <p:cNvSpPr>
            <a:spLocks noChangeArrowheads="1"/>
          </p:cNvSpPr>
          <p:nvPr/>
        </p:nvSpPr>
        <p:spPr bwMode="gray">
          <a:xfrm rot="5400000" flipV="1">
            <a:off x="4251176" y="3654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3ADC512C-72D0-4F27-BE07-ADE9D4ADBC3E}"/>
              </a:ext>
            </a:extLst>
          </p:cNvPr>
          <p:cNvSpPr>
            <a:spLocks noChangeArrowheads="1"/>
          </p:cNvSpPr>
          <p:nvPr/>
        </p:nvSpPr>
        <p:spPr bwMode="gray">
          <a:xfrm rot="5400000" flipV="1">
            <a:off x="4251176" y="2160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7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_h1"/>
          <p:cNvSpPr>
            <a:spLocks noGrp="1" noChangeArrowheads="1"/>
          </p:cNvSpPr>
          <p:nvPr>
            <p:ph type="title"/>
          </p:nvPr>
        </p:nvSpPr>
        <p:spPr>
          <a:xfrm>
            <a:off x="1847850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200" dirty="0">
                <a:solidFill>
                  <a:srgbClr val="003794"/>
                </a:solidFill>
                <a:latin typeface="Arial" charset="0"/>
              </a:rPr>
              <a:t>Назначение</a:t>
            </a:r>
            <a:endParaRPr lang="ru-RU" altLang="ru-RU" sz="3200" b="0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1847850" y="865189"/>
            <a:ext cx="8496300" cy="10366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kumimoji="0" lang="ru-RU" altLang="ru-RU" noProof="1">
                <a:solidFill>
                  <a:srgbClr val="00235C"/>
                </a:solidFill>
                <a:latin typeface="Arial" pitchFamily="34" charset="0"/>
              </a:rPr>
              <a:t> </a:t>
            </a:r>
            <a:r>
              <a:rPr kumimoji="0" lang="ru-RU" altLang="ru-RU" noProof="1">
                <a:latin typeface="Arial" pitchFamily="34" charset="0"/>
              </a:rPr>
              <a:t> </a:t>
            </a: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Определение способов распределения задач между виртуальными исполнителями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5" name="Rechteck 39"/>
          <p:cNvSpPr>
            <a:spLocks noChangeArrowheads="1"/>
          </p:cNvSpPr>
          <p:nvPr/>
        </p:nvSpPr>
        <p:spPr bwMode="gray">
          <a:xfrm>
            <a:off x="1855788" y="2125664"/>
            <a:ext cx="8496300" cy="2092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kumimoji="0" lang="ru-RU" altLang="ru-RU" u="sng" dirty="0">
                <a:solidFill>
                  <a:srgbClr val="404040"/>
                </a:solidFill>
                <a:latin typeface="Arial" pitchFamily="34" charset="0"/>
              </a:rPr>
              <a:t>Цели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:</a:t>
            </a:r>
          </a:p>
          <a:p>
            <a:pPr lvl="1"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балансировка загрузки исполнителей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  <a:p>
            <a:pPr lvl="1"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уменьшение обменов данными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  <a:p>
            <a:pPr lvl="1"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уменьшение накладных расходов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6" name="Rechteck 39"/>
          <p:cNvSpPr>
            <a:spLocks noChangeArrowheads="1"/>
          </p:cNvSpPr>
          <p:nvPr/>
        </p:nvSpPr>
        <p:spPr bwMode="gray">
          <a:xfrm>
            <a:off x="1892300" y="4367214"/>
            <a:ext cx="8496300" cy="18621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kumimoji="0" lang="ru-RU" altLang="ru-RU" noProof="1">
                <a:solidFill>
                  <a:srgbClr val="00235C"/>
                </a:solidFill>
                <a:latin typeface="Arial" pitchFamily="34" charset="0"/>
              </a:rPr>
              <a:t>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Время назначения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  <a:p>
            <a:pPr lvl="1"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статическое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 –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до реального начала исполнения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  <a:p>
            <a:pPr lvl="1"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динамическое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 –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во время исполнения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9" name="Rectangle 5"/>
          <p:cNvSpPr>
            <a:spLocks noChangeArrowheads="1"/>
          </p:cNvSpPr>
          <p:nvPr/>
        </p:nvSpPr>
        <p:spPr bwMode="gray">
          <a:xfrm>
            <a:off x="6480000" y="5724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Назначение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ru-RU" altLang="ru-RU" dirty="0">
                <a:solidFill>
                  <a:srgbClr val="003794"/>
                </a:solidFill>
                <a:latin typeface="Arial" charset="0"/>
              </a:rPr>
              <a:t>Парадигма параллельного программирования</a:t>
            </a:r>
            <a:endParaRPr lang="ru-RU" altLang="ru-RU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122882" name="Rectangle 5"/>
          <p:cNvSpPr>
            <a:spLocks noChangeArrowheads="1"/>
          </p:cNvSpPr>
          <p:nvPr/>
        </p:nvSpPr>
        <p:spPr bwMode="gray">
          <a:xfrm>
            <a:off x="3383999" y="2700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Математическая модель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22884" name="Rectangle 5"/>
          <p:cNvSpPr>
            <a:spLocks noChangeArrowheads="1"/>
          </p:cNvSpPr>
          <p:nvPr/>
        </p:nvSpPr>
        <p:spPr bwMode="gray">
          <a:xfrm>
            <a:off x="3384000" y="1188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Постановка задачи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gray">
          <a:xfrm>
            <a:off x="3384000" y="4212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Метод и </a:t>
            </a:r>
            <a:br>
              <a:rPr kumimoji="0" lang="en-US" altLang="ru-RU" sz="2000" b="1" dirty="0">
                <a:solidFill>
                  <a:srgbClr val="00235C"/>
                </a:solidFill>
                <a:latin typeface="Arial" charset="0"/>
              </a:rPr>
            </a:br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алгоритм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22887" name="Rectangle 5"/>
          <p:cNvSpPr>
            <a:spLocks noChangeArrowheads="1"/>
          </p:cNvSpPr>
          <p:nvPr/>
        </p:nvSpPr>
        <p:spPr bwMode="gray">
          <a:xfrm>
            <a:off x="6480000" y="4212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Декомпозиция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gray">
          <a:xfrm>
            <a:off x="8766000" y="5940000"/>
            <a:ext cx="756000" cy="540000"/>
          </a:xfrm>
          <a:prstGeom prst="rightArrow">
            <a:avLst>
              <a:gd name="adj1" fmla="val 41131"/>
              <a:gd name="adj2" fmla="val 50372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sz="200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22892" name="Rectangle 4"/>
          <p:cNvSpPr>
            <a:spLocks noChangeArrowheads="1"/>
          </p:cNvSpPr>
          <p:nvPr/>
        </p:nvSpPr>
        <p:spPr bwMode="gray">
          <a:xfrm>
            <a:off x="9576000" y="5724000"/>
            <a:ext cx="2268000" cy="972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FFFFFF"/>
                </a:solidFill>
                <a:latin typeface="Arial" charset="0"/>
              </a:rPr>
              <a:t>Оркестровка</a:t>
            </a:r>
            <a:endParaRPr kumimoji="0" lang="ru-RU" altLang="ru-RU" sz="2000" b="1" noProof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2893" name="Rectangle 5"/>
          <p:cNvSpPr>
            <a:spLocks noChangeArrowheads="1"/>
          </p:cNvSpPr>
          <p:nvPr/>
        </p:nvSpPr>
        <p:spPr bwMode="gray">
          <a:xfrm>
            <a:off x="9576000" y="4212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Программа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22894" name="Rectangle 5"/>
          <p:cNvSpPr>
            <a:spLocks noChangeArrowheads="1"/>
          </p:cNvSpPr>
          <p:nvPr/>
        </p:nvSpPr>
        <p:spPr bwMode="gray">
          <a:xfrm>
            <a:off x="9576000" y="1188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Процессы или нити исполнения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2D6F7599-BA8E-4356-8DE5-6A2CF187D51C}"/>
              </a:ext>
            </a:extLst>
          </p:cNvPr>
          <p:cNvSpPr>
            <a:spLocks noChangeArrowheads="1"/>
          </p:cNvSpPr>
          <p:nvPr/>
        </p:nvSpPr>
        <p:spPr bwMode="gray">
          <a:xfrm rot="-5400000">
            <a:off x="9693000" y="2880000"/>
            <a:ext cx="1962000" cy="540000"/>
          </a:xfrm>
          <a:prstGeom prst="rightArrow">
            <a:avLst>
              <a:gd name="adj1" fmla="val 41130"/>
              <a:gd name="adj2" fmla="val 50370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rot="10800000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5B92E313-2CC2-4543-9369-D7A18D9E8CB6}"/>
              </a:ext>
            </a:extLst>
          </p:cNvPr>
          <p:cNvSpPr>
            <a:spLocks noChangeArrowheads="1"/>
          </p:cNvSpPr>
          <p:nvPr/>
        </p:nvSpPr>
        <p:spPr bwMode="gray">
          <a:xfrm rot="5400000" flipV="1">
            <a:off x="7344000" y="5166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+mn-lt"/>
              <a:cs typeface="+mn-cs"/>
            </a:endParaRP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E0669367-5A98-4D4E-A70C-D698D2E6B4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70000" y="4392000"/>
            <a:ext cx="756000" cy="540000"/>
          </a:xfrm>
          <a:prstGeom prst="rightArrow">
            <a:avLst>
              <a:gd name="adj1" fmla="val 41131"/>
              <a:gd name="adj2" fmla="val 50372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26" name="AutoShape 9">
            <a:extLst>
              <a:ext uri="{FF2B5EF4-FFF2-40B4-BE49-F238E27FC236}">
                <a16:creationId xmlns:a16="http://schemas.microsoft.com/office/drawing/2014/main" id="{21C3F10B-AD8E-4B2D-BC99-AC5CDB666E26}"/>
              </a:ext>
            </a:extLst>
          </p:cNvPr>
          <p:cNvSpPr>
            <a:spLocks noChangeArrowheads="1"/>
          </p:cNvSpPr>
          <p:nvPr/>
        </p:nvSpPr>
        <p:spPr bwMode="gray">
          <a:xfrm rot="5400000" flipV="1">
            <a:off x="4251176" y="3654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2263DCE6-9C45-4FB2-A707-56FB269A18A6}"/>
              </a:ext>
            </a:extLst>
          </p:cNvPr>
          <p:cNvSpPr>
            <a:spLocks noChangeArrowheads="1"/>
          </p:cNvSpPr>
          <p:nvPr/>
        </p:nvSpPr>
        <p:spPr bwMode="gray">
          <a:xfrm rot="5400000" flipV="1">
            <a:off x="4251176" y="2160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2289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_h1"/>
          <p:cNvSpPr>
            <a:spLocks noGrp="1" noChangeArrowheads="1"/>
          </p:cNvSpPr>
          <p:nvPr>
            <p:ph type="title"/>
          </p:nvPr>
        </p:nvSpPr>
        <p:spPr>
          <a:xfrm>
            <a:off x="3352184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200" dirty="0">
                <a:solidFill>
                  <a:srgbClr val="003794"/>
                </a:solidFill>
                <a:latin typeface="Arial" charset="0"/>
              </a:rPr>
              <a:t>Оркестровка</a:t>
            </a:r>
            <a:endParaRPr lang="ru-RU" altLang="ru-RU" sz="3200" b="0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52184" y="855664"/>
            <a:ext cx="8496300" cy="10366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kumimoji="0" lang="ru-RU" altLang="ru-RU" noProof="1">
                <a:solidFill>
                  <a:srgbClr val="00235C"/>
                </a:solidFill>
                <a:latin typeface="Arial" pitchFamily="34" charset="0"/>
              </a:rPr>
              <a:t> </a:t>
            </a: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Выбор модели параллельного программирования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5" name="Rechteck 39"/>
          <p:cNvSpPr>
            <a:spLocks noChangeArrowheads="1"/>
          </p:cNvSpPr>
          <p:nvPr/>
        </p:nvSpPr>
        <p:spPr bwMode="gray">
          <a:xfrm>
            <a:off x="3360122" y="2090739"/>
            <a:ext cx="8496300" cy="2092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Определяет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:</a:t>
            </a:r>
          </a:p>
          <a:p>
            <a:pPr lvl="1"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доступ к данным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  <a:p>
            <a:pPr lvl="1"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обмен данными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  <a:p>
            <a:pPr lvl="1"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синхронизацию обмена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6" name="Rechteck 39"/>
          <p:cNvSpPr>
            <a:spLocks noChangeArrowheads="1"/>
          </p:cNvSpPr>
          <p:nvPr/>
        </p:nvSpPr>
        <p:spPr bwMode="gray">
          <a:xfrm>
            <a:off x="3396634" y="4357689"/>
            <a:ext cx="8496300" cy="18621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kumimoji="0" lang="ru-RU" altLang="ru-RU" noProof="1">
                <a:solidFill>
                  <a:srgbClr val="00235C"/>
                </a:solidFill>
                <a:latin typeface="Arial" pitchFamily="34" charset="0"/>
              </a:rPr>
              <a:t> </a:t>
            </a: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Основные вопросы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:</a:t>
            </a:r>
          </a:p>
          <a:p>
            <a:pPr lvl="1"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Как организовать структуры данных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?</a:t>
            </a:r>
          </a:p>
          <a:p>
            <a:pPr lvl="1"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Как улучшить локальность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?</a:t>
            </a:r>
          </a:p>
          <a:p>
            <a:pPr lvl="1"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Какими порциями обмениваться данными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?</a:t>
            </a:r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_h1"/>
          <p:cNvSpPr>
            <a:spLocks noGrp="1" noChangeArrowheads="1"/>
          </p:cNvSpPr>
          <p:nvPr>
            <p:ph type="title"/>
          </p:nvPr>
        </p:nvSpPr>
        <p:spPr>
          <a:xfrm>
            <a:off x="3356282" y="238125"/>
            <a:ext cx="8497888" cy="617538"/>
          </a:xfrm>
        </p:spPr>
        <p:txBody>
          <a:bodyPr/>
          <a:lstStyle/>
          <a:p>
            <a:pPr algn="r" eaLnBrk="1" hangingPunct="1"/>
            <a:r>
              <a:rPr lang="ru-RU" altLang="ru-RU" dirty="0">
                <a:solidFill>
                  <a:srgbClr val="003794"/>
                </a:solidFill>
                <a:latin typeface="Arial" charset="0"/>
              </a:rPr>
              <a:t>Модели параллельного программирования</a:t>
            </a:r>
            <a:endParaRPr lang="ru-RU" altLang="ru-RU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81682" y="1447801"/>
            <a:ext cx="8496300" cy="41370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kumimoji="0" lang="ru-RU" altLang="ru-RU" u="sng">
                <a:solidFill>
                  <a:srgbClr val="00235C"/>
                </a:solidFill>
                <a:latin typeface="Arial" pitchFamily="34" charset="0"/>
              </a:rPr>
              <a:t>Модель</a:t>
            </a:r>
            <a:r>
              <a:rPr kumimoji="0" lang="ru-RU" altLang="ru-RU" u="sng" noProof="1">
                <a:solidFill>
                  <a:srgbClr val="00235C"/>
                </a:solidFill>
                <a:latin typeface="Arial" pitchFamily="34" charset="0"/>
              </a:rPr>
              <a:t> </a:t>
            </a:r>
            <a:r>
              <a:rPr kumimoji="0" lang="ru-RU" altLang="ru-RU" u="sng">
                <a:solidFill>
                  <a:srgbClr val="404040"/>
                </a:solidFill>
                <a:latin typeface="Arial" pitchFamily="34" charset="0"/>
              </a:rPr>
              <a:t>передачи сообщений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:</a:t>
            </a:r>
          </a:p>
          <a:p>
            <a:pPr>
              <a:lnSpc>
                <a:spcPct val="130000"/>
              </a:lnSpc>
              <a:spcAft>
                <a:spcPct val="20000"/>
              </a:spcAft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Приложение состоит из набора процессов с различными адресными пространствами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  <a:p>
            <a:pPr>
              <a:lnSpc>
                <a:spcPct val="130000"/>
              </a:lnSpc>
              <a:spcAft>
                <a:spcPct val="20000"/>
              </a:spcAft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Процессы обмениваются сообщениями с помощью явных </a:t>
            </a:r>
            <a:r>
              <a:rPr kumimoji="0" lang="en-US" altLang="ru-RU">
                <a:solidFill>
                  <a:srgbClr val="404040"/>
                </a:solidFill>
                <a:latin typeface="Arial" pitchFamily="34" charset="0"/>
              </a:rPr>
              <a:t>send/receive </a:t>
            </a: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операций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  <a:p>
            <a:pPr lvl="1">
              <a:lnSpc>
                <a:spcPct val="130000"/>
              </a:lnSpc>
              <a:spcAft>
                <a:spcPct val="200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Преимущество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: </a:t>
            </a: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полный контроль над исполнением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  <a:p>
            <a:pPr lvl="1">
              <a:lnSpc>
                <a:spcPct val="130000"/>
              </a:lnSpc>
              <a:spcAft>
                <a:spcPct val="200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Недостаток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: </a:t>
            </a: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сложность программирования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_h1"/>
          <p:cNvSpPr>
            <a:spLocks noGrp="1" noChangeArrowheads="1"/>
          </p:cNvSpPr>
          <p:nvPr>
            <p:ph type="title"/>
          </p:nvPr>
        </p:nvSpPr>
        <p:spPr>
          <a:xfrm>
            <a:off x="3362017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dirty="0">
                <a:solidFill>
                  <a:srgbClr val="003794"/>
                </a:solidFill>
                <a:latin typeface="Arial" charset="0"/>
              </a:rPr>
              <a:t>Модели параллельного программирования</a:t>
            </a:r>
            <a:endParaRPr lang="ru-RU" altLang="ru-RU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62017" y="855663"/>
            <a:ext cx="8496300" cy="17843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kumimoji="0" lang="ru-RU" altLang="ru-RU" noProof="1">
                <a:solidFill>
                  <a:srgbClr val="00235C"/>
                </a:solidFill>
                <a:latin typeface="Arial" pitchFamily="34" charset="0"/>
              </a:rPr>
              <a:t> </a:t>
            </a:r>
            <a:r>
              <a:rPr kumimoji="0" lang="ru-RU" altLang="ru-RU" sz="2200" u="sng">
                <a:solidFill>
                  <a:srgbClr val="404040"/>
                </a:solidFill>
                <a:latin typeface="Arial" pitchFamily="34" charset="0"/>
              </a:rPr>
              <a:t>Модель разделяемой памяти</a:t>
            </a:r>
            <a:r>
              <a:rPr kumimoji="0" lang="ru-RU" altLang="ru-RU" sz="2200" noProof="1">
                <a:solidFill>
                  <a:srgbClr val="404040"/>
                </a:solidFill>
                <a:latin typeface="Arial" pitchFamily="34" charset="0"/>
              </a:rPr>
              <a:t>:</a:t>
            </a:r>
          </a:p>
          <a:p>
            <a:pPr>
              <a:spcAft>
                <a:spcPct val="20000"/>
              </a:spcAft>
              <a:defRPr/>
            </a:pPr>
            <a:r>
              <a:rPr kumimoji="0" lang="ru-RU" altLang="ru-RU" sz="2200">
                <a:solidFill>
                  <a:srgbClr val="404040"/>
                </a:solidFill>
                <a:latin typeface="Arial" pitchFamily="34" charset="0"/>
              </a:rPr>
              <a:t>Приложение состоит из набора </a:t>
            </a:r>
            <a:r>
              <a:rPr kumimoji="0" lang="en-US" altLang="ru-RU" sz="2200">
                <a:solidFill>
                  <a:srgbClr val="404040"/>
                </a:solidFill>
                <a:latin typeface="Arial" pitchFamily="34" charset="0"/>
              </a:rPr>
              <a:t>thread’</a:t>
            </a:r>
            <a:r>
              <a:rPr kumimoji="0" lang="ru-RU" altLang="ru-RU" sz="2200">
                <a:solidFill>
                  <a:srgbClr val="404040"/>
                </a:solidFill>
                <a:latin typeface="Arial" pitchFamily="34" charset="0"/>
              </a:rPr>
              <a:t>ов с общей памятью</a:t>
            </a:r>
            <a:r>
              <a:rPr kumimoji="0" lang="ru-RU" altLang="ru-RU" sz="2200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  <a:p>
            <a:pPr>
              <a:spcAft>
                <a:spcPct val="20000"/>
              </a:spcAft>
              <a:defRPr/>
            </a:pPr>
            <a:r>
              <a:rPr kumimoji="0" lang="en-US" altLang="ru-RU" sz="2300" noProof="1">
                <a:solidFill>
                  <a:srgbClr val="404040"/>
                </a:solidFill>
                <a:latin typeface="Arial" pitchFamily="34" charset="0"/>
              </a:rPr>
              <a:t>Thread</a:t>
            </a:r>
            <a:r>
              <a:rPr kumimoji="0" lang="en-US" altLang="ru-RU" sz="2300">
                <a:solidFill>
                  <a:srgbClr val="404040"/>
                </a:solidFill>
                <a:latin typeface="Arial" pitchFamily="34" charset="0"/>
              </a:rPr>
              <a:t>’</a:t>
            </a:r>
            <a:r>
              <a:rPr kumimoji="0" lang="ru-RU" altLang="ru-RU" sz="2300">
                <a:solidFill>
                  <a:srgbClr val="404040"/>
                </a:solidFill>
                <a:latin typeface="Arial" pitchFamily="34" charset="0"/>
              </a:rPr>
              <a:t>ы</a:t>
            </a:r>
            <a:r>
              <a:rPr kumimoji="0" lang="ru-RU" altLang="ru-RU" sz="2300" noProof="1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ru-RU" altLang="ru-RU" sz="2300">
                <a:solidFill>
                  <a:srgbClr val="404040"/>
                </a:solidFill>
                <a:latin typeface="Arial" pitchFamily="34" charset="0"/>
              </a:rPr>
              <a:t>используют примитивы для синхронизации</a:t>
            </a:r>
            <a:r>
              <a:rPr kumimoji="0" lang="ru-RU" altLang="ru-RU" sz="2300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5" name="Rechteck 39"/>
          <p:cNvSpPr>
            <a:spLocks noChangeArrowheads="1"/>
          </p:cNvSpPr>
          <p:nvPr/>
        </p:nvSpPr>
        <p:spPr bwMode="gray">
          <a:xfrm>
            <a:off x="3390592" y="2843214"/>
            <a:ext cx="8496300" cy="34115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kumimoji="0" lang="ru-RU" altLang="ru-RU" sz="2300" noProof="1">
              <a:solidFill>
                <a:srgbClr val="00235C"/>
              </a:solidFill>
              <a:latin typeface="Arial" pitchFamily="34" charset="0"/>
            </a:endParaRPr>
          </a:p>
          <a:p>
            <a:pPr>
              <a:lnSpc>
                <a:spcPct val="130000"/>
              </a:lnSpc>
              <a:spcAft>
                <a:spcPct val="20000"/>
              </a:spcAft>
              <a:defRPr/>
            </a:pPr>
            <a:endParaRPr kumimoji="0" lang="ru-RU" altLang="ru-RU" sz="2300">
              <a:solidFill>
                <a:srgbClr val="00235C"/>
              </a:solidFill>
              <a:latin typeface="Arial" pitchFamily="34" charset="0"/>
            </a:endParaRPr>
          </a:p>
          <a:p>
            <a:pPr>
              <a:lnSpc>
                <a:spcPct val="130000"/>
              </a:lnSpc>
              <a:spcAft>
                <a:spcPct val="20000"/>
              </a:spcAft>
              <a:defRPr/>
            </a:pPr>
            <a:endParaRPr kumimoji="0" lang="ru-RU" altLang="ru-RU" sz="2300" noProof="1">
              <a:solidFill>
                <a:srgbClr val="00235C"/>
              </a:solidFill>
              <a:latin typeface="Arial" pitchFamily="34" charset="0"/>
            </a:endParaRPr>
          </a:p>
          <a:p>
            <a:pPr>
              <a:lnSpc>
                <a:spcPct val="13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kumimoji="0" lang="ru-RU" altLang="ru-RU" sz="2300">
                <a:solidFill>
                  <a:srgbClr val="404040"/>
                </a:solidFill>
                <a:latin typeface="Arial" pitchFamily="34" charset="0"/>
              </a:rPr>
              <a:t>Подмодели</a:t>
            </a:r>
            <a:r>
              <a:rPr kumimoji="0" lang="ru-RU" altLang="ru-RU" sz="2300" noProof="1">
                <a:solidFill>
                  <a:srgbClr val="404040"/>
                </a:solidFill>
                <a:latin typeface="Arial" pitchFamily="34" charset="0"/>
              </a:rPr>
              <a:t>:</a:t>
            </a:r>
          </a:p>
          <a:p>
            <a:pPr>
              <a:lnSpc>
                <a:spcPct val="11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300">
                <a:solidFill>
                  <a:srgbClr val="404040"/>
                </a:solidFill>
                <a:latin typeface="Arial" pitchFamily="34" charset="0"/>
              </a:rPr>
              <a:t>Явное использование</a:t>
            </a:r>
            <a:r>
              <a:rPr kumimoji="0" lang="ru-RU" altLang="ru-RU" sz="2300" noProof="1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en-US" altLang="ru-RU" sz="2300" noProof="1">
                <a:solidFill>
                  <a:srgbClr val="404040"/>
                </a:solidFill>
                <a:latin typeface="Arial" pitchFamily="34" charset="0"/>
              </a:rPr>
              <a:t>thread</a:t>
            </a:r>
            <a:r>
              <a:rPr kumimoji="0" lang="en-US" altLang="ru-RU" sz="2300">
                <a:solidFill>
                  <a:srgbClr val="404040"/>
                </a:solidFill>
                <a:latin typeface="Arial" pitchFamily="34" charset="0"/>
              </a:rPr>
              <a:t>’</a:t>
            </a:r>
            <a:r>
              <a:rPr kumimoji="0" lang="ru-RU" altLang="ru-RU" sz="2300">
                <a:solidFill>
                  <a:srgbClr val="404040"/>
                </a:solidFill>
                <a:latin typeface="Arial" pitchFamily="34" charset="0"/>
              </a:rPr>
              <a:t>ов</a:t>
            </a:r>
            <a:endParaRPr kumimoji="0" lang="ru-RU" altLang="ru-RU" sz="2300" noProof="1">
              <a:solidFill>
                <a:srgbClr val="404040"/>
              </a:solidFill>
              <a:latin typeface="Arial" pitchFamily="34" charset="0"/>
            </a:endParaRPr>
          </a:p>
          <a:p>
            <a:pPr lvl="1">
              <a:lnSpc>
                <a:spcPct val="110000"/>
              </a:lnSpc>
              <a:spcAft>
                <a:spcPct val="200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ru-RU" altLang="ru-RU" sz="2000">
                <a:solidFill>
                  <a:srgbClr val="404040"/>
                </a:solidFill>
                <a:latin typeface="Arial" pitchFamily="34" charset="0"/>
              </a:rPr>
              <a:t>Преимущество</a:t>
            </a:r>
            <a:r>
              <a:rPr kumimoji="0" lang="ru-RU" altLang="ru-RU" sz="2000" noProof="1">
                <a:solidFill>
                  <a:srgbClr val="404040"/>
                </a:solidFill>
                <a:latin typeface="Arial" pitchFamily="34" charset="0"/>
              </a:rPr>
              <a:t>: </a:t>
            </a:r>
            <a:r>
              <a:rPr kumimoji="0" lang="ru-RU" altLang="ru-RU" sz="2000">
                <a:solidFill>
                  <a:srgbClr val="404040"/>
                </a:solidFill>
                <a:latin typeface="Arial" pitchFamily="34" charset="0"/>
              </a:rPr>
              <a:t>полный контроль над исполнением</a:t>
            </a:r>
            <a:endParaRPr kumimoji="0" lang="ru-RU" altLang="ru-RU" sz="2000" noProof="1">
              <a:solidFill>
                <a:srgbClr val="404040"/>
              </a:solidFill>
              <a:latin typeface="Arial" pitchFamily="34" charset="0"/>
            </a:endParaRPr>
          </a:p>
          <a:p>
            <a:pPr lvl="1">
              <a:lnSpc>
                <a:spcPct val="110000"/>
              </a:lnSpc>
              <a:spcAft>
                <a:spcPct val="200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ru-RU" altLang="ru-RU" sz="2000">
                <a:solidFill>
                  <a:srgbClr val="404040"/>
                </a:solidFill>
                <a:latin typeface="Arial" pitchFamily="34" charset="0"/>
              </a:rPr>
              <a:t>Недостаток</a:t>
            </a:r>
            <a:r>
              <a:rPr kumimoji="0" lang="ru-RU" altLang="ru-RU" sz="2000" noProof="1">
                <a:solidFill>
                  <a:srgbClr val="404040"/>
                </a:solidFill>
                <a:latin typeface="Arial" pitchFamily="34" charset="0"/>
              </a:rPr>
              <a:t>: </a:t>
            </a:r>
            <a:r>
              <a:rPr kumimoji="0" lang="ru-RU" altLang="ru-RU" sz="2000">
                <a:solidFill>
                  <a:srgbClr val="404040"/>
                </a:solidFill>
                <a:latin typeface="Arial" pitchFamily="34" charset="0"/>
              </a:rPr>
              <a:t>сложность программирования</a:t>
            </a:r>
            <a:endParaRPr kumimoji="0" lang="ru-RU" altLang="ru-RU" sz="2000" noProof="1">
              <a:solidFill>
                <a:srgbClr val="404040"/>
              </a:solidFill>
              <a:latin typeface="Arial" pitchFamily="34" charset="0"/>
            </a:endParaRPr>
          </a:p>
          <a:p>
            <a:pPr>
              <a:lnSpc>
                <a:spcPct val="11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300">
                <a:solidFill>
                  <a:srgbClr val="404040"/>
                </a:solidFill>
                <a:latin typeface="Arial" pitchFamily="34" charset="0"/>
              </a:rPr>
              <a:t>Программирование на языках высокого уровня с помощью прагм</a:t>
            </a:r>
            <a:endParaRPr kumimoji="0" lang="ru-RU" altLang="ru-RU" sz="2300" noProof="1">
              <a:solidFill>
                <a:srgbClr val="404040"/>
              </a:solidFill>
              <a:latin typeface="Arial" pitchFamily="34" charset="0"/>
            </a:endParaRPr>
          </a:p>
          <a:p>
            <a:pPr lvl="1">
              <a:lnSpc>
                <a:spcPct val="110000"/>
              </a:lnSpc>
              <a:spcAft>
                <a:spcPct val="200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ru-RU" altLang="ru-RU" sz="2000">
                <a:solidFill>
                  <a:srgbClr val="404040"/>
                </a:solidFill>
                <a:latin typeface="Arial" pitchFamily="34" charset="0"/>
              </a:rPr>
              <a:t>Преимущество</a:t>
            </a:r>
            <a:r>
              <a:rPr kumimoji="0" lang="ru-RU" altLang="ru-RU" sz="2000" noProof="1">
                <a:solidFill>
                  <a:srgbClr val="404040"/>
                </a:solidFill>
                <a:latin typeface="Arial" pitchFamily="34" charset="0"/>
              </a:rPr>
              <a:t>: </a:t>
            </a:r>
            <a:r>
              <a:rPr kumimoji="0" lang="ru-RU" altLang="ru-RU" sz="2000">
                <a:solidFill>
                  <a:srgbClr val="404040"/>
                </a:solidFill>
                <a:latin typeface="Arial" pitchFamily="34" charset="0"/>
              </a:rPr>
              <a:t>простота программирования</a:t>
            </a:r>
            <a:endParaRPr kumimoji="0" lang="ru-RU" altLang="ru-RU" sz="2000" noProof="1">
              <a:solidFill>
                <a:srgbClr val="404040"/>
              </a:solidFill>
              <a:latin typeface="Arial" pitchFamily="34" charset="0"/>
            </a:endParaRPr>
          </a:p>
          <a:p>
            <a:pPr lvl="1">
              <a:lnSpc>
                <a:spcPct val="110000"/>
              </a:lnSpc>
              <a:spcAft>
                <a:spcPct val="200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ru-RU" altLang="ru-RU" sz="2000">
                <a:solidFill>
                  <a:srgbClr val="404040"/>
                </a:solidFill>
                <a:latin typeface="Arial" pitchFamily="34" charset="0"/>
              </a:rPr>
              <a:t>Недостаток</a:t>
            </a:r>
            <a:r>
              <a:rPr kumimoji="0" lang="ru-RU" altLang="ru-RU" sz="2000" noProof="1">
                <a:solidFill>
                  <a:srgbClr val="404040"/>
                </a:solidFill>
                <a:latin typeface="Arial" pitchFamily="34" charset="0"/>
              </a:rPr>
              <a:t>: </a:t>
            </a:r>
            <a:r>
              <a:rPr kumimoji="0" lang="ru-RU" altLang="ru-RU" sz="2000">
                <a:solidFill>
                  <a:srgbClr val="404040"/>
                </a:solidFill>
                <a:latin typeface="Arial" pitchFamily="34" charset="0"/>
              </a:rPr>
              <a:t>сложность контроля над исполнением</a:t>
            </a:r>
            <a:endParaRPr kumimoji="0" lang="ru-RU" altLang="ru-RU" sz="2000" noProof="1">
              <a:solidFill>
                <a:srgbClr val="404040"/>
              </a:solidFill>
              <a:latin typeface="Arial" pitchFamily="34" charset="0"/>
            </a:endParaRPr>
          </a:p>
          <a:p>
            <a:pPr>
              <a:lnSpc>
                <a:spcPct val="110000"/>
              </a:lnSpc>
              <a:spcAft>
                <a:spcPct val="20000"/>
              </a:spcAft>
              <a:buFont typeface="Courier New" panose="02070309020205020404" pitchFamily="49" charset="0"/>
              <a:buChar char="o"/>
              <a:defRPr/>
            </a:pPr>
            <a:endParaRPr kumimoji="0" lang="ru-RU" altLang="ru-RU" sz="2000" noProof="1">
              <a:solidFill>
                <a:srgbClr val="00235C"/>
              </a:solidFill>
              <a:latin typeface="Arial" pitchFamily="34" charset="0"/>
            </a:endParaRPr>
          </a:p>
          <a:p>
            <a:pPr>
              <a:lnSpc>
                <a:spcPct val="110000"/>
              </a:lnSpc>
              <a:spcAft>
                <a:spcPct val="20000"/>
              </a:spcAft>
              <a:buFont typeface="Courier New" panose="02070309020205020404" pitchFamily="49" charset="0"/>
              <a:buChar char="o"/>
              <a:defRPr/>
            </a:pPr>
            <a:endParaRPr kumimoji="0" lang="ru-RU" altLang="ru-RU" noProof="1">
              <a:solidFill>
                <a:srgbClr val="00235C"/>
              </a:solidFill>
              <a:latin typeface="Arial" pitchFamily="34" charset="0"/>
            </a:endParaRPr>
          </a:p>
          <a:p>
            <a:pPr>
              <a:lnSpc>
                <a:spcPct val="11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kumimoji="0" lang="ru-RU" altLang="ru-RU" noProof="1">
              <a:solidFill>
                <a:srgbClr val="00235C"/>
              </a:solidFill>
              <a:latin typeface="Arial" pitchFamily="34" charset="0"/>
            </a:endParaRPr>
          </a:p>
          <a:p>
            <a:pPr>
              <a:lnSpc>
                <a:spcPct val="110000"/>
              </a:lnSpc>
              <a:spcAft>
                <a:spcPct val="20000"/>
              </a:spcAft>
              <a:buFont typeface="Courier New" panose="02070309020205020404" pitchFamily="49" charset="0"/>
              <a:buChar char="o"/>
              <a:defRPr/>
            </a:pPr>
            <a:endParaRPr kumimoji="0" lang="ru-RU" altLang="ru-RU" noProof="1">
              <a:solidFill>
                <a:srgbClr val="00235C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_h1"/>
          <p:cNvSpPr>
            <a:spLocks noGrp="1" noChangeArrowheads="1"/>
          </p:cNvSpPr>
          <p:nvPr>
            <p:ph type="title"/>
          </p:nvPr>
        </p:nvSpPr>
        <p:spPr>
          <a:xfrm>
            <a:off x="3356284" y="238125"/>
            <a:ext cx="8497888" cy="617538"/>
          </a:xfrm>
        </p:spPr>
        <p:txBody>
          <a:bodyPr/>
          <a:lstStyle/>
          <a:p>
            <a:pPr algn="r" eaLnBrk="1" hangingPunct="1"/>
            <a:r>
              <a:rPr lang="ru-RU" altLang="ru-RU" dirty="0">
                <a:solidFill>
                  <a:srgbClr val="003794"/>
                </a:solidFill>
                <a:latin typeface="Arial" charset="0"/>
              </a:rPr>
              <a:t>Модели параллельного программирования</a:t>
            </a:r>
            <a:endParaRPr lang="ru-RU" altLang="ru-RU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81684" y="1447800"/>
            <a:ext cx="8496300" cy="4211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kumimoji="0" lang="ru-RU" altLang="ru-RU" noProof="1">
                <a:solidFill>
                  <a:srgbClr val="00235C"/>
                </a:solidFill>
                <a:latin typeface="Arial" pitchFamily="34" charset="0"/>
              </a:rPr>
              <a:t> </a:t>
            </a:r>
            <a:r>
              <a:rPr kumimoji="0" lang="ru-RU" altLang="ru-RU" u="sng" dirty="0">
                <a:solidFill>
                  <a:srgbClr val="00235C"/>
                </a:solidFill>
                <a:latin typeface="Arial" pitchFamily="34" charset="0"/>
              </a:rPr>
              <a:t>Модель </a:t>
            </a:r>
            <a:r>
              <a:rPr kumimoji="0" lang="ru-RU" altLang="ru-RU" u="sng" dirty="0">
                <a:solidFill>
                  <a:srgbClr val="404040"/>
                </a:solidFill>
                <a:latin typeface="Arial" pitchFamily="34" charset="0"/>
              </a:rPr>
              <a:t>разделенных данных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:</a:t>
            </a:r>
          </a:p>
          <a:p>
            <a:pPr>
              <a:lnSpc>
                <a:spcPct val="130000"/>
              </a:lnSpc>
              <a:spcAft>
                <a:spcPct val="20000"/>
              </a:spcAft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Приложение состоит из набора процессов или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thread’</a:t>
            </a:r>
            <a:r>
              <a:rPr kumimoji="0" lang="ru-RU" altLang="ru-RU" dirty="0" err="1">
                <a:solidFill>
                  <a:srgbClr val="404040"/>
                </a:solidFill>
                <a:latin typeface="Arial" pitchFamily="34" charset="0"/>
              </a:rPr>
              <a:t>ов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  <a:endParaRPr kumimoji="0" lang="ru-RU" altLang="ru-RU" dirty="0">
              <a:solidFill>
                <a:srgbClr val="404040"/>
              </a:solidFill>
              <a:latin typeface="Arial" pitchFamily="34" charset="0"/>
            </a:endParaRPr>
          </a:p>
          <a:p>
            <a:pPr>
              <a:lnSpc>
                <a:spcPct val="130000"/>
              </a:lnSpc>
              <a:spcAft>
                <a:spcPct val="20000"/>
              </a:spcAft>
              <a:defRPr/>
            </a:pP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Каждый процесс или 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thread </a:t>
            </a: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работает со своими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собственными данными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Обмена информацией при работе нет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  <a:p>
            <a:pPr lvl="1">
              <a:lnSpc>
                <a:spcPct val="130000"/>
              </a:lnSpc>
              <a:spcAft>
                <a:spcPct val="200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Преимущество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: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простота программирования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  <a:p>
            <a:pPr lvl="1">
              <a:lnSpc>
                <a:spcPct val="130000"/>
              </a:lnSpc>
              <a:spcAft>
                <a:spcPct val="200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Недостаток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: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слишком узкий класс задач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7163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Литература</a:t>
            </a:r>
          </a:p>
        </p:txBody>
      </p:sp>
      <p:sp>
        <p:nvSpPr>
          <p:cNvPr id="77827" name="Прямоугольник 3"/>
          <p:cNvSpPr>
            <a:spLocks noChangeArrowheads="1"/>
          </p:cNvSpPr>
          <p:nvPr/>
        </p:nvSpPr>
        <p:spPr bwMode="auto">
          <a:xfrm>
            <a:off x="3698753" y="1128714"/>
            <a:ext cx="8134560" cy="5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ru-RU" altLang="ru-RU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BB7C6-328C-4F65-95DD-0A4BF634385C}"/>
              </a:ext>
            </a:extLst>
          </p:cNvPr>
          <p:cNvSpPr txBox="1"/>
          <p:nvPr/>
        </p:nvSpPr>
        <p:spPr>
          <a:xfrm>
            <a:off x="6832872" y="1260831"/>
            <a:ext cx="527378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А.С. Антонов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Технологии параллельного программирования</a:t>
            </a:r>
            <a:br>
              <a:rPr kumimoji="1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MPI </a:t>
            </a:r>
            <a:r>
              <a:rPr kumimoji="1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 </a:t>
            </a: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OpenMP</a:t>
            </a:r>
            <a:endParaRPr kumimoji="1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М.: Издательство МГУ, 2012 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MPI 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2"/>
              </a:rPr>
              <a:t>https://parallel.ru/tech/tech_dev/MPI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OpenMP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https://parallel.ru/info/parallel/openmp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4BAE9B-1CA9-4C32-A219-AA4D461B71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00" y="1584000"/>
            <a:ext cx="27357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753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_h1"/>
          <p:cNvSpPr>
            <a:spLocks noGrp="1" noChangeArrowheads="1"/>
          </p:cNvSpPr>
          <p:nvPr>
            <p:ph type="title"/>
          </p:nvPr>
        </p:nvSpPr>
        <p:spPr>
          <a:xfrm>
            <a:off x="3356281" y="238125"/>
            <a:ext cx="8497888" cy="617538"/>
          </a:xfrm>
        </p:spPr>
        <p:txBody>
          <a:bodyPr/>
          <a:lstStyle/>
          <a:p>
            <a:pPr algn="r" eaLnBrk="1" hangingPunct="1"/>
            <a:r>
              <a:rPr lang="ru-RU" altLang="ru-RU" dirty="0">
                <a:solidFill>
                  <a:srgbClr val="003794"/>
                </a:solidFill>
                <a:latin typeface="Arial" charset="0"/>
              </a:rPr>
              <a:t>Модели параллельного программирования</a:t>
            </a:r>
            <a:endParaRPr lang="ru-RU" altLang="ru-RU" b="0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81681" y="1447800"/>
            <a:ext cx="8496300" cy="3606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kumimoji="0" lang="ru-RU" altLang="ru-RU" noProof="1">
                <a:solidFill>
                  <a:srgbClr val="00235C"/>
                </a:solidFill>
                <a:latin typeface="Arial" pitchFamily="34" charset="0"/>
              </a:rPr>
              <a:t> </a:t>
            </a:r>
            <a:r>
              <a:rPr kumimoji="0" lang="ru-RU" altLang="ru-RU" u="sng">
                <a:solidFill>
                  <a:srgbClr val="404040"/>
                </a:solidFill>
                <a:latin typeface="Arial" pitchFamily="34" charset="0"/>
              </a:rPr>
              <a:t>Последовательная модель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:</a:t>
            </a:r>
          </a:p>
          <a:p>
            <a:pPr>
              <a:lnSpc>
                <a:spcPct val="130000"/>
              </a:lnSpc>
              <a:spcAft>
                <a:spcPct val="20000"/>
              </a:spcAft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Мы создаем последовательную программу для автоматического распараллеливания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  <a:p>
            <a:pPr lvl="1">
              <a:lnSpc>
                <a:spcPct val="130000"/>
              </a:lnSpc>
              <a:spcAft>
                <a:spcPct val="200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Преимущество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: </a:t>
            </a: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знакомая парадигма программирования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  <a:p>
            <a:pPr lvl="1">
              <a:lnSpc>
                <a:spcPct val="130000"/>
              </a:lnSpc>
              <a:spcAft>
                <a:spcPct val="200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Недостаток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: </a:t>
            </a: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ограниченность автоматического распараллеливания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ru-RU" altLang="ru-RU" dirty="0">
                <a:solidFill>
                  <a:srgbClr val="003794"/>
                </a:solidFill>
                <a:latin typeface="Arial" charset="0"/>
              </a:rPr>
              <a:t>Парадигма параллельного программирования</a:t>
            </a:r>
            <a:endParaRPr lang="ru-RU" altLang="ru-RU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135170" name="Rectangle 5"/>
          <p:cNvSpPr>
            <a:spLocks noChangeArrowheads="1"/>
          </p:cNvSpPr>
          <p:nvPr/>
        </p:nvSpPr>
        <p:spPr bwMode="gray">
          <a:xfrm>
            <a:off x="3384000" y="2700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Математическая модель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35172" name="Rectangle 5"/>
          <p:cNvSpPr>
            <a:spLocks noChangeArrowheads="1"/>
          </p:cNvSpPr>
          <p:nvPr/>
        </p:nvSpPr>
        <p:spPr bwMode="gray">
          <a:xfrm>
            <a:off x="3384000" y="1188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Постановка задачи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gray">
          <a:xfrm>
            <a:off x="3384000" y="4212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Метод и </a:t>
            </a:r>
            <a:br>
              <a:rPr kumimoji="0" lang="en-US" altLang="ru-RU" sz="2000" b="1" dirty="0">
                <a:solidFill>
                  <a:srgbClr val="00235C"/>
                </a:solidFill>
                <a:latin typeface="Arial" charset="0"/>
              </a:rPr>
            </a:br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алгоритм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35174" name="Rectangle 5"/>
          <p:cNvSpPr>
            <a:spLocks noChangeArrowheads="1"/>
          </p:cNvSpPr>
          <p:nvPr/>
        </p:nvSpPr>
        <p:spPr bwMode="gray">
          <a:xfrm>
            <a:off x="6480000" y="4212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Декомпозиция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35175" name="Rectangle 5"/>
          <p:cNvSpPr>
            <a:spLocks noChangeArrowheads="1"/>
          </p:cNvSpPr>
          <p:nvPr/>
        </p:nvSpPr>
        <p:spPr bwMode="gray">
          <a:xfrm>
            <a:off x="6480000" y="5724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Назначение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gray">
          <a:xfrm rot="5400000" flipV="1">
            <a:off x="7344000" y="5166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gray">
          <a:xfrm>
            <a:off x="5670000" y="4392000"/>
            <a:ext cx="756000" cy="540000"/>
          </a:xfrm>
          <a:prstGeom prst="rightArrow">
            <a:avLst>
              <a:gd name="adj1" fmla="val 41131"/>
              <a:gd name="adj2" fmla="val 50372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35179" name="Rectangle 5"/>
          <p:cNvSpPr>
            <a:spLocks noChangeArrowheads="1"/>
          </p:cNvSpPr>
          <p:nvPr/>
        </p:nvSpPr>
        <p:spPr bwMode="gray">
          <a:xfrm>
            <a:off x="9576000" y="5724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Оркестровка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gray">
          <a:xfrm rot="-5400000">
            <a:off x="10440000" y="5158613"/>
            <a:ext cx="468000" cy="540000"/>
          </a:xfrm>
          <a:prstGeom prst="rightArrow">
            <a:avLst>
              <a:gd name="adj1" fmla="val 41130"/>
              <a:gd name="adj2" fmla="val 50370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rot="10800000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35181" name="Rectangle 5"/>
          <p:cNvSpPr>
            <a:spLocks noChangeArrowheads="1"/>
          </p:cNvSpPr>
          <p:nvPr/>
        </p:nvSpPr>
        <p:spPr bwMode="gray">
          <a:xfrm>
            <a:off x="9576000" y="4212000"/>
            <a:ext cx="2268000" cy="972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chemeClr val="bg2"/>
                </a:solidFill>
                <a:latin typeface="Arial" charset="0"/>
              </a:rPr>
              <a:t>Программа</a:t>
            </a:r>
            <a:endParaRPr kumimoji="0" lang="ru-RU" altLang="ru-RU" sz="2000" b="1" noProof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5182" name="Rectangle 5"/>
          <p:cNvSpPr>
            <a:spLocks noChangeArrowheads="1"/>
          </p:cNvSpPr>
          <p:nvPr/>
        </p:nvSpPr>
        <p:spPr bwMode="gray">
          <a:xfrm>
            <a:off x="9576000" y="1188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Процессы или нити исполнения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gray">
          <a:xfrm>
            <a:off x="8766000" y="5940000"/>
            <a:ext cx="756000" cy="540000"/>
          </a:xfrm>
          <a:prstGeom prst="rightArrow">
            <a:avLst>
              <a:gd name="adj1" fmla="val 41131"/>
              <a:gd name="adj2" fmla="val 50372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sz="200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6DB29225-1E12-4A7F-B7E8-79D0AB82A6BB}"/>
              </a:ext>
            </a:extLst>
          </p:cNvPr>
          <p:cNvSpPr>
            <a:spLocks noChangeArrowheads="1"/>
          </p:cNvSpPr>
          <p:nvPr/>
        </p:nvSpPr>
        <p:spPr bwMode="gray">
          <a:xfrm rot="-5400000">
            <a:off x="9693000" y="2880000"/>
            <a:ext cx="1962000" cy="540000"/>
          </a:xfrm>
          <a:prstGeom prst="rightArrow">
            <a:avLst>
              <a:gd name="adj1" fmla="val 41130"/>
              <a:gd name="adj2" fmla="val 50370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rot="10800000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9BE7BB19-A40C-4A20-A861-4DDAD6065459}"/>
              </a:ext>
            </a:extLst>
          </p:cNvPr>
          <p:cNvSpPr>
            <a:spLocks noChangeArrowheads="1"/>
          </p:cNvSpPr>
          <p:nvPr/>
        </p:nvSpPr>
        <p:spPr bwMode="gray">
          <a:xfrm rot="5400000" flipV="1">
            <a:off x="4251176" y="3654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376372D1-AD4E-4F2C-86E7-8221B2C3D1E9}"/>
              </a:ext>
            </a:extLst>
          </p:cNvPr>
          <p:cNvSpPr>
            <a:spLocks noChangeArrowheads="1"/>
          </p:cNvSpPr>
          <p:nvPr/>
        </p:nvSpPr>
        <p:spPr bwMode="gray">
          <a:xfrm rot="5400000" flipV="1">
            <a:off x="4251176" y="2160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38" name="Rectangle 5"/>
          <p:cNvSpPr>
            <a:spLocks noChangeArrowheads="1"/>
          </p:cNvSpPr>
          <p:nvPr/>
        </p:nvSpPr>
        <p:spPr bwMode="gray">
          <a:xfrm>
            <a:off x="6480000" y="5724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Назначение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372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ru-RU" altLang="ru-RU" dirty="0">
                <a:solidFill>
                  <a:srgbClr val="003794"/>
                </a:solidFill>
                <a:latin typeface="Arial" charset="0"/>
              </a:rPr>
              <a:t>Парадигма параллельного программирования</a:t>
            </a:r>
            <a:endParaRPr lang="ru-RU" altLang="ru-RU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137218" name="Rectangle 5"/>
          <p:cNvSpPr>
            <a:spLocks noChangeArrowheads="1"/>
          </p:cNvSpPr>
          <p:nvPr/>
        </p:nvSpPr>
        <p:spPr bwMode="gray">
          <a:xfrm>
            <a:off x="3384000" y="2700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Математическая модель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37220" name="Rectangle 5"/>
          <p:cNvSpPr>
            <a:spLocks noChangeArrowheads="1"/>
          </p:cNvSpPr>
          <p:nvPr/>
        </p:nvSpPr>
        <p:spPr bwMode="gray">
          <a:xfrm>
            <a:off x="3384000" y="1188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Постановка задачи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gray">
          <a:xfrm>
            <a:off x="3384000" y="4212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Метод и алгоритм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37222" name="Rectangle 5"/>
          <p:cNvSpPr>
            <a:spLocks noChangeArrowheads="1"/>
          </p:cNvSpPr>
          <p:nvPr/>
        </p:nvSpPr>
        <p:spPr bwMode="gray">
          <a:xfrm>
            <a:off x="6480000" y="4212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Декомпозиция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gray">
          <a:xfrm rot="5400000" flipV="1">
            <a:off x="7344000" y="5166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+mn-lt"/>
              <a:cs typeface="+mn-cs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gray">
          <a:xfrm>
            <a:off x="5670000" y="4392000"/>
            <a:ext cx="756000" cy="540000"/>
          </a:xfrm>
          <a:prstGeom prst="rightArrow">
            <a:avLst>
              <a:gd name="adj1" fmla="val 41131"/>
              <a:gd name="adj2" fmla="val 50372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37226" name="Rectangle 5"/>
          <p:cNvSpPr>
            <a:spLocks noChangeArrowheads="1"/>
          </p:cNvSpPr>
          <p:nvPr/>
        </p:nvSpPr>
        <p:spPr bwMode="gray">
          <a:xfrm>
            <a:off x="9576000" y="5724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Оркестровка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37227" name="Rectangle 5"/>
          <p:cNvSpPr>
            <a:spLocks noChangeArrowheads="1"/>
          </p:cNvSpPr>
          <p:nvPr/>
        </p:nvSpPr>
        <p:spPr bwMode="gray">
          <a:xfrm>
            <a:off x="9576000" y="4212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Программа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gray">
          <a:xfrm rot="-5400000">
            <a:off x="10440000" y="3636000"/>
            <a:ext cx="468000" cy="540000"/>
          </a:xfrm>
          <a:prstGeom prst="rightArrow">
            <a:avLst>
              <a:gd name="adj1" fmla="val 41130"/>
              <a:gd name="adj2" fmla="val 50370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rot="10800000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37229" name="Rectangle 5"/>
          <p:cNvSpPr>
            <a:spLocks noChangeArrowheads="1"/>
          </p:cNvSpPr>
          <p:nvPr/>
        </p:nvSpPr>
        <p:spPr bwMode="gray">
          <a:xfrm>
            <a:off x="9576000" y="1188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Процессы или нити исполнения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gray">
          <a:xfrm rot="-5400000">
            <a:off x="10440000" y="2142000"/>
            <a:ext cx="468000" cy="540000"/>
          </a:xfrm>
          <a:prstGeom prst="rightArrow">
            <a:avLst>
              <a:gd name="adj1" fmla="val 41130"/>
              <a:gd name="adj2" fmla="val 50370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rot="10800000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37231" name="Rectangle 4"/>
          <p:cNvSpPr>
            <a:spLocks noChangeArrowheads="1"/>
          </p:cNvSpPr>
          <p:nvPr/>
        </p:nvSpPr>
        <p:spPr bwMode="gray">
          <a:xfrm>
            <a:off x="9576000" y="2700000"/>
            <a:ext cx="2268000" cy="972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FFFFFF"/>
                </a:solidFill>
                <a:latin typeface="Arial" charset="0"/>
              </a:rPr>
              <a:t>Отображение</a:t>
            </a:r>
            <a:endParaRPr kumimoji="0" lang="ru-RU" altLang="ru-RU" sz="2000" b="1" noProof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gray">
          <a:xfrm>
            <a:off x="8766000" y="5940000"/>
            <a:ext cx="756000" cy="540000"/>
          </a:xfrm>
          <a:prstGeom prst="rightArrow">
            <a:avLst>
              <a:gd name="adj1" fmla="val 41131"/>
              <a:gd name="adj2" fmla="val 50372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sz="200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gray">
          <a:xfrm rot="-5400000">
            <a:off x="10440000" y="5158800"/>
            <a:ext cx="468000" cy="540000"/>
          </a:xfrm>
          <a:prstGeom prst="rightArrow">
            <a:avLst>
              <a:gd name="adj1" fmla="val 41130"/>
              <a:gd name="adj2" fmla="val 50370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rot="10800000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EDE15250-431A-4ED0-AA53-BFB32F077A0E}"/>
              </a:ext>
            </a:extLst>
          </p:cNvPr>
          <p:cNvSpPr>
            <a:spLocks noChangeArrowheads="1"/>
          </p:cNvSpPr>
          <p:nvPr/>
        </p:nvSpPr>
        <p:spPr bwMode="gray">
          <a:xfrm rot="5400000" flipV="1">
            <a:off x="4251176" y="3654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161E0C36-2E0C-4598-A29A-69EDA916BB02}"/>
              </a:ext>
            </a:extLst>
          </p:cNvPr>
          <p:cNvSpPr>
            <a:spLocks noChangeArrowheads="1"/>
          </p:cNvSpPr>
          <p:nvPr/>
        </p:nvSpPr>
        <p:spPr bwMode="gray">
          <a:xfrm rot="5400000" flipV="1">
            <a:off x="4251176" y="2160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_h1"/>
          <p:cNvSpPr>
            <a:spLocks noGrp="1" noChangeArrowheads="1"/>
          </p:cNvSpPr>
          <p:nvPr>
            <p:ph type="title"/>
          </p:nvPr>
        </p:nvSpPr>
        <p:spPr>
          <a:xfrm>
            <a:off x="3356283" y="238125"/>
            <a:ext cx="8497888" cy="617538"/>
          </a:xfrm>
        </p:spPr>
        <p:txBody>
          <a:bodyPr/>
          <a:lstStyle/>
          <a:p>
            <a:pPr algn="r" eaLnBrk="1" hangingPunct="1"/>
            <a:r>
              <a:rPr lang="ru-RU" altLang="ru-RU" sz="3200" dirty="0">
                <a:solidFill>
                  <a:srgbClr val="003794"/>
                </a:solidFill>
                <a:latin typeface="Arial" charset="0"/>
              </a:rPr>
              <a:t>Отображение</a:t>
            </a:r>
            <a:endParaRPr lang="ru-RU" altLang="ru-RU" sz="3200" b="0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81683" y="1447800"/>
            <a:ext cx="8496300" cy="38814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Отображение множества виртуальных исполнителей на множество реальных исполнителей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  <a:p>
            <a:pPr>
              <a:lnSpc>
                <a:spcPct val="130000"/>
              </a:lnSpc>
              <a:spcAft>
                <a:spcPct val="20000"/>
              </a:spcAft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Производится пользователем и</a:t>
            </a:r>
            <a:r>
              <a:rPr kumimoji="0" lang="en-US" altLang="ru-RU" dirty="0">
                <a:solidFill>
                  <a:srgbClr val="404040"/>
                </a:solidFill>
                <a:latin typeface="Arial" pitchFamily="34" charset="0"/>
              </a:rPr>
              <a:t>/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или операционной системой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 (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ОС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).</a:t>
            </a:r>
          </a:p>
          <a:p>
            <a:pPr>
              <a:lnSpc>
                <a:spcPct val="130000"/>
              </a:lnSpc>
              <a:spcAft>
                <a:spcPct val="20000"/>
              </a:spcAft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Системы с общей памятью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 –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ОС.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  <a:p>
            <a:pPr>
              <a:lnSpc>
                <a:spcPct val="130000"/>
              </a:lnSpc>
              <a:spcAft>
                <a:spcPct val="20000"/>
              </a:spcAft>
              <a:defRPr/>
            </a:pP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Системы с распределенной памятью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 –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пользователь или ОС.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ru-RU" altLang="ru-RU" dirty="0">
                <a:solidFill>
                  <a:srgbClr val="003794"/>
                </a:solidFill>
                <a:latin typeface="Arial" charset="0"/>
              </a:rPr>
              <a:t>Парадигма параллельного программирования</a:t>
            </a:r>
            <a:endParaRPr lang="ru-RU" altLang="ru-RU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141314" name="Rectangle 5"/>
          <p:cNvSpPr>
            <a:spLocks noChangeArrowheads="1"/>
          </p:cNvSpPr>
          <p:nvPr/>
        </p:nvSpPr>
        <p:spPr bwMode="gray">
          <a:xfrm>
            <a:off x="3384000" y="2700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Математическая модель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346121" name="AutoShape 9"/>
          <p:cNvSpPr>
            <a:spLocks noChangeArrowheads="1"/>
          </p:cNvSpPr>
          <p:nvPr/>
        </p:nvSpPr>
        <p:spPr bwMode="gray">
          <a:xfrm rot="5400000" flipV="1">
            <a:off x="4251176" y="3654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41316" name="Rectangle 5"/>
          <p:cNvSpPr>
            <a:spLocks noChangeArrowheads="1"/>
          </p:cNvSpPr>
          <p:nvPr/>
        </p:nvSpPr>
        <p:spPr bwMode="gray">
          <a:xfrm>
            <a:off x="3384000" y="1188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Постановка задачи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gray">
          <a:xfrm>
            <a:off x="3384000" y="4212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Метод и </a:t>
            </a:r>
            <a:endParaRPr kumimoji="0" lang="en-US" altLang="ru-RU" sz="2000" b="1" dirty="0">
              <a:solidFill>
                <a:srgbClr val="00235C"/>
              </a:solidFill>
              <a:latin typeface="Arial" charset="0"/>
            </a:endParaRPr>
          </a:p>
          <a:p>
            <a:pPr algn="ctr" defTabSz="801688" eaLnBrk="0" hangingPunct="0"/>
            <a:r>
              <a:rPr kumimoji="0" lang="ru-RU" altLang="ru-RU" sz="2000" b="1" dirty="0">
                <a:solidFill>
                  <a:srgbClr val="00235C"/>
                </a:solidFill>
                <a:latin typeface="Arial" charset="0"/>
              </a:rPr>
              <a:t>алгоритм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41318" name="Rectangle 5"/>
          <p:cNvSpPr>
            <a:spLocks noChangeArrowheads="1"/>
          </p:cNvSpPr>
          <p:nvPr/>
        </p:nvSpPr>
        <p:spPr bwMode="gray">
          <a:xfrm>
            <a:off x="6480000" y="4212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Декомпозиция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gray">
          <a:xfrm rot="5400000" flipV="1">
            <a:off x="4251176" y="2160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gray">
          <a:xfrm rot="5400000" flipV="1">
            <a:off x="7344000" y="5166000"/>
            <a:ext cx="468000" cy="540000"/>
          </a:xfrm>
          <a:prstGeom prst="rightArrow">
            <a:avLst>
              <a:gd name="adj1" fmla="val 55000"/>
              <a:gd name="adj2" fmla="val 63606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+mn-lt"/>
              <a:cs typeface="+mn-cs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gray">
          <a:xfrm>
            <a:off x="5670000" y="4392000"/>
            <a:ext cx="756000" cy="540000"/>
          </a:xfrm>
          <a:prstGeom prst="rightArrow">
            <a:avLst>
              <a:gd name="adj1" fmla="val 41131"/>
              <a:gd name="adj2" fmla="val 50372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41322" name="Rectangle 5"/>
          <p:cNvSpPr>
            <a:spLocks noChangeArrowheads="1"/>
          </p:cNvSpPr>
          <p:nvPr/>
        </p:nvSpPr>
        <p:spPr bwMode="gray">
          <a:xfrm>
            <a:off x="9576000" y="5724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Оркестровка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141323" name="Rectangle 5"/>
          <p:cNvSpPr>
            <a:spLocks noChangeArrowheads="1"/>
          </p:cNvSpPr>
          <p:nvPr/>
        </p:nvSpPr>
        <p:spPr bwMode="gray">
          <a:xfrm>
            <a:off x="9576000" y="4212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Программа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gray">
          <a:xfrm rot="-5400000">
            <a:off x="10440000" y="3636000"/>
            <a:ext cx="468000" cy="540000"/>
          </a:xfrm>
          <a:prstGeom prst="rightArrow">
            <a:avLst>
              <a:gd name="adj1" fmla="val 41130"/>
              <a:gd name="adj2" fmla="val 50370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rot="10800000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41325" name="Rectangle 5"/>
          <p:cNvSpPr>
            <a:spLocks noChangeArrowheads="1"/>
          </p:cNvSpPr>
          <p:nvPr/>
        </p:nvSpPr>
        <p:spPr bwMode="gray">
          <a:xfrm>
            <a:off x="9576000" y="1188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Процессы или нити исполнения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gray">
          <a:xfrm rot="-5400000">
            <a:off x="10440000" y="2142000"/>
            <a:ext cx="468000" cy="540000"/>
          </a:xfrm>
          <a:prstGeom prst="rightArrow">
            <a:avLst>
              <a:gd name="adj1" fmla="val 41130"/>
              <a:gd name="adj2" fmla="val 50370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rot="10800000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41327" name="Rectangle 4"/>
          <p:cNvSpPr>
            <a:spLocks noChangeArrowheads="1"/>
          </p:cNvSpPr>
          <p:nvPr/>
        </p:nvSpPr>
        <p:spPr bwMode="gray">
          <a:xfrm>
            <a:off x="9576000" y="2700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 dirty="0">
                <a:solidFill>
                  <a:srgbClr val="002060"/>
                </a:solidFill>
                <a:latin typeface="Arial" charset="0"/>
              </a:rPr>
              <a:t>Отображение</a:t>
            </a:r>
            <a:endParaRPr kumimoji="0" lang="ru-RU" altLang="ru-RU" sz="2000" b="1" noProof="1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gray">
          <a:xfrm rot="-5400000">
            <a:off x="10440000" y="5158800"/>
            <a:ext cx="468000" cy="540000"/>
          </a:xfrm>
          <a:prstGeom prst="rightArrow">
            <a:avLst>
              <a:gd name="adj1" fmla="val 41130"/>
              <a:gd name="adj2" fmla="val 50370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  <p:txBody>
          <a:bodyPr rot="10800000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gray">
          <a:xfrm>
            <a:off x="8766000" y="5940000"/>
            <a:ext cx="756000" cy="540000"/>
          </a:xfrm>
          <a:prstGeom prst="rightArrow">
            <a:avLst>
              <a:gd name="adj1" fmla="val 41131"/>
              <a:gd name="adj2" fmla="val 50372"/>
            </a:avLst>
          </a:prstGeom>
          <a:gradFill rotWithShape="1">
            <a:gsLst>
              <a:gs pos="0">
                <a:srgbClr val="EAEAEA"/>
              </a:gs>
              <a:gs pos="100000">
                <a:srgbClr val="969696"/>
              </a:gs>
            </a:gsLst>
            <a:lin ang="0" scaled="1"/>
          </a:gra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vert="eaVert" lIns="324000" tIns="0" rIns="0" bIns="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sz="2000" noProof="1"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41334" name="Rectangle 5"/>
          <p:cNvSpPr>
            <a:spLocks noChangeArrowheads="1"/>
          </p:cNvSpPr>
          <p:nvPr/>
        </p:nvSpPr>
        <p:spPr bwMode="gray">
          <a:xfrm>
            <a:off x="6480000" y="5724000"/>
            <a:ext cx="2268000" cy="9720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01688" eaLnBrk="0" hangingPunct="0"/>
            <a:r>
              <a:rPr kumimoji="0" lang="ru-RU" altLang="ru-RU" sz="2000" b="1">
                <a:solidFill>
                  <a:srgbClr val="00235C"/>
                </a:solidFill>
                <a:latin typeface="Arial" charset="0"/>
              </a:rPr>
              <a:t>Назначение</a:t>
            </a:r>
            <a:endParaRPr kumimoji="0" lang="ru-RU" altLang="ru-RU" sz="2000" b="1" noProof="1">
              <a:solidFill>
                <a:srgbClr val="00235C"/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6853270" y="836712"/>
            <a:ext cx="2982912" cy="3433762"/>
            <a:chOff x="2775273" y="1162323"/>
            <a:chExt cx="2982912" cy="3433762"/>
          </a:xfrm>
        </p:grpSpPr>
        <p:sp>
          <p:nvSpPr>
            <p:cNvPr id="143361" name="WordArt 3"/>
            <p:cNvSpPr>
              <a:spLocks noChangeArrowheads="1" noChangeShapeType="1" noTextEdit="1"/>
            </p:cNvSpPr>
            <p:nvPr/>
          </p:nvSpPr>
          <p:spPr bwMode="gray">
            <a:xfrm>
              <a:off x="3592835" y="1162323"/>
              <a:ext cx="1322388" cy="2166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ru-RU" sz="3600" kern="10" dirty="0">
                  <a:ln w="28575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C0C0C0"/>
                      </a:gs>
                      <a:gs pos="100000">
                        <a:srgbClr val="484848"/>
                      </a:gs>
                    </a:gsLst>
                    <a:lin ang="5400000" scaled="1"/>
                  </a:gradFill>
                  <a:effectLst>
                    <a:outerShdw dist="63500" dir="2212194" algn="ctr" rotWithShape="0">
                      <a:srgbClr val="808080">
                        <a:alpha val="50000"/>
                      </a:srgbClr>
                    </a:outerShdw>
                  </a:effectLst>
                  <a:latin typeface="Arial Black"/>
                </a:rPr>
                <a:t>?</a:t>
              </a:r>
            </a:p>
          </p:txBody>
        </p:sp>
        <p:sp>
          <p:nvSpPr>
            <p:cNvPr id="143362" name="WordArt 8"/>
            <p:cNvSpPr>
              <a:spLocks noChangeArrowheads="1" noChangeShapeType="1" noTextEdit="1"/>
            </p:cNvSpPr>
            <p:nvPr/>
          </p:nvSpPr>
          <p:spPr bwMode="gray">
            <a:xfrm>
              <a:off x="2775273" y="2113235"/>
              <a:ext cx="1004887" cy="16478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ru-RU" sz="3600" kern="10" dirty="0">
                  <a:ln w="28575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B4B4B4"/>
                      </a:gs>
                    </a:gsLst>
                    <a:lin ang="5400000" scaled="1"/>
                  </a:gradFill>
                  <a:effectLst>
                    <a:outerShdw dist="63500" dir="2212194" algn="ctr" rotWithShape="0">
                      <a:srgbClr val="808080">
                        <a:alpha val="50000"/>
                      </a:srgbClr>
                    </a:outerShdw>
                  </a:effectLst>
                  <a:latin typeface="Arial Black"/>
                </a:rPr>
                <a:t>?</a:t>
              </a:r>
            </a:p>
          </p:txBody>
        </p:sp>
        <p:sp>
          <p:nvSpPr>
            <p:cNvPr id="143363" name="WordArt 9"/>
            <p:cNvSpPr>
              <a:spLocks noChangeArrowheads="1" noChangeShapeType="1" noTextEdit="1"/>
            </p:cNvSpPr>
            <p:nvPr/>
          </p:nvSpPr>
          <p:spPr bwMode="gray">
            <a:xfrm>
              <a:off x="4211960" y="2060848"/>
              <a:ext cx="1546225" cy="25352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ru-RU" sz="3600" kern="10" dirty="0">
                  <a:ln w="28575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A1C4FF"/>
                      </a:gs>
                      <a:gs pos="100000">
                        <a:srgbClr val="2A79FF"/>
                      </a:gs>
                    </a:gsLst>
                    <a:lin ang="5400000" scaled="1"/>
                  </a:gradFill>
                  <a:effectLst>
                    <a:outerShdw dist="63500" dir="2212194" algn="ctr" rotWithShape="0">
                      <a:srgbClr val="808080">
                        <a:alpha val="50000"/>
                      </a:srgbClr>
                    </a:outerShdw>
                  </a:effectLst>
                  <a:latin typeface="Arial Black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33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Название 1"/>
          <p:cNvSpPr>
            <a:spLocks noGrp="1"/>
          </p:cNvSpPr>
          <p:nvPr>
            <p:ph type="title"/>
          </p:nvPr>
        </p:nvSpPr>
        <p:spPr>
          <a:xfrm>
            <a:off x="3353095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Тема</a:t>
            </a:r>
            <a:r>
              <a:rPr lang="en-US" altLang="ru-RU" sz="3600" dirty="0">
                <a:solidFill>
                  <a:srgbClr val="003794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 1</a:t>
            </a:r>
            <a:endParaRPr lang="ru-RU" altLang="ru-RU" sz="3600" dirty="0">
              <a:solidFill>
                <a:srgbClr val="003794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72209" y="1069975"/>
            <a:ext cx="7989887" cy="378618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kumimoji="0" lang="ru-RU" altLang="ru-RU" sz="4000" dirty="0">
                <a:solidFill>
                  <a:srgbClr val="404040"/>
                </a:solidFill>
                <a:latin typeface="Lucida Grande CY" pitchFamily="2" charset="-52"/>
              </a:rPr>
              <a:t>		</a:t>
            </a:r>
          </a:p>
          <a:p>
            <a:pPr marL="2160000">
              <a:lnSpc>
                <a:spcPct val="120000"/>
              </a:lnSpc>
              <a:defRPr/>
            </a:pPr>
            <a:r>
              <a:rPr kumimoji="0" lang="ru-RU" altLang="ru-RU" sz="4000" dirty="0">
                <a:solidFill>
                  <a:srgbClr val="404040"/>
                </a:solidFill>
                <a:latin typeface="Arial" pitchFamily="34" charset="0"/>
              </a:rPr>
              <a:t>Последовательная и параллельная парадигмы программирования</a:t>
            </a:r>
            <a:endParaRPr kumimoji="0" lang="ru-RU" altLang="ru-RU" sz="1800" dirty="0">
              <a:solidFill>
                <a:srgbClr val="00235C"/>
              </a:solidFill>
              <a:latin typeface="Lucida Grande CY" pitchFamily="2" charset="-52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7161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en-US" altLang="ru-RU" sz="3600" dirty="0">
                <a:solidFill>
                  <a:srgbClr val="003794"/>
                </a:solidFill>
                <a:latin typeface="Arial" charset="0"/>
              </a:rPr>
              <a:t>‘</a:t>
            </a:r>
            <a:r>
              <a:rPr lang="ru-RU" altLang="ru-RU" sz="3600" dirty="0">
                <a:solidFill>
                  <a:srgbClr val="003794"/>
                </a:solidFill>
                <a:latin typeface="Arial" charset="0"/>
              </a:rPr>
              <a:t>Кризис </a:t>
            </a:r>
            <a:r>
              <a:rPr lang="en-US" altLang="ru-RU" sz="3600" dirty="0">
                <a:solidFill>
                  <a:srgbClr val="003794"/>
                </a:solidFill>
                <a:latin typeface="Arial" charset="0"/>
              </a:rPr>
              <a:t>software’</a:t>
            </a:r>
            <a:endParaRPr lang="ru-RU" altLang="ru-RU" sz="3600" dirty="0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3554" name="Прямоугольник 3"/>
          <p:cNvSpPr>
            <a:spLocks noChangeArrowheads="1"/>
          </p:cNvSpPr>
          <p:nvPr/>
        </p:nvSpPr>
        <p:spPr bwMode="auto">
          <a:xfrm>
            <a:off x="3900562" y="1319213"/>
            <a:ext cx="7769225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0" lang="en-US" altLang="ru-RU" sz="2800" dirty="0">
                <a:solidFill>
                  <a:srgbClr val="404040"/>
                </a:solidFill>
                <a:latin typeface="Lucida Grande CY"/>
              </a:rPr>
              <a:t>“</a:t>
            </a:r>
            <a:r>
              <a:rPr kumimoji="0" lang="ru-RU" altLang="ja-JP" sz="2800" dirty="0" err="1">
                <a:solidFill>
                  <a:srgbClr val="404040"/>
                </a:solidFill>
                <a:latin typeface="Arial" charset="0"/>
                <a:cs typeface="ＭＳ Ｐゴシック"/>
              </a:rPr>
              <a:t>To</a:t>
            </a:r>
            <a:r>
              <a:rPr kumimoji="0" lang="ru-RU" altLang="ja-JP" sz="2800" dirty="0">
                <a:solidFill>
                  <a:srgbClr val="404040"/>
                </a:solidFill>
                <a:latin typeface="Arial" charset="0"/>
                <a:cs typeface="ＭＳ Ｐゴシック"/>
              </a:rPr>
              <a:t> </a:t>
            </a:r>
            <a:r>
              <a:rPr kumimoji="0" lang="ru-RU" altLang="ja-JP" sz="2800" dirty="0" err="1">
                <a:solidFill>
                  <a:srgbClr val="404040"/>
                </a:solidFill>
                <a:latin typeface="Arial" charset="0"/>
                <a:cs typeface="ＭＳ Ｐゴシック"/>
              </a:rPr>
              <a:t>put</a:t>
            </a:r>
            <a:r>
              <a:rPr kumimoji="0" lang="ru-RU" altLang="ja-JP" sz="2800" dirty="0">
                <a:solidFill>
                  <a:srgbClr val="404040"/>
                </a:solidFill>
                <a:latin typeface="Arial" charset="0"/>
                <a:cs typeface="ＭＳ Ｐゴシック"/>
              </a:rPr>
              <a:t> </a:t>
            </a:r>
            <a:r>
              <a:rPr kumimoji="0" lang="ru-RU" altLang="ja-JP" sz="2800" dirty="0" err="1">
                <a:solidFill>
                  <a:srgbClr val="404040"/>
                </a:solidFill>
                <a:latin typeface="Arial" charset="0"/>
                <a:cs typeface="ＭＳ Ｐゴシック"/>
              </a:rPr>
              <a:t>it</a:t>
            </a:r>
            <a:r>
              <a:rPr kumimoji="0" lang="ru-RU" altLang="ja-JP" sz="2800" dirty="0">
                <a:solidFill>
                  <a:srgbClr val="404040"/>
                </a:solidFill>
                <a:latin typeface="Arial" charset="0"/>
                <a:cs typeface="ＭＳ Ｐゴシック"/>
              </a:rPr>
              <a:t> </a:t>
            </a:r>
            <a:r>
              <a:rPr kumimoji="0" lang="ru-RU" altLang="ja-JP" sz="2800" dirty="0" err="1">
                <a:solidFill>
                  <a:srgbClr val="404040"/>
                </a:solidFill>
                <a:latin typeface="Arial" charset="0"/>
                <a:cs typeface="ＭＳ Ｐゴシック"/>
              </a:rPr>
              <a:t>quite</a:t>
            </a:r>
            <a:r>
              <a:rPr kumimoji="0" lang="ru-RU" altLang="ja-JP" sz="2800" dirty="0">
                <a:solidFill>
                  <a:srgbClr val="404040"/>
                </a:solidFill>
                <a:latin typeface="Arial" charset="0"/>
                <a:cs typeface="ＭＳ Ｐゴシック"/>
              </a:rPr>
              <a:t> </a:t>
            </a:r>
            <a:r>
              <a:rPr kumimoji="0" lang="ru-RU" altLang="ja-JP" sz="2800" dirty="0" err="1">
                <a:solidFill>
                  <a:srgbClr val="404040"/>
                </a:solidFill>
                <a:latin typeface="Arial" charset="0"/>
                <a:cs typeface="ＭＳ Ｐゴシック"/>
              </a:rPr>
              <a:t>bluntly</a:t>
            </a:r>
            <a:r>
              <a:rPr kumimoji="0" lang="ru-RU" altLang="ja-JP" sz="2800" dirty="0">
                <a:solidFill>
                  <a:srgbClr val="404040"/>
                </a:solidFill>
                <a:latin typeface="Arial" charset="0"/>
                <a:cs typeface="ＭＳ Ｐゴシック"/>
              </a:rPr>
              <a:t>: </a:t>
            </a:r>
            <a:r>
              <a:rPr kumimoji="0" lang="ru-RU" altLang="ja-JP" sz="2800" dirty="0" err="1">
                <a:solidFill>
                  <a:srgbClr val="404040"/>
                </a:solidFill>
                <a:latin typeface="Arial" charset="0"/>
                <a:cs typeface="ＭＳ Ｐゴシック"/>
              </a:rPr>
              <a:t>as</a:t>
            </a:r>
            <a:r>
              <a:rPr kumimoji="0" lang="ru-RU" altLang="ja-JP" sz="2800" dirty="0">
                <a:solidFill>
                  <a:srgbClr val="404040"/>
                </a:solidFill>
                <a:latin typeface="Arial" charset="0"/>
                <a:cs typeface="ＭＳ Ｐゴシック"/>
              </a:rPr>
              <a:t> </a:t>
            </a:r>
            <a:r>
              <a:rPr kumimoji="0" lang="ru-RU" altLang="ja-JP" sz="2800" dirty="0" err="1">
                <a:solidFill>
                  <a:srgbClr val="404040"/>
                </a:solidFill>
                <a:latin typeface="Arial" charset="0"/>
                <a:cs typeface="ＭＳ Ｐゴシック"/>
              </a:rPr>
              <a:t>long</a:t>
            </a:r>
            <a:r>
              <a:rPr kumimoji="0" lang="ru-RU" altLang="ja-JP" sz="2800" dirty="0">
                <a:solidFill>
                  <a:srgbClr val="404040"/>
                </a:solidFill>
                <a:latin typeface="Arial" charset="0"/>
                <a:cs typeface="ＭＳ Ｐゴシック"/>
              </a:rPr>
              <a:t> </a:t>
            </a:r>
            <a:r>
              <a:rPr kumimoji="0" lang="ru-RU" altLang="ja-JP" sz="2800" dirty="0" err="1">
                <a:solidFill>
                  <a:srgbClr val="404040"/>
                </a:solidFill>
                <a:latin typeface="Arial" charset="0"/>
                <a:cs typeface="ＭＳ Ｐゴシック"/>
              </a:rPr>
              <a:t>as</a:t>
            </a:r>
            <a:r>
              <a:rPr kumimoji="0" lang="ru-RU" altLang="ja-JP" sz="2800" dirty="0">
                <a:solidFill>
                  <a:srgbClr val="404040"/>
                </a:solidFill>
                <a:latin typeface="Arial" charset="0"/>
                <a:cs typeface="ＭＳ Ｐゴシック"/>
              </a:rPr>
              <a:t> </a:t>
            </a:r>
            <a:r>
              <a:rPr kumimoji="0" lang="ru-RU" altLang="ja-JP" sz="2800" dirty="0" err="1">
                <a:solidFill>
                  <a:srgbClr val="404040"/>
                </a:solidFill>
                <a:latin typeface="Arial" charset="0"/>
                <a:cs typeface="ＭＳ Ｐゴシック"/>
              </a:rPr>
              <a:t>there</a:t>
            </a:r>
            <a:r>
              <a:rPr kumimoji="0" lang="ru-RU" altLang="ja-JP" sz="2800" dirty="0">
                <a:solidFill>
                  <a:srgbClr val="404040"/>
                </a:solidFill>
                <a:latin typeface="Arial" charset="0"/>
                <a:cs typeface="ＭＳ Ｐゴシック"/>
              </a:rPr>
              <a:t> </a:t>
            </a:r>
            <a:r>
              <a:rPr kumimoji="0" lang="ru-RU" altLang="ja-JP" sz="2800" dirty="0" err="1">
                <a:solidFill>
                  <a:srgbClr val="404040"/>
                </a:solidFill>
                <a:latin typeface="Arial" charset="0"/>
                <a:cs typeface="ＭＳ Ｐゴシック"/>
              </a:rPr>
              <a:t>were</a:t>
            </a:r>
            <a:r>
              <a:rPr kumimoji="0" lang="ru-RU" altLang="ja-JP" sz="2800" dirty="0">
                <a:solidFill>
                  <a:srgbClr val="404040"/>
                </a:solidFill>
                <a:latin typeface="Arial" charset="0"/>
                <a:cs typeface="ＭＳ Ｐゴシック"/>
              </a:rPr>
              <a:t> </a:t>
            </a:r>
            <a:r>
              <a:rPr kumimoji="0" lang="ru-RU" altLang="ja-JP" sz="2800" dirty="0" err="1">
                <a:solidFill>
                  <a:srgbClr val="404040"/>
                </a:solidFill>
                <a:latin typeface="Arial" charset="0"/>
                <a:cs typeface="ＭＳ Ｐゴシック"/>
              </a:rPr>
              <a:t>no</a:t>
            </a:r>
            <a:endParaRPr kumimoji="0" lang="ru-RU" altLang="ja-JP" sz="2800" dirty="0">
              <a:solidFill>
                <a:srgbClr val="404040"/>
              </a:solidFill>
              <a:latin typeface="Arial" charset="0"/>
              <a:cs typeface="ＭＳ Ｐゴシック"/>
            </a:endParaRPr>
          </a:p>
          <a:p>
            <a:pPr algn="ctr">
              <a:lnSpc>
                <a:spcPct val="120000"/>
              </a:lnSpc>
            </a:pP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machines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,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programming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was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no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problem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at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all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;</a:t>
            </a:r>
          </a:p>
          <a:p>
            <a:pPr algn="ctr">
              <a:lnSpc>
                <a:spcPct val="120000"/>
              </a:lnSpc>
            </a:pP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when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we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had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 a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few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weak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computers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,</a:t>
            </a:r>
          </a:p>
          <a:p>
            <a:pPr algn="ctr">
              <a:lnSpc>
                <a:spcPct val="120000"/>
              </a:lnSpc>
            </a:pP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programming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became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 a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mild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problem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,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and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now</a:t>
            </a:r>
            <a:endParaRPr kumimoji="0" lang="ru-RU" altLang="ru-RU" sz="2800" dirty="0">
              <a:solidFill>
                <a:srgbClr val="404040"/>
              </a:solidFill>
              <a:latin typeface="Arial" charset="0"/>
            </a:endParaRPr>
          </a:p>
          <a:p>
            <a:pPr algn="ctr">
              <a:lnSpc>
                <a:spcPct val="120000"/>
              </a:lnSpc>
            </a:pP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we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have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gigantic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computers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,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programming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has</a:t>
            </a:r>
            <a:endParaRPr kumimoji="0" lang="ru-RU" altLang="ru-RU" sz="2800" dirty="0">
              <a:solidFill>
                <a:srgbClr val="404040"/>
              </a:solidFill>
              <a:latin typeface="Arial" charset="0"/>
            </a:endParaRPr>
          </a:p>
          <a:p>
            <a:pPr algn="ctr">
              <a:lnSpc>
                <a:spcPct val="120000"/>
              </a:lnSpc>
            </a:pP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become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an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equally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gigantic</a:t>
            </a:r>
            <a:r>
              <a:rPr kumimoji="0" lang="ru-RU" altLang="ru-RU" sz="2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kumimoji="0" lang="ru-RU" altLang="ru-RU" sz="2800" dirty="0" err="1">
                <a:solidFill>
                  <a:srgbClr val="404040"/>
                </a:solidFill>
                <a:latin typeface="Arial" charset="0"/>
              </a:rPr>
              <a:t>problem</a:t>
            </a:r>
            <a:r>
              <a:rPr kumimoji="0" lang="en-US" altLang="ru-RU" sz="2800" dirty="0">
                <a:solidFill>
                  <a:srgbClr val="404040"/>
                </a:solidFill>
                <a:latin typeface="Arial" charset="0"/>
              </a:rPr>
              <a:t>.”</a:t>
            </a:r>
          </a:p>
          <a:p>
            <a:pPr algn="ctr"/>
            <a:endParaRPr kumimoji="0" lang="en-US" altLang="ru-RU" sz="2800" dirty="0">
              <a:solidFill>
                <a:srgbClr val="404040"/>
              </a:solidFill>
              <a:latin typeface="Arial" charset="0"/>
            </a:endParaRPr>
          </a:p>
          <a:p>
            <a:pPr algn="ctr"/>
            <a:r>
              <a:rPr kumimoji="0" lang="en-US" altLang="ru-RU" sz="2400" dirty="0">
                <a:solidFill>
                  <a:srgbClr val="404040"/>
                </a:solidFill>
                <a:latin typeface="Arial" charset="0"/>
              </a:rPr>
              <a:t>                     </a:t>
            </a:r>
            <a:r>
              <a:rPr kumimoji="0" lang="en-US" altLang="ru-RU" sz="2400" dirty="0" err="1">
                <a:solidFill>
                  <a:srgbClr val="404040"/>
                </a:solidFill>
                <a:latin typeface="Arial" charset="0"/>
              </a:rPr>
              <a:t>E.Dijkstra</a:t>
            </a:r>
            <a:r>
              <a:rPr kumimoji="0" lang="en-US" altLang="ru-RU" sz="2400" dirty="0">
                <a:solidFill>
                  <a:srgbClr val="404040"/>
                </a:solidFill>
                <a:latin typeface="Arial" charset="0"/>
              </a:rPr>
              <a:t>, 1972 Turning Award Lecture</a:t>
            </a:r>
            <a:endParaRPr kumimoji="0" lang="ru-RU" altLang="ru-RU" sz="2800" dirty="0">
              <a:solidFill>
                <a:srgbClr val="00235C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_h1"/>
          <p:cNvSpPr>
            <a:spLocks noGrp="1" noChangeArrowheads="1"/>
          </p:cNvSpPr>
          <p:nvPr>
            <p:ph type="title"/>
          </p:nvPr>
        </p:nvSpPr>
        <p:spPr>
          <a:xfrm>
            <a:off x="3367163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</a:rPr>
              <a:t>Первый кризис</a:t>
            </a:r>
            <a:r>
              <a:rPr lang="ru-RU" altLang="ru-RU" sz="3600" noProof="1">
                <a:solidFill>
                  <a:srgbClr val="003794"/>
                </a:solidFill>
                <a:latin typeface="Arial" charset="0"/>
              </a:rPr>
              <a:t> </a:t>
            </a:r>
            <a:r>
              <a:rPr lang="en-US" altLang="ru-RU" sz="3600" dirty="0">
                <a:solidFill>
                  <a:srgbClr val="003794"/>
                </a:solidFill>
                <a:latin typeface="Arial" charset="0"/>
              </a:rPr>
              <a:t>software</a:t>
            </a:r>
            <a:endParaRPr lang="en-US" altLang="ru-RU" sz="3600" b="0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37" name="Rechteck 36"/>
          <p:cNvSpPr>
            <a:spLocks noChangeArrowheads="1"/>
          </p:cNvSpPr>
          <p:nvPr/>
        </p:nvSpPr>
        <p:spPr bwMode="gray">
          <a:xfrm>
            <a:off x="3367163" y="1030289"/>
            <a:ext cx="8496300" cy="708025"/>
          </a:xfrm>
          <a:prstGeom prst="rect">
            <a:avLst/>
          </a:prstGeom>
          <a:gradFill rotWithShape="0">
            <a:gsLst>
              <a:gs pos="0">
                <a:srgbClr val="AAC9FF"/>
              </a:gs>
              <a:gs pos="100000">
                <a:srgbClr val="7FAFFF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ct val="20000"/>
              </a:spcAft>
              <a:defRPr/>
            </a:pPr>
            <a:r>
              <a:rPr kumimoji="0" lang="ru-RU" altLang="ru-RU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Временные рамки</a:t>
            </a:r>
            <a:r>
              <a:rPr kumimoji="0" lang="ru-RU" altLang="ru-RU" sz="3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: </a:t>
            </a:r>
            <a:r>
              <a:rPr kumimoji="0" lang="ru-RU" altLang="ru-RU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конец </a:t>
            </a:r>
            <a:r>
              <a:rPr kumimoji="0" lang="ru-RU" altLang="ja-JP" sz="3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50</a:t>
            </a:r>
            <a:r>
              <a:rPr kumimoji="0" lang="ru-RU" altLang="ja-JP" sz="3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х</a:t>
            </a:r>
            <a:r>
              <a:rPr kumimoji="0" lang="ru-RU" altLang="ja-JP" sz="3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– 70</a:t>
            </a:r>
            <a:r>
              <a:rPr kumimoji="0" lang="ru-RU" altLang="ja-JP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е</a:t>
            </a:r>
            <a:r>
              <a:rPr kumimoji="0" lang="ru-RU" altLang="ja-JP" sz="3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</a:t>
            </a:r>
            <a:endParaRPr kumimoji="0" lang="ru-RU" altLang="ru-RU" sz="36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67163" y="2009776"/>
            <a:ext cx="8496300" cy="11541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u="sng" dirty="0">
                <a:solidFill>
                  <a:srgbClr val="404040"/>
                </a:solidFill>
                <a:latin typeface="Arial" pitchFamily="34" charset="0"/>
              </a:rPr>
              <a:t>Проблема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: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низкоуровневое программирование.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  <a:p>
            <a:pPr>
              <a:spcAft>
                <a:spcPct val="20000"/>
              </a:spcAft>
              <a:defRPr/>
            </a:pPr>
            <a:r>
              <a:rPr kumimoji="0" lang="en-US" altLang="ru-RU" dirty="0">
                <a:latin typeface="Arial" pitchFamily="34" charset="0"/>
              </a:rPr>
              <a:t>	</a:t>
            </a:r>
            <a:r>
              <a:rPr kumimoji="0" lang="ru-RU" altLang="ru-RU" dirty="0">
                <a:latin typeface="Arial" pitchFamily="34" charset="0"/>
              </a:rPr>
              <a:t>Компьютеры стали способны обрабатывать более сложные задачи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52" name="Rechteck 51"/>
          <p:cNvSpPr>
            <a:spLocks noChangeArrowheads="1"/>
          </p:cNvSpPr>
          <p:nvPr/>
        </p:nvSpPr>
        <p:spPr bwMode="gray">
          <a:xfrm>
            <a:off x="3367163" y="3465514"/>
            <a:ext cx="8496300" cy="11207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u="sng">
                <a:solidFill>
                  <a:srgbClr val="404040"/>
                </a:solidFill>
                <a:latin typeface="Arial" pitchFamily="34" charset="0"/>
              </a:rPr>
              <a:t>Потребность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:  </a:t>
            </a: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Переход к более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высокому уровню абстракции и обеспечение переносимости без потери производительности.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62" name="Rechteck 61"/>
          <p:cNvSpPr>
            <a:spLocks noChangeArrowheads="1"/>
          </p:cNvSpPr>
          <p:nvPr/>
        </p:nvSpPr>
        <p:spPr bwMode="gray">
          <a:xfrm>
            <a:off x="3400501" y="4887914"/>
            <a:ext cx="8462962" cy="1012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u="sng">
                <a:solidFill>
                  <a:srgbClr val="404040"/>
                </a:solidFill>
                <a:latin typeface="Arial" pitchFamily="34" charset="0"/>
              </a:rPr>
              <a:t>Решение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: </a:t>
            </a:r>
            <a:r>
              <a:rPr kumimoji="0" lang="ru-RU" altLang="ru-RU">
                <a:latin typeface="Arial" pitchFamily="34" charset="0"/>
              </a:rPr>
              <a:t>языки программирования высокого уровня для фон-Неймановской архитектуры</a:t>
            </a:r>
            <a:endParaRPr kumimoji="0" lang="ru-RU" altLang="ru-RU" noProof="1"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_h1"/>
          <p:cNvSpPr>
            <a:spLocks noGrp="1" noChangeArrowheads="1"/>
          </p:cNvSpPr>
          <p:nvPr>
            <p:ph type="title"/>
          </p:nvPr>
        </p:nvSpPr>
        <p:spPr>
          <a:xfrm>
            <a:off x="3367160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</a:rPr>
              <a:t>Второй кризис</a:t>
            </a:r>
            <a:r>
              <a:rPr lang="en-US" altLang="ru-RU" sz="3600" noProof="1">
                <a:solidFill>
                  <a:srgbClr val="003794"/>
                </a:solidFill>
                <a:latin typeface="Arial" charset="0"/>
              </a:rPr>
              <a:t> software</a:t>
            </a:r>
            <a:endParaRPr lang="en-US" altLang="ru-RU" sz="3600" b="0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gray">
          <a:xfrm>
            <a:off x="3367160" y="2058989"/>
            <a:ext cx="8496300" cy="22177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kumimoji="0" lang="ru-RU" altLang="ru-RU" sz="2300" b="1" u="sng" noProof="1">
              <a:solidFill>
                <a:srgbClr val="00235C"/>
              </a:solidFill>
              <a:latin typeface="Arial" pitchFamily="34" charset="0"/>
            </a:endParaRPr>
          </a:p>
          <a:p>
            <a:pPr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kumimoji="0" lang="ru-RU" altLang="ru-RU" sz="2300" b="1" u="sng" noProof="1">
              <a:solidFill>
                <a:srgbClr val="00235C"/>
              </a:solidFill>
              <a:latin typeface="Arial" pitchFamily="34" charset="0"/>
            </a:endParaRPr>
          </a:p>
          <a:p>
            <a:pPr>
              <a:lnSpc>
                <a:spcPct val="11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u="sng" dirty="0">
                <a:solidFill>
                  <a:srgbClr val="404040"/>
                </a:solidFill>
                <a:latin typeface="Arial" pitchFamily="34" charset="0"/>
              </a:rPr>
              <a:t>Проблема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: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С</a:t>
            </a:r>
            <a:r>
              <a:rPr kumimoji="0" lang="ru-RU" altLang="ru-RU" dirty="0">
                <a:latin typeface="Arial" pitchFamily="34" charset="0"/>
              </a:rPr>
              <a:t>оздание и поддержка сложных и надежных программ, содержащих миллионы строк кода и написанных сотнями программистов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  <a:p>
            <a:pPr>
              <a:lnSpc>
                <a:spcPct val="110000"/>
              </a:lnSpc>
              <a:spcAft>
                <a:spcPct val="20000"/>
              </a:spcAft>
              <a:defRPr/>
            </a:pPr>
            <a:r>
              <a:rPr kumimoji="0" lang="en-US" altLang="ru-RU" dirty="0">
                <a:latin typeface="Arial" pitchFamily="34" charset="0"/>
              </a:rPr>
              <a:t>	</a:t>
            </a:r>
            <a:r>
              <a:rPr kumimoji="0" lang="ru-RU" altLang="ru-RU" dirty="0">
                <a:latin typeface="Arial" pitchFamily="34" charset="0"/>
              </a:rPr>
              <a:t>Компьютеры стали способны обрабатывать более сложные задачи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.</a:t>
            </a:r>
          </a:p>
          <a:p>
            <a:pPr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kumimoji="0" lang="ru-RU" altLang="ru-RU" b="1" noProof="1">
              <a:solidFill>
                <a:srgbClr val="00235C"/>
              </a:solidFill>
              <a:latin typeface="Arial" pitchFamily="34" charset="0"/>
            </a:endParaRPr>
          </a:p>
          <a:p>
            <a:pPr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kumimoji="0" lang="ru-RU" altLang="ru-RU" sz="2300" b="1" noProof="1">
              <a:solidFill>
                <a:srgbClr val="00235C"/>
              </a:solidFill>
              <a:latin typeface="Arial" pitchFamily="34" charset="0"/>
            </a:endParaRPr>
          </a:p>
        </p:txBody>
      </p:sp>
      <p:sp>
        <p:nvSpPr>
          <p:cNvPr id="52" name="Rechteck 51"/>
          <p:cNvSpPr>
            <a:spLocks noChangeArrowheads="1"/>
          </p:cNvSpPr>
          <p:nvPr/>
        </p:nvSpPr>
        <p:spPr bwMode="gray">
          <a:xfrm>
            <a:off x="3367160" y="4486275"/>
            <a:ext cx="8496300" cy="5270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u="sng">
                <a:solidFill>
                  <a:srgbClr val="404040"/>
                </a:solidFill>
                <a:latin typeface="Arial" pitchFamily="34" charset="0"/>
              </a:rPr>
              <a:t>Потребность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:</a:t>
            </a:r>
            <a:r>
              <a:rPr kumimoji="0" lang="ru-RU" altLang="ru-RU">
                <a:solidFill>
                  <a:srgbClr val="404040"/>
                </a:solidFill>
                <a:latin typeface="Arial" pitchFamily="34" charset="0"/>
              </a:rPr>
              <a:t>новые инструменты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62" name="Rechteck 61"/>
          <p:cNvSpPr>
            <a:spLocks noChangeArrowheads="1"/>
          </p:cNvSpPr>
          <p:nvPr/>
        </p:nvSpPr>
        <p:spPr bwMode="gray">
          <a:xfrm>
            <a:off x="3400498" y="5260975"/>
            <a:ext cx="8462962" cy="958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 marL="2857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u="sng" dirty="0">
                <a:solidFill>
                  <a:srgbClr val="404040"/>
                </a:solidFill>
                <a:latin typeface="Arial" pitchFamily="34" charset="0"/>
              </a:rPr>
              <a:t>Решение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: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объектно-ориентированные языки</a:t>
            </a:r>
            <a:r>
              <a:rPr kumimoji="0" lang="ru-RU" altLang="ru-RU" noProof="1">
                <a:solidFill>
                  <a:srgbClr val="404040"/>
                </a:solidFill>
                <a:latin typeface="Arial" pitchFamily="34" charset="0"/>
              </a:rPr>
              <a:t> </a:t>
            </a:r>
            <a:r>
              <a:rPr kumimoji="0" lang="ru-RU" altLang="ru-RU" dirty="0">
                <a:solidFill>
                  <a:srgbClr val="404040"/>
                </a:solidFill>
                <a:latin typeface="Arial" pitchFamily="34" charset="0"/>
              </a:rPr>
              <a:t>и средства поддержки разработки больших проектов.</a:t>
            </a:r>
            <a:endParaRPr kumimoji="0" lang="ru-RU" altLang="ru-RU" noProof="1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45151DEA-2B87-40C4-BE12-4E9303D9C6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67160" y="1030289"/>
            <a:ext cx="8496300" cy="708025"/>
          </a:xfrm>
          <a:prstGeom prst="rect">
            <a:avLst/>
          </a:prstGeom>
          <a:gradFill rotWithShape="0">
            <a:gsLst>
              <a:gs pos="0">
                <a:srgbClr val="AAC9FF"/>
              </a:gs>
              <a:gs pos="100000">
                <a:srgbClr val="7FAFFF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ct val="20000"/>
              </a:spcAft>
              <a:defRPr/>
            </a:pPr>
            <a:r>
              <a:rPr kumimoji="0" lang="ru-RU" altLang="ru-RU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Временные рамки</a:t>
            </a:r>
            <a:r>
              <a:rPr kumimoji="0" lang="ru-RU" altLang="ru-RU" sz="3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: </a:t>
            </a:r>
            <a:r>
              <a:rPr kumimoji="0" lang="en-US" altLang="ru-RU" sz="3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8</a:t>
            </a:r>
            <a:r>
              <a:rPr kumimoji="0" lang="ru-RU" altLang="ja-JP" sz="3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0е – 90</a:t>
            </a:r>
            <a:r>
              <a:rPr kumimoji="0" lang="ru-RU" altLang="ja-JP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е</a:t>
            </a:r>
            <a:r>
              <a:rPr kumimoji="0" lang="ru-RU" altLang="ja-JP" sz="3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</a:t>
            </a:r>
            <a:endParaRPr kumimoji="0" lang="ru-RU" altLang="ru-RU" sz="36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Название 1"/>
          <p:cNvSpPr>
            <a:spLocks noGrp="1"/>
          </p:cNvSpPr>
          <p:nvPr>
            <p:ph type="title" idx="4294967295"/>
          </p:nvPr>
        </p:nvSpPr>
        <p:spPr>
          <a:xfrm>
            <a:off x="3367165" y="238125"/>
            <a:ext cx="8496300" cy="617538"/>
          </a:xfrm>
        </p:spPr>
        <p:txBody>
          <a:bodyPr/>
          <a:lstStyle/>
          <a:p>
            <a:pPr algn="r" eaLnBrk="1" hangingPunct="1"/>
            <a:r>
              <a:rPr lang="ru-RU" altLang="ru-RU" sz="3600" dirty="0">
                <a:solidFill>
                  <a:srgbClr val="003794"/>
                </a:solidFill>
                <a:latin typeface="Arial" charset="0"/>
              </a:rPr>
              <a:t>Закон Мура</a:t>
            </a:r>
          </a:p>
        </p:txBody>
      </p:sp>
      <p:sp>
        <p:nvSpPr>
          <p:cNvPr id="82947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3367165" y="1327494"/>
            <a:ext cx="8496300" cy="4897437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kumimoji="0" lang="ru-RU" altLang="ru-RU" sz="2400" dirty="0">
                <a:latin typeface="Arial" charset="0"/>
              </a:rPr>
              <a:t>Количество транзисторов </a:t>
            </a:r>
            <a:br>
              <a:rPr kumimoji="0" lang="ru-RU" altLang="ru-RU" sz="2400" dirty="0">
                <a:latin typeface="Arial" charset="0"/>
              </a:rPr>
            </a:br>
            <a:r>
              <a:rPr kumimoji="0" lang="ru-RU" altLang="ru-RU" sz="2400" dirty="0">
                <a:latin typeface="Arial" charset="0"/>
              </a:rPr>
              <a:t>на кристалле и производительность</a:t>
            </a:r>
            <a:br>
              <a:rPr kumimoji="0" lang="ru-RU" altLang="ru-RU" sz="2400" dirty="0">
                <a:latin typeface="Arial" charset="0"/>
              </a:rPr>
            </a:br>
            <a:r>
              <a:rPr kumimoji="0" lang="ru-RU" altLang="ru-RU" sz="2400" dirty="0">
                <a:latin typeface="Arial" charset="0"/>
              </a:rPr>
              <a:t>процессоров удваиваются </a:t>
            </a:r>
            <a:br>
              <a:rPr kumimoji="0" lang="ru-RU" altLang="ru-RU" sz="2400" dirty="0">
                <a:latin typeface="Arial" charset="0"/>
              </a:rPr>
            </a:br>
            <a:r>
              <a:rPr kumimoji="0" lang="ru-RU" altLang="ru-RU" sz="2400" dirty="0">
                <a:latin typeface="Arial" charset="0"/>
              </a:rPr>
              <a:t>каждые полтора - два года.</a:t>
            </a:r>
            <a:endParaRPr kumimoji="0" lang="en-US" altLang="ru-RU" sz="2400" dirty="0">
              <a:solidFill>
                <a:srgbClr val="404040"/>
              </a:solidFill>
              <a:latin typeface="Arial" charset="0"/>
            </a:endParaRPr>
          </a:p>
          <a:p>
            <a:pPr marL="0" indent="0" eaLnBrk="1" hangingPunct="1">
              <a:buNone/>
            </a:pPr>
            <a:endParaRPr kumimoji="0" lang="en-US" altLang="ru-RU" sz="2400" dirty="0">
              <a:solidFill>
                <a:srgbClr val="404040"/>
              </a:solidFill>
              <a:latin typeface="Arial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kumimoji="0" lang="ru-RU" altLang="ru-RU" sz="2400" dirty="0">
                <a:latin typeface="Arial" charset="0"/>
              </a:rPr>
              <a:t>Гордон Мур (</a:t>
            </a:r>
            <a:r>
              <a:rPr kumimoji="0" lang="en-US" altLang="ru-RU" sz="2400" dirty="0">
                <a:latin typeface="Arial" charset="0"/>
              </a:rPr>
              <a:t>Gordon Moore</a:t>
            </a:r>
            <a:r>
              <a:rPr kumimoji="0" lang="ru-RU" altLang="ru-RU" sz="2400" dirty="0">
                <a:latin typeface="Arial" charset="0"/>
              </a:rPr>
              <a:t>), 1965</a:t>
            </a:r>
            <a:r>
              <a:rPr kumimoji="0" lang="en-US" altLang="ru-RU" sz="2400" dirty="0">
                <a:latin typeface="Arial" charset="0"/>
              </a:rPr>
              <a:t> – </a:t>
            </a:r>
            <a:br>
              <a:rPr kumimoji="0" lang="ru-RU" altLang="ru-RU" sz="2400" dirty="0">
                <a:latin typeface="Arial" charset="0"/>
              </a:rPr>
            </a:br>
            <a:r>
              <a:rPr kumimoji="0" lang="ru-RU" altLang="ru-RU" sz="2400" dirty="0">
                <a:latin typeface="Arial" charset="0"/>
              </a:rPr>
              <a:t>один из будущих основателей </a:t>
            </a:r>
            <a:r>
              <a:rPr kumimoji="0" lang="en-US" altLang="ru-RU" sz="2400" dirty="0">
                <a:latin typeface="Arial" charset="0"/>
              </a:rPr>
              <a:t>Intel</a:t>
            </a:r>
            <a:r>
              <a:rPr kumimoji="0" lang="ru-RU" altLang="ru-RU" sz="2400" dirty="0">
                <a:latin typeface="Arial" charset="0"/>
              </a:rPr>
              <a:t>.</a:t>
            </a:r>
            <a:endParaRPr kumimoji="0" lang="en-US" altLang="ru-RU" sz="2400" dirty="0">
              <a:solidFill>
                <a:srgbClr val="404040"/>
              </a:solidFill>
              <a:latin typeface="Arial" charset="0"/>
            </a:endParaRPr>
          </a:p>
          <a:p>
            <a:pPr marL="0" indent="0" eaLnBrk="1" hangingPunct="1">
              <a:buNone/>
            </a:pPr>
            <a:endParaRPr kumimoji="0" lang="en-US" altLang="ru-RU" sz="2400" dirty="0">
              <a:solidFill>
                <a:srgbClr val="404040"/>
              </a:solidFill>
              <a:latin typeface="Arial" charset="0"/>
            </a:endParaRPr>
          </a:p>
          <a:p>
            <a:pPr marL="0" indent="0" eaLnBrk="1" hangingPunct="1">
              <a:buNone/>
            </a:pPr>
            <a:r>
              <a:rPr kumimoji="0" lang="ru-RU" altLang="ko-KR" sz="2400" dirty="0">
                <a:latin typeface="Arial" charset="0"/>
              </a:rPr>
              <a:t>Оптимальное по стоимости на один элемент количество электронных элементов для размещения на едином кристалле будет удваиваться </a:t>
            </a:r>
            <a:r>
              <a:rPr kumimoji="0" lang="ru-RU" altLang="ru-RU" sz="2400" dirty="0">
                <a:latin typeface="Arial" charset="0"/>
              </a:rPr>
              <a:t>каждые полтора - два года.</a:t>
            </a:r>
            <a:endParaRPr kumimoji="0" lang="en-US" altLang="ru-RU" sz="2400" dirty="0">
              <a:solidFill>
                <a:srgbClr val="00235C"/>
              </a:solidFill>
              <a:latin typeface="Arial" charset="0"/>
            </a:endParaRPr>
          </a:p>
          <a:p>
            <a:pPr marL="0" indent="0" eaLnBrk="1" hangingPunct="1">
              <a:buNone/>
            </a:pPr>
            <a:endParaRPr kumimoji="0" lang="en-US" altLang="ru-RU" sz="2400" dirty="0">
              <a:latin typeface="Arial" charset="0"/>
            </a:endParaRPr>
          </a:p>
          <a:p>
            <a:pPr marL="0" indent="0" eaLnBrk="1" hangingPunct="1">
              <a:buNone/>
            </a:pPr>
            <a:endParaRPr kumimoji="0" lang="en-US" altLang="ru-RU" sz="2000" dirty="0">
              <a:latin typeface="Arial" charset="0"/>
            </a:endParaRPr>
          </a:p>
          <a:p>
            <a:pPr marL="0" indent="0" eaLnBrk="1" hangingPunct="1">
              <a:buNone/>
            </a:pPr>
            <a:endParaRPr kumimoji="0" lang="ru-RU" altLang="ru-RU" sz="2000" dirty="0">
              <a:latin typeface="Arial" charset="0"/>
            </a:endParaRPr>
          </a:p>
        </p:txBody>
      </p:sp>
      <p:pic>
        <p:nvPicPr>
          <p:cNvPr id="28675" name="Picture 9" descr="moo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53541" y="1274763"/>
            <a:ext cx="3209925" cy="24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JPGQUALITY" val="95"/>
  <p:tag name="BASENAME" val="Slide"/>
  <p:tag name="SAVETOFOLDER" val="P:\_JOBS ZUM BEARBEITEN\NEUE PRODUKTE\Charts 2007\D2451_Basic_TQM-Toolbox\Bilder\"/>
  <p:tag name="IMAGEWIDTH" val="1440"/>
  <p:tag name="IMAGEHEIGHT" val="1080"/>
  <p:tag name="EXPORTRANGE" val="SlideRange"/>
  <p:tag name="EXPORTSLIDERANGE" val="15,53"/>
  <p:tag name="SIZEBY" val="DPI"/>
  <p:tag name="OUTPUTDPI" val="144"/>
  <p:tag name="EXPORTAS" val="PNG"/>
  <p:tag name="NUMBERFORMAT" val="00"/>
</p:tagLst>
</file>

<file path=ppt/theme/theme1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3835</TotalTime>
  <Words>1561</Words>
  <Application>Microsoft Office PowerPoint</Application>
  <PresentationFormat>Широкоэкранный</PresentationFormat>
  <Paragraphs>383</Paragraphs>
  <Slides>45</Slides>
  <Notes>30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45</vt:i4>
      </vt:variant>
    </vt:vector>
  </HeadingPairs>
  <TitlesOfParts>
    <vt:vector size="59" baseType="lpstr">
      <vt:lpstr>Arial</vt:lpstr>
      <vt:lpstr>Arial Black</vt:lpstr>
      <vt:lpstr>Arial Unicode MS</vt:lpstr>
      <vt:lpstr>Calibri</vt:lpstr>
      <vt:lpstr>Courier New</vt:lpstr>
      <vt:lpstr>Lucida Grande CY</vt:lpstr>
      <vt:lpstr>Symbol</vt:lpstr>
      <vt:lpstr>Wingdings</vt:lpstr>
      <vt:lpstr>Larissa-Design</vt:lpstr>
      <vt:lpstr>1_Тема Office</vt:lpstr>
      <vt:lpstr>2_Larissa-Design</vt:lpstr>
      <vt:lpstr>Тема Office</vt:lpstr>
      <vt:lpstr>Equation</vt:lpstr>
      <vt:lpstr>Chart</vt:lpstr>
      <vt:lpstr>Презентация PowerPoint</vt:lpstr>
      <vt:lpstr>Система оценивания</vt:lpstr>
      <vt:lpstr>Литература</vt:lpstr>
      <vt:lpstr>Литература</vt:lpstr>
      <vt:lpstr>Тема 1</vt:lpstr>
      <vt:lpstr>‘Кризис software’</vt:lpstr>
      <vt:lpstr>Первый кризис software</vt:lpstr>
      <vt:lpstr>Второй кризис software</vt:lpstr>
      <vt:lpstr>Закон Мура</vt:lpstr>
      <vt:lpstr>Закон Мура</vt:lpstr>
      <vt:lpstr>Закон Мура</vt:lpstr>
      <vt:lpstr>Проблемы hardware</vt:lpstr>
      <vt:lpstr>Проблемы hardware</vt:lpstr>
      <vt:lpstr>История параллельности</vt:lpstr>
      <vt:lpstr>История параллельности</vt:lpstr>
      <vt:lpstr>История параллельности</vt:lpstr>
      <vt:lpstr>Новый закон Мура</vt:lpstr>
      <vt:lpstr>Третий кризис software</vt:lpstr>
      <vt:lpstr>Что такое парадигма?</vt:lpstr>
      <vt:lpstr>Что такое парадигма?</vt:lpstr>
      <vt:lpstr>Что такое парадигма?</vt:lpstr>
      <vt:lpstr>Парадигма последовательного программирования</vt:lpstr>
      <vt:lpstr>Модель программирования</vt:lpstr>
      <vt:lpstr>Примеры моделей последовательного программирования</vt:lpstr>
      <vt:lpstr>Примеры моделей последовательного программирования</vt:lpstr>
      <vt:lpstr>Примеры моделей последовательного программирования</vt:lpstr>
      <vt:lpstr>Примеры моделей последовательного программирования</vt:lpstr>
      <vt:lpstr>Примеры моделей последовательного программирования</vt:lpstr>
      <vt:lpstr>Парадигма последовательного программирования</vt:lpstr>
      <vt:lpstr>Парадигма параллельного программирования</vt:lpstr>
      <vt:lpstr>Парадигма параллельного программирования</vt:lpstr>
      <vt:lpstr>Декомпозиция</vt:lpstr>
      <vt:lpstr>Парадигма параллельного программирования</vt:lpstr>
      <vt:lpstr>Назначение</vt:lpstr>
      <vt:lpstr>Парадигма параллельного программирования</vt:lpstr>
      <vt:lpstr>Оркестровка</vt:lpstr>
      <vt:lpstr>Модели параллельного программирования</vt:lpstr>
      <vt:lpstr>Модели параллельного программирования</vt:lpstr>
      <vt:lpstr>Модели параллельного программирования</vt:lpstr>
      <vt:lpstr>Модели параллельного программирования</vt:lpstr>
      <vt:lpstr>Парадигма параллельного программирования</vt:lpstr>
      <vt:lpstr>Парадигма параллельного программирования</vt:lpstr>
      <vt:lpstr>Отображение</vt:lpstr>
      <vt:lpstr>Парадигма параллельного программирования</vt:lpstr>
      <vt:lpstr>Презентация PowerPoint</vt:lpstr>
    </vt:vector>
  </TitlesOfParts>
  <Company>Inscale GmbH</Company>
  <LinksUpToDate>false</LinksUpToDate>
  <SharedDoc>false</SharedDoc>
  <HyperlinkBase>www.presentationload.com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Presentation Package</dc:title>
  <dc:creator>PresentationLoad</dc:creator>
  <dc:description>Professional PowerPoint templates for download</dc:description>
  <cp:lastModifiedBy>Владимир Карпов</cp:lastModifiedBy>
  <cp:revision>3359</cp:revision>
  <dcterms:created xsi:type="dcterms:W3CDTF">2010-05-21T10:35:54Z</dcterms:created>
  <dcterms:modified xsi:type="dcterms:W3CDTF">2024-02-02T08:40:55Z</dcterms:modified>
</cp:coreProperties>
</file>