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8" r:id="rId2"/>
    <p:sldId id="386" r:id="rId3"/>
    <p:sldId id="411" r:id="rId4"/>
    <p:sldId id="415" r:id="rId5"/>
    <p:sldId id="417" r:id="rId6"/>
    <p:sldId id="419" r:id="rId7"/>
    <p:sldId id="420" r:id="rId8"/>
    <p:sldId id="421" r:id="rId9"/>
    <p:sldId id="422" r:id="rId10"/>
    <p:sldId id="423" r:id="rId11"/>
    <p:sldId id="418" r:id="rId12"/>
    <p:sldId id="416" r:id="rId13"/>
    <p:sldId id="424" r:id="rId14"/>
    <p:sldId id="425" r:id="rId15"/>
    <p:sldId id="360" r:id="rId16"/>
  </p:sldIdLst>
  <p:sldSz cx="12192000" cy="6858000"/>
  <p:notesSz cx="6669088" cy="9926638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594"/>
    <a:srgbClr val="003894"/>
    <a:srgbClr val="C6D9F1"/>
    <a:srgbClr val="8EB4E3"/>
    <a:srgbClr val="5F8ED9"/>
    <a:srgbClr val="003794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1689" autoAdjust="0"/>
  </p:normalViewPr>
  <p:slideViewPr>
    <p:cSldViewPr snapToGrid="0" snapToObjects="1">
      <p:cViewPr varScale="1">
        <p:scale>
          <a:sx n="62" d="100"/>
          <a:sy n="62" d="100"/>
        </p:scale>
        <p:origin x="248" y="3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4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450B3E3-CBBE-48F5-83E8-E973D8A738F8}" type="datetimeFigureOut">
              <a:rPr lang="de-DE" altLang="ru-RU"/>
              <a:pPr>
                <a:defRPr/>
              </a:pPr>
              <a:t>14.02.2024</a:t>
            </a:fld>
            <a:endParaRPr lang="de-DE" altLang="ru-R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5BF797-01E7-42D7-AD52-E59559438B69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93974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B15D6-BDED-4BB6-B242-AFFB5BC14A05}" type="datetimeFigureOut">
              <a:rPr lang="de-DE" altLang="ru-RU"/>
              <a:pPr>
                <a:defRPr/>
              </a:pPr>
              <a:t>14.02.2024</a:t>
            </a:fld>
            <a:endParaRPr lang="de-DE" altLang="ru-R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ru-RU" noProof="0"/>
              <a:t>Textmasterformate durch Klicken bearbeiten</a:t>
            </a:r>
          </a:p>
          <a:p>
            <a:pPr lvl="1"/>
            <a:r>
              <a:rPr lang="de-DE" altLang="ru-RU" noProof="0"/>
              <a:t>Zweite Ebene</a:t>
            </a:r>
          </a:p>
          <a:p>
            <a:pPr lvl="2"/>
            <a:r>
              <a:rPr lang="de-DE" altLang="ru-RU" noProof="0"/>
              <a:t>Dritte Ebene</a:t>
            </a:r>
          </a:p>
          <a:p>
            <a:pPr lvl="3"/>
            <a:r>
              <a:rPr lang="de-DE" altLang="ru-RU" noProof="0"/>
              <a:t>Vierte Ebene</a:t>
            </a:r>
          </a:p>
          <a:p>
            <a:pPr lvl="4"/>
            <a:r>
              <a:rPr lang="de-DE" altLang="ru-RU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B598A4-67F2-4024-9F72-E878EF9690F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5251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14445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598A4-67F2-4024-9F72-E878EF9690F1}" type="slidenum">
              <a:rPr lang="de-DE" altLang="ru-RU" smtClean="0"/>
              <a:pPr>
                <a:defRPr/>
              </a:pPr>
              <a:t>13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20626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cs typeface="Arial" charset="0"/>
              </a:rPr>
              <a:pPr/>
              <a:t>15</a:t>
            </a:fld>
            <a:endParaRPr lang="de-DE" altLang="ru-RU">
              <a:cs typeface="Arial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757-8804-42E5-B1D5-8001F45B6EDF}" type="datetime1">
              <a:rPr lang="de-DE" altLang="ru-RU" smtClean="0"/>
              <a:t>14.02.2024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/>
              <a:t>Стр. </a:t>
            </a:r>
            <a:fld id="{2CF74CB0-F0B5-41E9-BA71-20606D10B8F1}" type="slidenum">
              <a:rPr lang="de-DE" altLang="ru-RU" smtClean="0"/>
              <a:pPr>
                <a:defRPr/>
              </a:pPr>
              <a:t>‹#›</a:t>
            </a:fld>
            <a:endParaRPr lang="de-DE" alt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3C1-0FCD-4F01-AC7E-70D3C55F45C7}" type="datetime1">
              <a:rPr lang="de-DE" altLang="ru-RU" smtClean="0"/>
              <a:t>14.02.2024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4CED0C5-ED51-4CAE-B403-C2A41A79FC68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CA09-1AF8-4748-A45E-AF91C8090DA7}" type="datetime1">
              <a:rPr lang="de-DE" altLang="ru-RU" smtClean="0"/>
              <a:t>14.02.2024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56F2DCAE-80BF-45C3-B74A-3BA349CF89F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BED5-D72A-4AB1-A3F0-60287EDB4584}" type="datetime1">
              <a:rPr lang="de-DE" altLang="ru-RU" smtClean="0"/>
              <a:t>14.02.2024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14F925C-88EF-41CE-A289-BD24C4C53697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833E3C-6C88-4444-8CA8-803D753C9E8A}" type="datetime1">
              <a:rPr lang="de-DE" altLang="ru-RU" smtClean="0"/>
              <a:t>14.02.2024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42D759B2-9E95-43EC-A219-6234572FE2A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193"/>
            <a:ext cx="121950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9928098" y="6249544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3847033" y="1294154"/>
            <a:ext cx="78446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Учебный кластер</a:t>
            </a:r>
            <a:b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МФТИ</a:t>
            </a:r>
            <a:endParaRPr kumimoji="0" lang="en-US" altLang="ru-RU" sz="5400" dirty="0">
              <a:solidFill>
                <a:srgbClr val="8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Часть </a:t>
            </a:r>
            <a:r>
              <a:rPr kumimoji="0" lang="en-US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ru-RU" altLang="ru-RU" sz="5400" dirty="0">
              <a:solidFill>
                <a:srgbClr val="8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1"/>
            <a:ext cx="8700079" cy="87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-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q batch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Имя очереди. Изменению не подлежит.</a:t>
            </a:r>
            <a:endParaRPr kumimoji="0" lang="en-US" altLang="ru-RU" sz="2400" dirty="0">
              <a:solidFill>
                <a:srgbClr val="40404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070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1"/>
            <a:ext cx="8700079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kumimoji="0" lang="ru-RU" altLang="ru-RU" sz="2200" dirty="0">
                <a:latin typeface="Arial" charset="0"/>
              </a:rPr>
              <a:t>После служебных строк следует скрипт, который, когда подойдет очередь, будет выполняться на узле</a:t>
            </a:r>
            <a:r>
              <a:rPr kumimoji="0" lang="en-US" altLang="ru-RU" sz="22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88218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Постановка задания в очередь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124201" y="1568896"/>
            <a:ext cx="8979407" cy="39175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b="1" dirty="0">
                <a:solidFill>
                  <a:srgbClr val="404040"/>
                </a:solidFill>
                <a:latin typeface="Arial" pitchFamily="34" charset="0"/>
              </a:rPr>
              <a:t>Команда </a:t>
            </a:r>
            <a:r>
              <a:rPr kumimoji="0" lang="en-US" altLang="ru-RU" b="1" dirty="0" err="1">
                <a:solidFill>
                  <a:srgbClr val="404040"/>
                </a:solidFill>
                <a:latin typeface="Arial" pitchFamily="34" charset="0"/>
              </a:rPr>
              <a:t>qsub</a:t>
            </a:r>
            <a:endParaRPr kumimoji="0" lang="ru-RU" altLang="ru-RU" b="1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	Пример: 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		</a:t>
            </a:r>
            <a:r>
              <a:rPr kumimoji="0" lang="en-US" altLang="ru-RU" dirty="0" err="1">
                <a:solidFill>
                  <a:srgbClr val="003894"/>
                </a:solidFill>
                <a:latin typeface="Arial" pitchFamily="34" charset="0"/>
              </a:rPr>
              <a:t>qsub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 job.sh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 </a:t>
            </a:r>
            <a:endParaRPr kumimoji="0" lang="en-US" altLang="ru-RU" sz="2200" dirty="0">
              <a:solidFill>
                <a:srgbClr val="003894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Каждое задание имеет уникальный целочисленный идентификатор 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ID. 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По завершению работы задания будут созданы два выходных файла в текущей директории с именами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example_job.</a:t>
            </a:r>
            <a:r>
              <a:rPr kumimoji="0" lang="en-US" altLang="ru-RU" sz="2000" dirty="0" err="1">
                <a:solidFill>
                  <a:srgbClr val="1A0594"/>
                </a:solidFill>
                <a:latin typeface="Arial" pitchFamily="34" charset="0"/>
              </a:rPr>
              <a:t>o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ID</a:t>
            </a:r>
            <a:r>
              <a:rPr kumimoji="0" lang="en-US" altLang="ru-RU" sz="2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и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example_job.</a:t>
            </a:r>
            <a:r>
              <a:rPr kumimoji="0" lang="en-US" altLang="ru-RU" sz="2000" dirty="0" err="1">
                <a:solidFill>
                  <a:srgbClr val="1A0594"/>
                </a:solidFill>
                <a:latin typeface="Arial" pitchFamily="34" charset="0"/>
              </a:rPr>
              <a:t>e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ID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,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где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example_job</a:t>
            </a:r>
            <a:r>
              <a:rPr kumimoji="0" lang="ru-RU" altLang="ru-RU" sz="2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– название задания, указанное в скрипт-файле. 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Файл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example_job.</a:t>
            </a:r>
            <a:r>
              <a:rPr kumimoji="0" lang="en-US" altLang="ru-RU" sz="2000" dirty="0" err="1">
                <a:solidFill>
                  <a:srgbClr val="1A0594"/>
                </a:solidFill>
                <a:latin typeface="Arial" pitchFamily="34" charset="0"/>
              </a:rPr>
              <a:t>o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ID</a:t>
            </a:r>
            <a:r>
              <a:rPr kumimoji="0" lang="ru-RU" altLang="ru-RU" sz="2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содержит в себе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stdout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работы скрипта, а файл 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example_job.</a:t>
            </a:r>
            <a:r>
              <a:rPr kumimoji="0" lang="en-US" altLang="ru-RU" sz="2000" dirty="0" err="1">
                <a:solidFill>
                  <a:srgbClr val="1A0594"/>
                </a:solidFill>
                <a:latin typeface="Arial" pitchFamily="34" charset="0"/>
              </a:rPr>
              <a:t>e</a:t>
            </a:r>
            <a:r>
              <a:rPr kumimoji="0" lang="en-US" altLang="ru-RU" sz="2000" dirty="0" err="1">
                <a:solidFill>
                  <a:srgbClr val="FF0000"/>
                </a:solidFill>
                <a:latin typeface="Arial" pitchFamily="34" charset="0"/>
              </a:rPr>
              <a:t>ID</a:t>
            </a:r>
            <a:r>
              <a:rPr kumimoji="0" lang="ru-RU" altLang="ru-RU" sz="2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- </a:t>
            </a:r>
            <a:r>
              <a:rPr kumimoji="0" lang="en-US" altLang="ru-RU" sz="2000" dirty="0">
                <a:solidFill>
                  <a:srgbClr val="FF0000"/>
                </a:solidFill>
                <a:latin typeface="Arial" pitchFamily="34" charset="0"/>
              </a:rPr>
              <a:t>stderr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работы скрипта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4463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Мониторинг заданий в очереди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50823F-2B5F-4A0D-9975-947AA59C6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04" y="1507386"/>
            <a:ext cx="9144000" cy="5013660"/>
          </a:xfrm>
          <a:prstGeom prst="rect">
            <a:avLst/>
          </a:prstGeom>
        </p:spPr>
      </p:pic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B090D4CF-7264-46BF-B713-9EFA5CD6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975" y="928815"/>
            <a:ext cx="8700079" cy="8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b="1" dirty="0">
                <a:solidFill>
                  <a:srgbClr val="003894"/>
                </a:solidFill>
                <a:latin typeface="Arial" pitchFamily="34" charset="0"/>
              </a:rPr>
              <a:t>Команда </a:t>
            </a:r>
            <a:r>
              <a:rPr kumimoji="0" lang="en-US" altLang="ru-RU" sz="2400" b="1" dirty="0" err="1">
                <a:solidFill>
                  <a:srgbClr val="003894"/>
                </a:solidFill>
                <a:latin typeface="Arial" pitchFamily="34" charset="0"/>
              </a:rPr>
              <a:t>qstat</a:t>
            </a:r>
            <a:b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47270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Удаление задания из очереди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124201" y="1276288"/>
            <a:ext cx="8979407" cy="46416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b="1" dirty="0">
                <a:solidFill>
                  <a:srgbClr val="404040"/>
                </a:solidFill>
                <a:latin typeface="Arial" pitchFamily="34" charset="0"/>
              </a:rPr>
              <a:t>Команда </a:t>
            </a:r>
            <a:r>
              <a:rPr kumimoji="0" lang="en-US" altLang="ru-RU" b="1" dirty="0" err="1">
                <a:solidFill>
                  <a:srgbClr val="404040"/>
                </a:solidFill>
                <a:latin typeface="Arial" pitchFamily="34" charset="0"/>
              </a:rPr>
              <a:t>qdel</a:t>
            </a:r>
            <a:endParaRPr kumimoji="0" lang="ru-RU" altLang="ru-RU" b="1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	Пример: 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		</a:t>
            </a:r>
            <a:r>
              <a:rPr kumimoji="0" lang="en-US" altLang="ru-RU" dirty="0" err="1">
                <a:solidFill>
                  <a:srgbClr val="003894"/>
                </a:solidFill>
                <a:latin typeface="Arial" pitchFamily="34" charset="0"/>
              </a:rPr>
              <a:t>qdel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 25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 </a:t>
            </a:r>
            <a:endParaRPr kumimoji="0" lang="en-US" altLang="ru-RU" dirty="0">
              <a:solidFill>
                <a:srgbClr val="003894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Один пользователь может держать в очереди не более 5 заданий.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Ограничение на память одного задания – 1 ГБ.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Компиляция </a:t>
            </a:r>
            <a:r>
              <a:rPr kumimoji="0" lang="en-US" altLang="ru-RU" sz="2200" dirty="0" err="1">
                <a:latin typeface="Arial" pitchFamily="34" charset="0"/>
              </a:rPr>
              <a:t>mpi</a:t>
            </a:r>
            <a:r>
              <a:rPr kumimoji="0" lang="en-US" altLang="ru-RU" sz="2200" dirty="0">
                <a:latin typeface="Arial" pitchFamily="34" charset="0"/>
              </a:rPr>
              <a:t> </a:t>
            </a:r>
            <a:r>
              <a:rPr kumimoji="0" lang="ru-RU" altLang="ru-RU" sz="2200" dirty="0">
                <a:latin typeface="Arial" pitchFamily="34" charset="0"/>
              </a:rPr>
              <a:t>программ:</a:t>
            </a:r>
          </a:p>
          <a:p>
            <a:pPr marL="288000" indent="0"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для С:	</a:t>
            </a:r>
            <a:r>
              <a:rPr kumimoji="0" lang="en-US" altLang="ru-RU" sz="2200" dirty="0" err="1">
                <a:latin typeface="Arial" pitchFamily="34" charset="0"/>
              </a:rPr>
              <a:t>mpicc</a:t>
            </a:r>
            <a:r>
              <a:rPr kumimoji="0" lang="en-US" altLang="ru-RU" sz="2200" dirty="0">
                <a:latin typeface="Arial" pitchFamily="34" charset="0"/>
              </a:rPr>
              <a:t> </a:t>
            </a:r>
            <a:r>
              <a:rPr kumimoji="0" lang="ru-RU" altLang="ru-RU" sz="2200" dirty="0" err="1">
                <a:latin typeface="Arial" pitchFamily="34" charset="0"/>
              </a:rPr>
              <a:t>имя_исходника</a:t>
            </a:r>
            <a:r>
              <a:rPr kumimoji="0" lang="ru-RU" altLang="ru-RU" sz="2200" dirty="0">
                <a:latin typeface="Arial" pitchFamily="34" charset="0"/>
              </a:rPr>
              <a:t> –</a:t>
            </a:r>
            <a:r>
              <a:rPr kumimoji="0" lang="en-US" altLang="ru-RU" sz="2200" dirty="0">
                <a:latin typeface="Arial" pitchFamily="34" charset="0"/>
              </a:rPr>
              <a:t>o </a:t>
            </a:r>
            <a:r>
              <a:rPr kumimoji="0" lang="ru-RU" altLang="ru-RU" sz="2200" dirty="0" err="1">
                <a:latin typeface="Arial" pitchFamily="34" charset="0"/>
              </a:rPr>
              <a:t>имя_исполняемого</a:t>
            </a:r>
            <a:endParaRPr kumimoji="0" lang="ru-RU" altLang="ru-RU" sz="2200" dirty="0">
              <a:latin typeface="Arial" pitchFamily="34" charset="0"/>
            </a:endParaRPr>
          </a:p>
          <a:p>
            <a:pPr marL="288000" indent="0"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для С++:	</a:t>
            </a:r>
            <a:r>
              <a:rPr kumimoji="0" lang="en-US" altLang="ru-RU" sz="2200" dirty="0" err="1">
                <a:latin typeface="Arial" pitchFamily="34" charset="0"/>
              </a:rPr>
              <a:t>mpic</a:t>
            </a:r>
            <a:r>
              <a:rPr kumimoji="0" lang="ru-RU" altLang="ru-RU" sz="2200" dirty="0">
                <a:latin typeface="Arial" pitchFamily="34" charset="0"/>
              </a:rPr>
              <a:t>++</a:t>
            </a:r>
            <a:r>
              <a:rPr kumimoji="0" lang="en-US" altLang="ru-RU" sz="2200" dirty="0">
                <a:latin typeface="Arial" pitchFamily="34" charset="0"/>
              </a:rPr>
              <a:t> </a:t>
            </a:r>
            <a:r>
              <a:rPr kumimoji="0" lang="ru-RU" altLang="ru-RU" sz="2200" dirty="0" err="1">
                <a:latin typeface="Arial" pitchFamily="34" charset="0"/>
              </a:rPr>
              <a:t>имя_исходника</a:t>
            </a:r>
            <a:r>
              <a:rPr kumimoji="0" lang="ru-RU" altLang="ru-RU" sz="2200" dirty="0">
                <a:latin typeface="Arial" pitchFamily="34" charset="0"/>
              </a:rPr>
              <a:t> –</a:t>
            </a:r>
            <a:r>
              <a:rPr kumimoji="0" lang="en-US" altLang="ru-RU" sz="2200" dirty="0">
                <a:latin typeface="Arial" pitchFamily="34" charset="0"/>
              </a:rPr>
              <a:t>o </a:t>
            </a:r>
            <a:r>
              <a:rPr kumimoji="0" lang="ru-RU" altLang="ru-RU" sz="2200" dirty="0" err="1">
                <a:latin typeface="Arial" pitchFamily="34" charset="0"/>
              </a:rPr>
              <a:t>имя_исполняемого</a:t>
            </a:r>
            <a:r>
              <a:rPr kumimoji="0" lang="ru-RU" altLang="ru-RU" sz="2200" dirty="0">
                <a:latin typeface="Arial" pitchFamily="34" charset="0"/>
              </a:rPr>
              <a:t> </a:t>
            </a:r>
            <a:endParaRPr kumimoji="0" lang="en-US" altLang="ru-RU" sz="2200" dirty="0"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ru-RU" altLang="ru-RU" sz="2200" dirty="0">
                <a:latin typeface="Arial" pitchFamily="34" charset="0"/>
              </a:rPr>
              <a:t> </a:t>
            </a:r>
            <a:endParaRPr kumimoji="0" lang="en-US" altLang="ru-RU" sz="2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49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9195054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377493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814180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Характеристики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3235868" y="1230320"/>
            <a:ext cx="8793018" cy="339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400" dirty="0">
                <a:latin typeface="Arial" charset="0"/>
              </a:rPr>
              <a:t> </a:t>
            </a:r>
            <a:r>
              <a:rPr kumimoji="0" lang="ru-RU" altLang="ru-RU" sz="2200" dirty="0">
                <a:latin typeface="Arial" charset="0"/>
              </a:rPr>
              <a:t>1 головной узел и 7 вычислительных узлов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Все узлы идентичны, имеют 4 ядра и 15 ГБ оперативной памяти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Имена узлов: </a:t>
            </a:r>
            <a:r>
              <a:rPr kumimoji="0" lang="en-US" altLang="ru-RU" sz="2200" dirty="0">
                <a:latin typeface="Arial" charset="0"/>
              </a:rPr>
              <a:t>head, n01, n02, … n07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Кластер построен на виртуальных машинах</a:t>
            </a:r>
            <a:endParaRPr kumimoji="0" lang="ru-RU" altLang="ru-RU" sz="2200" dirty="0">
              <a:solidFill>
                <a:srgbClr val="404040"/>
              </a:solidFill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ru-RU" sz="2200" dirty="0">
                <a:latin typeface="Arial" charset="0"/>
              </a:rPr>
              <a:t> </a:t>
            </a:r>
            <a:r>
              <a:rPr kumimoji="0" lang="ru-RU" altLang="ru-RU" sz="2200" dirty="0">
                <a:latin typeface="Arial" charset="0"/>
              </a:rPr>
              <a:t>Операционная система </a:t>
            </a:r>
            <a:r>
              <a:rPr kumimoji="0" lang="en-US" altLang="ru-RU" sz="2200" dirty="0">
                <a:latin typeface="Arial" charset="0"/>
              </a:rPr>
              <a:t>– </a:t>
            </a:r>
            <a:r>
              <a:rPr kumimoji="0" lang="en-US" altLang="ru-RU" sz="2200" dirty="0" err="1">
                <a:latin typeface="Arial" charset="0"/>
              </a:rPr>
              <a:t>CentOS</a:t>
            </a:r>
            <a:endParaRPr kumimoji="0" lang="en-US" altLang="ru-RU" sz="2200" dirty="0"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ru-RU" sz="2200" dirty="0">
                <a:latin typeface="Arial" charset="0"/>
              </a:rPr>
              <a:t> </a:t>
            </a:r>
            <a:r>
              <a:rPr kumimoji="0" lang="ru-RU" altLang="ru-RU" sz="2200" dirty="0">
                <a:latin typeface="Arial" charset="0"/>
              </a:rPr>
              <a:t>Система очередей – </a:t>
            </a:r>
            <a:r>
              <a:rPr kumimoji="0" lang="en-US" altLang="ru-RU" sz="2200" dirty="0">
                <a:latin typeface="Arial" charset="0"/>
              </a:rPr>
              <a:t>TORQUE/PBS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ru-RU" sz="2200" dirty="0">
                <a:latin typeface="Arial" charset="0"/>
              </a:rPr>
              <a:t> </a:t>
            </a:r>
            <a:r>
              <a:rPr kumimoji="0" lang="ru-RU" altLang="ru-RU" sz="2200" dirty="0">
                <a:latin typeface="Arial" charset="0"/>
              </a:rPr>
              <a:t>Общая файловая система </a:t>
            </a:r>
            <a:r>
              <a:rPr kumimoji="0" lang="en-US" altLang="ru-RU" sz="2200" dirty="0">
                <a:latin typeface="Arial" charset="0"/>
              </a:rPr>
              <a:t>(NFS)</a:t>
            </a:r>
            <a:endParaRPr kumimoji="0" lang="ru-RU" altLang="ru-RU" sz="2200" dirty="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Система очередей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56611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3171306" y="1017882"/>
            <a:ext cx="9005455" cy="44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400" dirty="0">
                <a:latin typeface="Arial" charset="0"/>
              </a:rPr>
              <a:t> </a:t>
            </a:r>
            <a:r>
              <a:rPr kumimoji="0" lang="en-US" altLang="ru-RU" sz="2200" dirty="0">
                <a:latin typeface="Arial" charset="0"/>
              </a:rPr>
              <a:t>Portable Batch System (PBS) – </a:t>
            </a:r>
            <a:r>
              <a:rPr kumimoji="0" lang="ru-RU" altLang="ru-RU" sz="2200" dirty="0">
                <a:latin typeface="Arial" charset="0"/>
              </a:rPr>
              <a:t>система управления распределенными вычислениями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</a:t>
            </a:r>
            <a:r>
              <a:rPr kumimoji="0" lang="en-US" altLang="ru-RU" sz="2200" dirty="0">
                <a:latin typeface="Arial" charset="0"/>
              </a:rPr>
              <a:t>TORQUE – </a:t>
            </a:r>
            <a:r>
              <a:rPr kumimoji="0" lang="ru-RU" altLang="ru-RU" sz="2200" dirty="0">
                <a:latin typeface="Arial" charset="0"/>
              </a:rPr>
              <a:t>менеджер для распределенных ресурсов для вычислительных кластеров из машин под управлением </a:t>
            </a:r>
            <a:r>
              <a:rPr kumimoji="0" lang="en-US" altLang="ru-RU" sz="2200" dirty="0">
                <a:latin typeface="Arial" charset="0"/>
              </a:rPr>
              <a:t>Linux</a:t>
            </a:r>
            <a:r>
              <a:rPr kumimoji="0" lang="ru-RU" altLang="ru-RU" sz="2200" dirty="0">
                <a:latin typeface="Arial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Запуск задания производится с головного узла (</a:t>
            </a:r>
            <a:r>
              <a:rPr kumimoji="0" lang="en-US" altLang="ru-RU" sz="2200" dirty="0">
                <a:latin typeface="Arial" charset="0"/>
              </a:rPr>
              <a:t>head</a:t>
            </a:r>
            <a:r>
              <a:rPr kumimoji="0" lang="ru-RU" altLang="ru-RU" sz="2200" dirty="0">
                <a:latin typeface="Arial" charset="0"/>
              </a:rPr>
              <a:t>)</a:t>
            </a:r>
            <a:r>
              <a:rPr kumimoji="0" lang="en-US" altLang="ru-RU" sz="2200" dirty="0">
                <a:latin typeface="Arial" charset="0"/>
              </a:rPr>
              <a:t>, </a:t>
            </a:r>
            <a:r>
              <a:rPr kumimoji="0" lang="ru-RU" altLang="ru-RU" sz="2200" dirty="0">
                <a:latin typeface="Arial" charset="0"/>
              </a:rPr>
              <a:t>вычисления осуществляются на вычислительных узлах (</a:t>
            </a:r>
            <a:r>
              <a:rPr kumimoji="0" lang="en-US" altLang="ru-RU" sz="2200" dirty="0">
                <a:latin typeface="Arial" charset="0"/>
              </a:rPr>
              <a:t>n01…n07)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kumimoji="0" lang="ru-RU" altLang="ru-RU" sz="2200" dirty="0">
                <a:latin typeface="Arial" charset="0"/>
              </a:rPr>
              <a:t> </a:t>
            </a:r>
            <a:r>
              <a:rPr kumimoji="0" lang="en-US" altLang="ru-RU" sz="2200" dirty="0">
                <a:latin typeface="Arial" charset="0"/>
              </a:rPr>
              <a:t>PBS </a:t>
            </a:r>
            <a:r>
              <a:rPr kumimoji="0" lang="ru-RU" altLang="ru-RU" sz="2200" dirty="0">
                <a:latin typeface="Arial" charset="0"/>
              </a:rPr>
              <a:t>автоматически раскидывает задания по узлам и распределяет ресурсы</a:t>
            </a:r>
            <a:endParaRPr kumimoji="0" lang="ru-RU" altLang="ru-RU" sz="2200" dirty="0">
              <a:solidFill>
                <a:srgbClr val="404040"/>
              </a:solidFill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ru-RU" sz="2200" dirty="0">
                <a:latin typeface="Arial" charset="0"/>
              </a:rPr>
              <a:t> </a:t>
            </a:r>
            <a:r>
              <a:rPr kumimoji="0" lang="ru-RU" altLang="ru-RU" sz="2200" dirty="0">
                <a:latin typeface="Arial" charset="0"/>
              </a:rPr>
              <a:t>В качестве задания выступает </a:t>
            </a:r>
            <a:r>
              <a:rPr kumimoji="0" lang="en-US" altLang="ru-RU" sz="2200" dirty="0">
                <a:latin typeface="Arial" charset="0"/>
              </a:rPr>
              <a:t>shell-</a:t>
            </a:r>
            <a:r>
              <a:rPr kumimoji="0" lang="ru-RU" altLang="ru-RU" sz="2200" dirty="0">
                <a:latin typeface="Arial" charset="0"/>
              </a:rPr>
              <a:t>скрипт со специальными вставками.</a:t>
            </a:r>
            <a:endParaRPr kumimoji="0" lang="en-US" altLang="ru-RU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99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2"/>
            <a:ext cx="8700079" cy="4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 – указание какой 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shell </a:t>
            </a: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использовать.</a:t>
            </a:r>
            <a:endParaRPr kumimoji="0" lang="en-US" altLang="ru-RU" sz="2400" dirty="0">
              <a:solidFill>
                <a:srgbClr val="40404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4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1"/>
            <a:ext cx="8700079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kumimoji="0" lang="ru-RU" altLang="ru-RU" sz="2200" dirty="0">
                <a:latin typeface="Arial" charset="0"/>
              </a:rPr>
              <a:t>Строки, начинающиеся с </a:t>
            </a:r>
            <a:r>
              <a:rPr kumimoji="0" lang="en-US" altLang="ru-RU" sz="2200" dirty="0">
                <a:latin typeface="Arial" charset="0"/>
              </a:rPr>
              <a:t>#PBS</a:t>
            </a:r>
            <a:r>
              <a:rPr kumimoji="0" lang="ru-RU" altLang="ru-RU" sz="2200" dirty="0">
                <a:latin typeface="Arial" charset="0"/>
              </a:rPr>
              <a:t>, являются служебными и задают опции </a:t>
            </a:r>
            <a:r>
              <a:rPr kumimoji="0" lang="en-US" altLang="ru-RU" sz="2200" dirty="0">
                <a:latin typeface="Arial" charset="0"/>
              </a:rPr>
              <a:t>PBS</a:t>
            </a:r>
            <a:r>
              <a:rPr kumimoji="0" lang="ru-RU" altLang="ru-RU" sz="2200" dirty="0">
                <a:latin typeface="Arial" charset="0"/>
              </a:rPr>
              <a:t> очереди</a:t>
            </a:r>
            <a:r>
              <a:rPr kumimoji="0" lang="en-US" altLang="ru-RU" sz="22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4286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2"/>
            <a:ext cx="8700079" cy="164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-l </a:t>
            </a:r>
            <a:r>
              <a:rPr kumimoji="0" lang="en-US" altLang="ru-RU" sz="2400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  <a:endParaRPr kumimoji="0" lang="ru-RU" altLang="ru-RU" sz="2400" dirty="0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Задает запрашиваемый ресурс – ядро-часы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en-US" altLang="ru-RU" sz="2200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sz="2200" dirty="0">
                <a:solidFill>
                  <a:srgbClr val="404040"/>
                </a:solidFill>
                <a:latin typeface="Arial" pitchFamily="34" charset="0"/>
              </a:rPr>
              <a:t>=00:01:00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 – время работы приложения в 			формате </a:t>
            </a:r>
            <a:r>
              <a:rPr kumimoji="0" lang="ru-RU" altLang="ru-RU" sz="2200" dirty="0" err="1">
                <a:solidFill>
                  <a:srgbClr val="404040"/>
                </a:solidFill>
                <a:latin typeface="Arial" pitchFamily="34" charset="0"/>
              </a:rPr>
              <a:t>чч:мм:сс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altLang="ru-RU" sz="2200" dirty="0">
                <a:solidFill>
                  <a:srgbClr val="404040"/>
                </a:solidFill>
                <a:latin typeface="Arial" pitchFamily="34" charset="0"/>
              </a:rPr>
              <a:t>(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у нас – не более 10 мин)</a:t>
            </a:r>
          </a:p>
        </p:txBody>
      </p:sp>
    </p:spTree>
    <p:extLst>
      <p:ext uri="{BB962C8B-B14F-4D97-AF65-F5344CB8AC3E}">
        <p14:creationId xmlns:p14="http://schemas.microsoft.com/office/powerpoint/2010/main" val="267936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2"/>
            <a:ext cx="8700079" cy="164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-l </a:t>
            </a:r>
            <a:r>
              <a:rPr kumimoji="0" lang="en-US" altLang="ru-RU" sz="2400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  <a:endParaRPr kumimoji="0" lang="ru-RU" altLang="ru-RU" sz="2400" dirty="0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Задает запрашиваемый ресурс – ядро-часы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en-US" altLang="ru-RU" sz="2200" dirty="0">
                <a:solidFill>
                  <a:srgbClr val="404040"/>
                </a:solidFill>
                <a:latin typeface="Arial" pitchFamily="34" charset="0"/>
              </a:rPr>
              <a:t>nodes=3 – 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число запрошенных вычислительных узлов 		(у нас – от 1 до 7)</a:t>
            </a:r>
          </a:p>
        </p:txBody>
      </p:sp>
    </p:spTree>
    <p:extLst>
      <p:ext uri="{BB962C8B-B14F-4D97-AF65-F5344CB8AC3E}">
        <p14:creationId xmlns:p14="http://schemas.microsoft.com/office/powerpoint/2010/main" val="284414801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2"/>
            <a:ext cx="8700079" cy="164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-l </a:t>
            </a:r>
            <a:r>
              <a:rPr kumimoji="0" lang="en-US" altLang="ru-RU" sz="2400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  <a:endParaRPr kumimoji="0" lang="ru-RU" altLang="ru-RU" sz="2400" dirty="0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Задает запрашиваемый ресурс – ядро-часы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- </a:t>
            </a:r>
            <a:r>
              <a:rPr kumimoji="0" lang="en-US" altLang="ru-RU" sz="2200" dirty="0" err="1">
                <a:solidFill>
                  <a:srgbClr val="404040"/>
                </a:solidFill>
                <a:latin typeface="Arial" pitchFamily="34" charset="0"/>
              </a:rPr>
              <a:t>ppn</a:t>
            </a:r>
            <a:r>
              <a:rPr kumimoji="0" lang="en-US" altLang="ru-RU" sz="2200" dirty="0">
                <a:solidFill>
                  <a:srgbClr val="404040"/>
                </a:solidFill>
                <a:latin typeface="Arial" pitchFamily="34" charset="0"/>
              </a:rPr>
              <a:t>=2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 – число запрошенных ядер на каждом узле</a:t>
            </a:r>
            <a:b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 		(у нас – от 1 до 4)</a:t>
            </a:r>
          </a:p>
        </p:txBody>
      </p:sp>
    </p:spTree>
    <p:extLst>
      <p:ext uri="{BB962C8B-B14F-4D97-AF65-F5344CB8AC3E}">
        <p14:creationId xmlns:p14="http://schemas.microsoft.com/office/powerpoint/2010/main" val="84974466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5" y="238125"/>
            <a:ext cx="8496300" cy="617538"/>
          </a:xfrm>
        </p:spPr>
        <p:txBody>
          <a:bodyPr/>
          <a:lstStyle/>
          <a:p>
            <a:pPr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PBS 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задание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272814" y="1016001"/>
            <a:ext cx="8700079" cy="3382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Пример </a:t>
            </a:r>
            <a:r>
              <a:rPr kumimoji="0" lang="en-US" altLang="ru-RU" sz="2300" b="1" noProof="1">
                <a:solidFill>
                  <a:srgbClr val="00235C"/>
                </a:solidFill>
                <a:latin typeface="Arial" pitchFamily="34" charset="0"/>
              </a:rPr>
              <a:t>PBS </a:t>
            </a:r>
            <a:r>
              <a:rPr kumimoji="0" lang="ru-RU" altLang="ru-RU" sz="2300" b="1" noProof="1">
                <a:solidFill>
                  <a:srgbClr val="00235C"/>
                </a:solidFill>
                <a:latin typeface="Arial" pitchFamily="34" charset="0"/>
              </a:rPr>
              <a:t>задания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#!/bin/bash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-l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walltime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=00:01:00,nodes=3:ppn=2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-N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12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#PBS -q batch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cd $PBS_O_WORKDIR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mpirun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 --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hostfile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$PBS_NODEFILE -np 6 ./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a.out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3272814" y="4586812"/>
            <a:ext cx="8700079" cy="16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ru-RU" altLang="ru-RU" sz="2400" dirty="0">
                <a:solidFill>
                  <a:srgbClr val="404040"/>
                </a:solidFill>
                <a:latin typeface="Arial" pitchFamily="34" charset="0"/>
              </a:rPr>
              <a:t>-</a:t>
            </a: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N </a:t>
            </a:r>
            <a:r>
              <a:rPr kumimoji="0" lang="en-US" altLang="ru-RU" sz="2400" dirty="0" err="1">
                <a:solidFill>
                  <a:srgbClr val="404040"/>
                </a:solidFill>
                <a:latin typeface="Arial" pitchFamily="34" charset="0"/>
              </a:rPr>
              <a:t>example_job</a:t>
            </a:r>
            <a:endParaRPr kumimoji="0" lang="en-US" altLang="ru-RU" sz="2400" dirty="0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ru-RU" sz="2400" dirty="0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Имя задачи. Под таким именем она будет видна в </a:t>
            </a:r>
            <a:b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планировщике и это имя будет использоваться </a:t>
            </a:r>
            <a:b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ru-RU" altLang="ru-RU" sz="2200" dirty="0">
                <a:solidFill>
                  <a:srgbClr val="404040"/>
                </a:solidFill>
                <a:latin typeface="Arial" pitchFamily="34" charset="0"/>
              </a:rPr>
              <a:t>	в названии выходных файлов. Задается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1852829436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2299</TotalTime>
  <Words>976</Words>
  <Application>Microsoft Office PowerPoint</Application>
  <PresentationFormat>Широкоэкранный</PresentationFormat>
  <Paragraphs>120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Unicode MS</vt:lpstr>
      <vt:lpstr>Calibri</vt:lpstr>
      <vt:lpstr>Symbol</vt:lpstr>
      <vt:lpstr>Wingdings</vt:lpstr>
      <vt:lpstr>Larissa-Design</vt:lpstr>
      <vt:lpstr>Презентация PowerPoint</vt:lpstr>
      <vt:lpstr>Характеристики</vt:lpstr>
      <vt:lpstr>Система очередей</vt:lpstr>
      <vt:lpstr>PBS задание</vt:lpstr>
      <vt:lpstr>PBS задание</vt:lpstr>
      <vt:lpstr>PBS задание</vt:lpstr>
      <vt:lpstr>PBS задание</vt:lpstr>
      <vt:lpstr>PBS задание</vt:lpstr>
      <vt:lpstr>PBS задание</vt:lpstr>
      <vt:lpstr>PBS задание</vt:lpstr>
      <vt:lpstr>PBS задание</vt:lpstr>
      <vt:lpstr>Постановка задания в очередь</vt:lpstr>
      <vt:lpstr>Мониторинг заданий в очереди</vt:lpstr>
      <vt:lpstr>Удаление задания из очереди</vt:lpstr>
      <vt:lpstr>Презентация PowerPoint</vt:lpstr>
    </vt:vector>
  </TitlesOfParts>
  <Company>Inscale GmbH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Package</dc:title>
  <dc:creator>PresentationLoad</dc:creator>
  <dc:description>Professional PowerPoint templates for download</dc:description>
  <cp:lastModifiedBy>Владимир Карпов</cp:lastModifiedBy>
  <cp:revision>3326</cp:revision>
  <dcterms:created xsi:type="dcterms:W3CDTF">2010-05-21T10:35:54Z</dcterms:created>
  <dcterms:modified xsi:type="dcterms:W3CDTF">2024-02-14T05:40:17Z</dcterms:modified>
</cp:coreProperties>
</file>