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21" r:id="rId2"/>
    <p:sldMasterId id="2147483723" r:id="rId3"/>
    <p:sldMasterId id="2147483734" r:id="rId4"/>
  </p:sldMasterIdLst>
  <p:notesMasterIdLst>
    <p:notesMasterId r:id="rId27"/>
  </p:notesMasterIdLst>
  <p:sldIdLst>
    <p:sldId id="257" r:id="rId5"/>
    <p:sldId id="339" r:id="rId6"/>
    <p:sldId id="431" r:id="rId7"/>
    <p:sldId id="432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3" r:id="rId18"/>
    <p:sldId id="424" r:id="rId19"/>
    <p:sldId id="425" r:id="rId20"/>
    <p:sldId id="426" r:id="rId21"/>
    <p:sldId id="427" r:id="rId22"/>
    <p:sldId id="428" r:id="rId23"/>
    <p:sldId id="429" r:id="rId24"/>
    <p:sldId id="430" r:id="rId25"/>
    <p:sldId id="411" r:id="rId26"/>
  </p:sldIdLst>
  <p:sldSz cx="12192000" cy="6858000"/>
  <p:notesSz cx="6858000" cy="9144000"/>
  <p:defaultTextStyle>
    <a:defPPr>
      <a:defRPr lang="ru-RU"/>
    </a:defPPr>
    <a:lvl1pPr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C0C0C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16" autoAdjust="0"/>
    <p:restoredTop sz="90506" autoAdjust="0"/>
  </p:normalViewPr>
  <p:slideViewPr>
    <p:cSldViewPr snapToGrid="0" snapToObjects="1">
      <p:cViewPr varScale="1">
        <p:scale>
          <a:sx n="105" d="100"/>
          <a:sy n="105" d="100"/>
        </p:scale>
        <p:origin x="750" y="108"/>
      </p:cViewPr>
      <p:guideLst>
        <p:guide orient="horz" pos="247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pPr>
              <a:defRPr/>
            </a:pPr>
            <a:fld id="{61FE9D34-791F-4EF8-A4F0-542CA03A1025}" type="datetimeFigureOut">
              <a:rPr lang="ru-RU"/>
              <a:pPr>
                <a:defRPr/>
              </a:pPr>
              <a:t>10.03.2023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pPr>
              <a:defRPr/>
            </a:pPr>
            <a:fld id="{9E823CC4-FED0-46D8-B338-6A49B477DF9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8518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pitchFamily="34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pitchFamily="34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pitchFamily="34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defTabSz="914400"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219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A521D1-8719-45B4-8508-7E0FAEF0CEB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8294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358702-A98A-41FB-B2A9-8302E8D09278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82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493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61CF47-2B27-46D5-B4F2-578C6F2C109A}" type="slidenum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839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8C991B-EC30-47EE-87A6-8659701507CD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839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660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A521D1-8719-45B4-8508-7E0FAEF0CEB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8294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358702-A98A-41FB-B2A9-8302E8D09278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82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858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A521D1-8719-45B4-8508-7E0FAEF0CEB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8294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358702-A98A-41FB-B2A9-8302E8D09278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82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162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A521D1-8719-45B4-8508-7E0FAEF0CEB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8294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358702-A98A-41FB-B2A9-8302E8D09278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82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526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A521D1-8719-45B4-8508-7E0FAEF0CEB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8294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358702-A98A-41FB-B2A9-8302E8D09278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82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53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A13427-9F31-47B6-9C03-4FA11E150287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84995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09976A-F76C-4796-A4E6-F04851542037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849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283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0DE79B-9EA1-4442-AA91-39F522E38EEA}" type="slidenum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86019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EFEEB7-03A1-467D-BC66-0A03E817218A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382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A90FD3-1104-4C0E-BD19-C04AAB04E560}" type="slidenum">
              <a:rPr kumimoji="0" lang="de-DE" alt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de-DE" alt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83" y="4343144"/>
            <a:ext cx="5029635" cy="4115019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altLang="ru-RU" noProof="1"/>
          </a:p>
        </p:txBody>
      </p:sp>
    </p:spTree>
    <p:extLst>
      <p:ext uri="{BB962C8B-B14F-4D97-AF65-F5344CB8AC3E}">
        <p14:creationId xmlns:p14="http://schemas.microsoft.com/office/powerpoint/2010/main" val="311244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ru-RU" dirty="0"/>
          </a:p>
        </p:txBody>
      </p:sp>
      <p:sp>
        <p:nvSpPr>
          <p:cNvPr id="1229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E310F7-BA59-4BCC-B944-CD6B53D59584}" type="slidenum">
              <a:rPr kumimoji="0" lang="de-DE" alt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225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BA6DC00C-841F-4BC7-8427-A94FCE121A07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80899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>
              <a:defRPr/>
            </a:pPr>
            <a:fld id="{9F65053A-7B2E-4867-A32F-597E313E3C28}" type="slidenum">
              <a:rPr kumimoji="0" lang="en-GB" sz="1300">
                <a:solidFill>
                  <a:prstClr val="black"/>
                </a:solidFill>
              </a:rPr>
              <a:pPr algn="r" defTabSz="947738">
                <a:defRPr/>
              </a:pPr>
              <a:t>3</a:t>
            </a:fld>
            <a:endParaRPr kumimoji="0" lang="en-GB" sz="1300">
              <a:solidFill>
                <a:prstClr val="black"/>
              </a:solidFill>
            </a:endParaRPr>
          </a:p>
        </p:txBody>
      </p:sp>
      <p:sp>
        <p:nvSpPr>
          <p:cNvPr id="80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045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31E2875A-E8D7-4A49-A976-A71891A80C04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81923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>
              <a:defRPr/>
            </a:pPr>
            <a:fld id="{4499E5D6-CFED-4F4E-A2C8-7F591B072701}" type="slidenum">
              <a:rPr kumimoji="0" lang="en-GB" sz="1300">
                <a:solidFill>
                  <a:prstClr val="black"/>
                </a:solidFill>
              </a:rPr>
              <a:pPr algn="r" defTabSz="947738">
                <a:defRPr/>
              </a:pPr>
              <a:t>4</a:t>
            </a:fld>
            <a:endParaRPr kumimoji="0" lang="en-GB" sz="1300">
              <a:solidFill>
                <a:prstClr val="black"/>
              </a:solidFill>
            </a:endParaRPr>
          </a:p>
        </p:txBody>
      </p:sp>
      <p:sp>
        <p:nvSpPr>
          <p:cNvPr id="819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21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0C6212-D0C4-4DCF-B8A2-9A3F7ACE12C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76803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179B65-EE42-4876-822F-299FC17BAC00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768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114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0D6097-B086-4271-8FFC-A669E5E01473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778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6FBAC5-457F-4D7C-9650-CD27CA0AF117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035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6459A6-ECC4-4A5B-BE34-BF49A646CC43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7885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7A7F15-098E-4D28-A528-4CCAC7F7C863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998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0B42CF-ECDE-49E3-9294-187A1FD71598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79875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A9AAEC-25D4-4AAA-B7E0-A1B9D399E66F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798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260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0B42CF-ECDE-49E3-9294-187A1FD71598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79875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A9AAEC-25D4-4AAA-B7E0-A1B9D399E66F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798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37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МФТИ-2019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56F2DCAE-80BF-45C3-B74A-3BA349CF89F6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7829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МФТИ-2019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4F925C-88EF-41CE-A289-BD24C4C53697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52251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МФТИ-2019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28D019-E771-49AB-93BA-BEA67AACC870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39069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31800" y="238540"/>
            <a:ext cx="11329456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800" y="854994"/>
            <a:ext cx="113284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МФТИ-2019</a:t>
            </a:r>
            <a:endParaRPr lang="de-DE" dirty="0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Стр. </a:t>
            </a:r>
            <a:fld id="{4E7C34D8-C312-4D46-ABF5-8CA01CE57B1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31800" y="238540"/>
            <a:ext cx="11329456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800" y="854994"/>
            <a:ext cx="113284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de-DE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МФТИ-2019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12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JOBS ZUM BEARBEITEN\D2481_Strategietools\Grundlagen\tabl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gray">
          <a:xfrm>
            <a:off x="0" y="317500"/>
            <a:ext cx="12192000" cy="56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447413" y="1998133"/>
            <a:ext cx="8290187" cy="1416050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436229" y="4037202"/>
            <a:ext cx="8301372" cy="1271398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E6757-8804-42E5-B1D5-8001F45B6EDF}" type="datetime1">
              <a:rPr lang="de-DE" altLang="ru-RU" smtClean="0"/>
              <a:t>10.03.2023</a:t>
            </a:fld>
            <a:endParaRPr lang="de-DE" altLang="ru-RU"/>
          </a:p>
        </p:txBody>
      </p:sp>
      <p:sp>
        <p:nvSpPr>
          <p:cNvPr id="6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МФТИ-2019</a:t>
            </a:r>
            <a:endParaRPr lang="de-DE" dirty="0"/>
          </a:p>
        </p:txBody>
      </p:sp>
      <p:sp>
        <p:nvSpPr>
          <p:cNvPr id="7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 dirty="0"/>
              <a:t>Стр. </a:t>
            </a:r>
            <a:fld id="{2CF74CB0-F0B5-41E9-BA71-20606D10B8F1}" type="slidenum">
              <a:rPr lang="de-DE" altLang="ru-RU" smtClean="0"/>
              <a:pPr>
                <a:defRPr/>
              </a:pPr>
              <a:t>‹#›</a:t>
            </a:fld>
            <a:endParaRPr lang="de-DE" altLang="ru-RU" dirty="0"/>
          </a:p>
        </p:txBody>
      </p:sp>
    </p:spTree>
    <p:extLst>
      <p:ext uri="{BB962C8B-B14F-4D97-AF65-F5344CB8AC3E}">
        <p14:creationId xmlns:p14="http://schemas.microsoft.com/office/powerpoint/2010/main" val="3980086106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31800" y="238540"/>
            <a:ext cx="11329456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800" y="854994"/>
            <a:ext cx="113284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A13C1-0FCD-4F01-AC7E-70D3C55F45C7}" type="datetime1">
              <a:rPr lang="de-DE" altLang="ru-RU" smtClean="0"/>
              <a:t>10.03.2023</a:t>
            </a:fld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МФТИ-2019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Стр. </a:t>
            </a:r>
            <a:fld id="{A4CED0C5-ED51-4CAE-B403-C2A41A79FC68}" type="slidenum">
              <a:rPr lang="de-DE" altLang="ru-RU"/>
              <a:pPr>
                <a:defRPr/>
              </a:pPr>
              <a:t>‹#›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110269533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9CA09-1AF8-4748-A45E-AF91C8090DA7}" type="datetime1">
              <a:rPr lang="de-DE" altLang="ru-RU" smtClean="0"/>
              <a:t>10.03.2023</a:t>
            </a:fld>
            <a:endParaRPr lang="de-DE" altLang="ru-RU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МФТИ-2019</a:t>
            </a: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Стр. </a:t>
            </a:r>
            <a:fld id="{56F2DCAE-80BF-45C3-B74A-3BA349CF89F6}" type="slidenum">
              <a:rPr lang="de-DE" altLang="ru-RU"/>
              <a:pPr>
                <a:defRPr/>
              </a:pPr>
              <a:t>‹#›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2238370068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AC376-73FF-46E7-B915-F9E62041705A}" type="datetime1">
              <a:rPr lang="de-DE" altLang="ru-RU" smtClean="0"/>
              <a:t>10.03.2023</a:t>
            </a:fld>
            <a:endParaRPr lang="de-DE" altLang="ru-RU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МФТИ-2019</a:t>
            </a: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Стр. </a:t>
            </a:r>
            <a:fld id="{A128D019-E771-49AB-93BA-BEA67AACC870}" type="slidenum">
              <a:rPr lang="de-DE" altLang="ru-RU"/>
              <a:pPr>
                <a:defRPr/>
              </a:pPr>
              <a:t>‹#›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3581743692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JOBS ZUM BEARBEITEN\D2481_Strategietools\Grundlagen\tabl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gray">
          <a:xfrm>
            <a:off x="0" y="317500"/>
            <a:ext cx="12192000" cy="56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447413" y="1998133"/>
            <a:ext cx="8290187" cy="1416050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436229" y="4037202"/>
            <a:ext cx="8301372" cy="1271398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6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МФТИ-2019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 dirty="0">
                <a:solidFill>
                  <a:prstClr val="black"/>
                </a:solidFill>
              </a:rPr>
              <a:t>Стр. </a:t>
            </a:r>
            <a:fld id="{2CF74CB0-F0B5-41E9-BA71-20606D10B8F1}" type="slidenum">
              <a:rPr lang="de-DE" altLang="ru-RU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62411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31800" y="238540"/>
            <a:ext cx="11329456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800" y="854994"/>
            <a:ext cx="113284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МФТИ-2019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4CED0C5-ED51-4CAE-B403-C2A41A79FC68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37728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92101" y="6410326"/>
            <a:ext cx="1987551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ru-RU"/>
              <a:t>МФТИ-2019</a:t>
            </a:r>
            <a:endParaRPr lang="de-DE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2470151" y="6410326"/>
            <a:ext cx="132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ru-RU"/>
              <a:t>Стр. </a:t>
            </a:r>
            <a:fld id="{827EB3EC-A0FC-4DD2-B272-B8CC7C9619E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92101" y="6410326"/>
            <a:ext cx="1987551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МФТИ-2019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2470151" y="6410326"/>
            <a:ext cx="132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01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31800" y="1554163"/>
            <a:ext cx="113284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Textmasterformate durch Klicken bearbeiten</a:t>
            </a:r>
          </a:p>
          <a:p>
            <a:pPr lvl="1"/>
            <a:r>
              <a:rPr lang="de-DE" altLang="ru-RU"/>
              <a:t>Zweite Ebene</a:t>
            </a:r>
          </a:p>
          <a:p>
            <a:pPr lvl="2"/>
            <a:r>
              <a:rPr lang="de-DE" altLang="ru-RU"/>
              <a:t>Dritte Ebene</a:t>
            </a:r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gray">
          <a:xfrm>
            <a:off x="431800" y="1"/>
            <a:ext cx="11328400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4318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8833E3C-6C88-4444-8CA8-803D753C9E8A}" type="datetime1">
              <a:rPr lang="de-DE" altLang="ru-RU" smtClean="0"/>
              <a:t>10.03.2023</a:t>
            </a:fld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330201" y="6356351"/>
            <a:ext cx="1943100" cy="365125"/>
          </a:xfrm>
          <a:prstGeom prst="rect">
            <a:avLst/>
          </a:prstGeom>
          <a:gradFill>
            <a:gsLst>
              <a:gs pos="0">
                <a:srgbClr val="5F8ED9"/>
              </a:gs>
              <a:gs pos="50000">
                <a:srgbClr val="8EB4E3"/>
              </a:gs>
              <a:gs pos="100000">
                <a:srgbClr val="C6D9F1">
                  <a:alpha val="14902"/>
                </a:srgbClr>
              </a:gs>
            </a:gsLst>
            <a:lin ang="16200000" scaled="1"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6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ru-RU"/>
              <a:t>МФТИ-2019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2292351" y="6356351"/>
            <a:ext cx="1485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ru-RU" altLang="ru-RU"/>
              <a:t>Стр. </a:t>
            </a:r>
            <a:fld id="{42D759B2-9E95-43EC-A219-6234572FE2A1}" type="slidenum">
              <a:rPr lang="de-DE" altLang="ru-RU"/>
              <a:pPr>
                <a:defRPr/>
              </a:pPr>
              <a:t>‹#›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74566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</p:sldLayoutIdLst>
  <p:transition spd="med">
    <p:fade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360363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2pPr>
      <a:lvl3pPr marL="536575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3pPr>
      <a:lvl4pPr marL="720725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4pPr>
      <a:lvl5pPr marL="896938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31800" y="1554163"/>
            <a:ext cx="113284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Textmasterformate durch Klicken bearbeiten</a:t>
            </a:r>
          </a:p>
          <a:p>
            <a:pPr lvl="1"/>
            <a:r>
              <a:rPr lang="de-DE" altLang="ru-RU"/>
              <a:t>Zweite Ebene</a:t>
            </a:r>
          </a:p>
          <a:p>
            <a:pPr lvl="2"/>
            <a:r>
              <a:rPr lang="de-DE" altLang="ru-RU"/>
              <a:t>Dritte Ebene</a:t>
            </a:r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gray">
          <a:xfrm>
            <a:off x="431800" y="1"/>
            <a:ext cx="11328400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4318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ru-RU">
              <a:latin typeface="Arial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330201" y="6356351"/>
            <a:ext cx="1943100" cy="365125"/>
          </a:xfrm>
          <a:prstGeom prst="rect">
            <a:avLst/>
          </a:prstGeom>
          <a:gradFill>
            <a:gsLst>
              <a:gs pos="0">
                <a:srgbClr val="5F8ED9"/>
              </a:gs>
              <a:gs pos="50000">
                <a:srgbClr val="8EB4E3"/>
              </a:gs>
              <a:gs pos="100000">
                <a:srgbClr val="C6D9F1">
                  <a:alpha val="14902"/>
                </a:srgbClr>
              </a:gs>
            </a:gsLst>
            <a:lin ang="16200000" scaled="1"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6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МФТИ-2019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2292351" y="6356351"/>
            <a:ext cx="1485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42D759B2-9E95-43EC-A219-6234572FE2A1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94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</p:sldLayoutIdLst>
  <p:transition spd="med">
    <p:fade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360363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2pPr>
      <a:lvl3pPr marL="536575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3pPr>
      <a:lvl4pPr marL="720725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4pPr>
      <a:lvl5pPr marL="896938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load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hlinkClick r:id="rId3"/>
          </p:cNvPr>
          <p:cNvSpPr/>
          <p:nvPr/>
        </p:nvSpPr>
        <p:spPr>
          <a:xfrm>
            <a:off x="8401050" y="6276976"/>
            <a:ext cx="2266950" cy="5810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244" name="Прямоугольник 3"/>
          <p:cNvSpPr>
            <a:spLocks noChangeArrowheads="1"/>
          </p:cNvSpPr>
          <p:nvPr/>
        </p:nvSpPr>
        <p:spPr bwMode="auto">
          <a:xfrm>
            <a:off x="3831281" y="548199"/>
            <a:ext cx="8026151" cy="543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defTabSz="914400">
              <a:defRPr/>
            </a:pPr>
            <a:r>
              <a:rPr kumimoji="0" lang="ru-RU" sz="5400" dirty="0">
                <a:solidFill>
                  <a:srgbClr val="800000"/>
                </a:solidFill>
                <a:latin typeface="Arial" pitchFamily="34" charset="0"/>
              </a:rPr>
              <a:t>Введение в</a:t>
            </a:r>
            <a:r>
              <a:rPr kumimoji="0" lang="en-US" sz="5400" dirty="0">
                <a:solidFill>
                  <a:srgbClr val="800000"/>
                </a:solidFill>
                <a:latin typeface="Arial" pitchFamily="34" charset="0"/>
              </a:rPr>
              <a:t/>
            </a:r>
            <a:br>
              <a:rPr kumimoji="0" lang="en-US" sz="5400" dirty="0">
                <a:solidFill>
                  <a:srgbClr val="800000"/>
                </a:solidFill>
                <a:latin typeface="Arial" pitchFamily="34" charset="0"/>
              </a:rPr>
            </a:br>
            <a:r>
              <a:rPr kumimoji="0" lang="ru-RU" sz="5400" dirty="0">
                <a:solidFill>
                  <a:srgbClr val="800000"/>
                </a:solidFill>
                <a:latin typeface="Arial" pitchFamily="34" charset="0"/>
              </a:rPr>
              <a:t>распараллеливание</a:t>
            </a:r>
            <a:r>
              <a:rPr kumimoji="0" lang="en-US" sz="5400" dirty="0">
                <a:solidFill>
                  <a:srgbClr val="800000"/>
                </a:solidFill>
                <a:latin typeface="Arial" pitchFamily="34" charset="0"/>
              </a:rPr>
              <a:t> </a:t>
            </a:r>
            <a:br>
              <a:rPr kumimoji="0" lang="en-US" sz="5400" dirty="0">
                <a:solidFill>
                  <a:srgbClr val="800000"/>
                </a:solidFill>
                <a:latin typeface="Arial" pitchFamily="34" charset="0"/>
              </a:rPr>
            </a:br>
            <a:r>
              <a:rPr kumimoji="0" lang="ru-RU" sz="5400" dirty="0">
                <a:solidFill>
                  <a:srgbClr val="800000"/>
                </a:solidFill>
                <a:latin typeface="Arial" pitchFamily="34" charset="0"/>
              </a:rPr>
              <a:t>алгоритмов и </a:t>
            </a:r>
            <a:br>
              <a:rPr kumimoji="0" lang="ru-RU" sz="5400" dirty="0">
                <a:solidFill>
                  <a:srgbClr val="800000"/>
                </a:solidFill>
                <a:latin typeface="Arial" pitchFamily="34" charset="0"/>
              </a:rPr>
            </a:br>
            <a:r>
              <a:rPr kumimoji="0" lang="ru-RU" sz="5400" dirty="0">
                <a:solidFill>
                  <a:srgbClr val="800000"/>
                </a:solidFill>
                <a:latin typeface="Arial" pitchFamily="34" charset="0"/>
              </a:rPr>
              <a:t>программ</a:t>
            </a:r>
          </a:p>
          <a:p>
            <a:pPr defTabSz="914400">
              <a:defRPr/>
            </a:pPr>
            <a:endParaRPr kumimoji="0" lang="ru-RU" sz="2800" dirty="0">
              <a:solidFill>
                <a:srgbClr val="800000"/>
              </a:solidFill>
              <a:latin typeface="Arial" pitchFamily="34" charset="0"/>
            </a:endParaRPr>
          </a:p>
          <a:p>
            <a:pPr algn="r" defTabSz="914400">
              <a:spcBef>
                <a:spcPts val="1800"/>
              </a:spcBef>
              <a:defRPr/>
            </a:pPr>
            <a:r>
              <a:rPr kumimoji="0" lang="ru-RU" sz="3600" dirty="0">
                <a:solidFill>
                  <a:srgbClr val="800000"/>
                </a:solidFill>
                <a:latin typeface="Arial" pitchFamily="34" charset="0"/>
              </a:rPr>
              <a:t>Карпов Владимир Ефимович,</a:t>
            </a:r>
          </a:p>
          <a:p>
            <a:pPr algn="r" defTabSz="914400">
              <a:defRPr/>
            </a:pPr>
            <a:r>
              <a:rPr kumimoji="0" lang="ru-RU" sz="2400" dirty="0">
                <a:solidFill>
                  <a:srgbClr val="800000"/>
                </a:solidFill>
                <a:latin typeface="Arial" pitchFamily="34" charset="0"/>
              </a:rPr>
              <a:t>кандидат физико-математических наук, доцент</a:t>
            </a:r>
          </a:p>
          <a:p>
            <a:pPr defTabSz="914400">
              <a:defRPr/>
            </a:pPr>
            <a:r>
              <a:rPr kumimoji="0" lang="ru-RU" sz="2800" dirty="0">
                <a:solidFill>
                  <a:srgbClr val="800000"/>
                </a:solidFill>
                <a:latin typeface="Arial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821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_h1"/>
          <p:cNvSpPr>
            <a:spLocks noGrp="1" noChangeArrowheads="1"/>
          </p:cNvSpPr>
          <p:nvPr>
            <p:ph type="title"/>
          </p:nvPr>
        </p:nvSpPr>
        <p:spPr>
          <a:xfrm>
            <a:off x="3365754" y="238125"/>
            <a:ext cx="8496300" cy="617538"/>
          </a:xfrm>
        </p:spPr>
        <p:txBody>
          <a:bodyPr/>
          <a:lstStyle/>
          <a:p>
            <a:pPr algn="r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Асимптотический анализ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hteck 36"/>
          <p:cNvSpPr>
            <a:spLocks noChangeArrowheads="1"/>
          </p:cNvSpPr>
          <p:nvPr/>
        </p:nvSpPr>
        <p:spPr bwMode="gray">
          <a:xfrm>
            <a:off x="3365754" y="936000"/>
            <a:ext cx="8496300" cy="598488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PRAM (Parallel Random Access Machine)</a:t>
            </a:r>
          </a:p>
        </p:txBody>
      </p:sp>
      <p:sp>
        <p:nvSpPr>
          <p:cNvPr id="40" name="Rechteck 39"/>
          <p:cNvSpPr>
            <a:spLocks noChangeArrowheads="1"/>
          </p:cNvSpPr>
          <p:nvPr/>
        </p:nvSpPr>
        <p:spPr bwMode="gray">
          <a:xfrm>
            <a:off x="3365754" y="1798950"/>
            <a:ext cx="8496300" cy="4680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108000" rIns="216000" bIns="36000"/>
          <a:lstStyle/>
          <a:p>
            <a:pPr marL="457200" marR="0" lvl="0" indent="-45720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Много процессоров и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/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или ядер с общей памятью</a:t>
            </a:r>
            <a:r>
              <a:rPr kumimoji="0" lang="ru-RU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pPr marL="457200" marR="0" lvl="0" indent="-45720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Ячейки памяти доступны в произвольном порядке</a:t>
            </a:r>
            <a:r>
              <a:rPr kumimoji="0" lang="ru-RU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pPr marL="457200" marR="0" lvl="0" indent="-45720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Время доступа к памяти есть</a:t>
            </a:r>
            <a:r>
              <a:rPr kumimoji="0" lang="ru-RU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 pitchFamily="18" charset="2"/>
              </a:rPr>
              <a:t>(1)</a:t>
            </a:r>
            <a:r>
              <a:rPr kumimoji="0" lang="ru-RU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независимо от того, чтение это или запись</a:t>
            </a:r>
            <a:r>
              <a:rPr kumimoji="0" lang="ru-RU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pPr marL="457200" marR="0" lvl="0" indent="-45720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Время выполнения любой базовой операции на процессоре</a:t>
            </a:r>
            <a:r>
              <a:rPr kumimoji="0" lang="ru-RU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(ядре) не зависит от данных и есть</a:t>
            </a:r>
            <a:r>
              <a:rPr kumimoji="0" lang="ru-RU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 pitchFamily="18" charset="2"/>
              </a:rPr>
              <a:t>(1)</a:t>
            </a:r>
            <a:r>
              <a:rPr kumimoji="0" lang="ru-RU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pPr marL="457200" marR="0" lvl="0" indent="-45720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В зависимости от того, разрешены ли одновременное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чтение из одной ячейки памяти или одновременная запись в одну ячейку памяти различают 4 разновидности модели</a:t>
            </a:r>
            <a:r>
              <a:rPr kumimoji="0" lang="ru-RU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  <a:endParaRPr kumimoji="0" lang="ru-RU" sz="2400" b="0" i="0" u="none" strike="noStrike" kern="120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0287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uiExpand="1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_h1"/>
          <p:cNvSpPr>
            <a:spLocks noGrp="1" noChangeArrowheads="1"/>
          </p:cNvSpPr>
          <p:nvPr>
            <p:ph type="title"/>
          </p:nvPr>
        </p:nvSpPr>
        <p:spPr>
          <a:xfrm>
            <a:off x="3365754" y="238125"/>
            <a:ext cx="8496300" cy="617538"/>
          </a:xfrm>
        </p:spPr>
        <p:txBody>
          <a:bodyPr/>
          <a:lstStyle/>
          <a:p>
            <a:pPr algn="r" eaLnBrk="1" hangingPunct="1"/>
            <a:r>
              <a:rPr kumimoji="0" lang="en-US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PRAM – </a:t>
            </a:r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конфликты по памяти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hteck 39"/>
          <p:cNvSpPr>
            <a:spLocks noChangeArrowheads="1"/>
          </p:cNvSpPr>
          <p:nvPr/>
        </p:nvSpPr>
        <p:spPr bwMode="gray">
          <a:xfrm>
            <a:off x="3365754" y="1438276"/>
            <a:ext cx="8496300" cy="4509679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24000" rIns="216000" bIns="36000"/>
          <a:lstStyle/>
          <a:p>
            <a:pPr marL="457200" marR="0" lvl="0" indent="-4572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28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EREW – Exclusive Read Exclusive Write – 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наиболее строгая подмодель</a:t>
            </a:r>
            <a:r>
              <a:rPr kumimoji="0" lang="en-US" sz="28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PRAM.</a:t>
            </a:r>
          </a:p>
          <a:p>
            <a:pPr marL="457200" marR="0" lvl="0" indent="-457200" algn="l" defTabSz="4572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28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CREW – Concurrent Read Exclusive Write – 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наиболее используемая модель</a:t>
            </a:r>
            <a:r>
              <a:rPr kumimoji="0" lang="en-US" sz="28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PRAM.</a:t>
            </a:r>
          </a:p>
          <a:p>
            <a:pPr marL="457200" marR="0" lvl="0" indent="-457200" algn="l" defTabSz="4572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28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CRCW – Concurrent Read Concurrent Write.</a:t>
            </a:r>
          </a:p>
          <a:p>
            <a:pPr marL="457200" marR="0" lvl="0" indent="-457200" algn="l" defTabSz="4572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28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ERCW – Exclusive Read Concurrent Write – 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наиболее </a:t>
            </a:r>
            <a:r>
              <a:rPr kumimoji="0" lang="ru-RU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дурацкая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модель</a:t>
            </a:r>
            <a:r>
              <a:rPr kumimoji="0" lang="en-US" sz="28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PRAM.</a:t>
            </a:r>
          </a:p>
          <a:p>
            <a:pPr marL="457200" marR="0" lvl="0" indent="-4572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AutoNum type="arabicParenR"/>
              <a:tabLst/>
              <a:defRPr/>
            </a:pPr>
            <a:endParaRPr kumimoji="0" lang="en-US" sz="2300" b="0" i="1" u="none" strike="noStrike" kern="120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57200" marR="0" lvl="0" indent="-4572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AutoNum type="arabicParenR"/>
              <a:tabLst/>
              <a:defRPr/>
            </a:pPr>
            <a:endParaRPr kumimoji="0" lang="en-US" sz="2300" b="0" i="1" u="none" strike="noStrike" kern="120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57200" marR="0" lvl="0" indent="-4572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AutoNum type="arabicParenR"/>
              <a:tabLst/>
              <a:defRPr/>
            </a:pPr>
            <a:endParaRPr kumimoji="0" lang="en-US" sz="2300" b="0" i="1" u="none" strike="noStrike" kern="120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57200" marR="0" lvl="0" indent="-4572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AutoNum type="arabicParenR"/>
              <a:tabLst/>
              <a:defRPr/>
            </a:pPr>
            <a:endParaRPr kumimoji="0" lang="en-US" sz="2300" b="0" i="1" u="none" strike="noStrike" kern="1200" cap="none" spc="0" normalizeH="0" baseline="0" noProof="1">
              <a:ln>
                <a:noFill/>
              </a:ln>
              <a:solidFill>
                <a:srgbClr val="00235C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5310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_h1"/>
          <p:cNvSpPr>
            <a:spLocks noGrp="1" noChangeArrowheads="1"/>
          </p:cNvSpPr>
          <p:nvPr>
            <p:ph type="title"/>
          </p:nvPr>
        </p:nvSpPr>
        <p:spPr>
          <a:xfrm>
            <a:off x="3365754" y="238125"/>
            <a:ext cx="8496300" cy="617538"/>
          </a:xfrm>
        </p:spPr>
        <p:txBody>
          <a:bodyPr/>
          <a:lstStyle/>
          <a:p>
            <a:pPr algn="r" eaLnBrk="1" hangingPunct="1"/>
            <a:r>
              <a:rPr kumimoji="0" lang="en-US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PRAM – </a:t>
            </a:r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конфликты по памяти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hteck 36"/>
          <p:cNvSpPr>
            <a:spLocks noChangeArrowheads="1"/>
          </p:cNvSpPr>
          <p:nvPr/>
        </p:nvSpPr>
        <p:spPr bwMode="gray">
          <a:xfrm>
            <a:off x="3365754" y="936000"/>
            <a:ext cx="8496300" cy="5976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Способы разрешения конфликтов</a:t>
            </a:r>
            <a:endParaRPr kumimoji="0" lang="ru-RU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40" name="Rechteck 39"/>
          <p:cNvSpPr>
            <a:spLocks noChangeArrowheads="1"/>
          </p:cNvSpPr>
          <p:nvPr/>
        </p:nvSpPr>
        <p:spPr bwMode="gray">
          <a:xfrm>
            <a:off x="3365754" y="1820093"/>
            <a:ext cx="8496300" cy="425743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144000" rIns="216000" bIns="36000"/>
          <a:lstStyle/>
          <a:p>
            <a:pPr marL="457200" marR="0" lvl="0" indent="-457200" algn="l" defTabSz="4572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Общая</a:t>
            </a:r>
            <a:r>
              <a:rPr kumimoji="0" lang="ru-RU" sz="28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– 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все исполнители записывают одинаковые значения</a:t>
            </a:r>
            <a:r>
              <a:rPr kumimoji="0" lang="ru-RU" sz="28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; 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иначе – запись запрещена</a:t>
            </a:r>
            <a:r>
              <a:rPr kumimoji="0" lang="ru-RU" sz="28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pPr marL="457200" marR="0" lvl="0" indent="-457200" algn="l" defTabSz="4572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Объединяющая</a:t>
            </a:r>
            <a:r>
              <a:rPr kumimoji="0" lang="ru-RU" sz="28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– 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 pitchFamily="18" charset="2"/>
              </a:rPr>
              <a:t>реально записывается значение некоторой функции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 pitchFamily="18" charset="2"/>
              </a:rPr>
              <a:t>max, min,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 pitchFamily="18" charset="2"/>
              </a:rPr>
              <a:t> среднее значение и т.д.) от всех значений, которые пытались записать</a:t>
            </a:r>
            <a:r>
              <a:rPr kumimoji="0" lang="ru-RU" sz="28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71474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_h1"/>
          <p:cNvSpPr>
            <a:spLocks noGrp="1" noChangeArrowheads="1"/>
          </p:cNvSpPr>
          <p:nvPr>
            <p:ph type="title"/>
          </p:nvPr>
        </p:nvSpPr>
        <p:spPr>
          <a:xfrm>
            <a:off x="3365754" y="238125"/>
            <a:ext cx="8496300" cy="617538"/>
          </a:xfrm>
        </p:spPr>
        <p:txBody>
          <a:bodyPr/>
          <a:lstStyle/>
          <a:p>
            <a:pPr algn="r" eaLnBrk="1" hangingPunct="1"/>
            <a:r>
              <a:rPr kumimoji="0" lang="en-US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PRAM – </a:t>
            </a:r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конфликты по памяти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hteck 39"/>
          <p:cNvSpPr>
            <a:spLocks noChangeArrowheads="1"/>
          </p:cNvSpPr>
          <p:nvPr/>
        </p:nvSpPr>
        <p:spPr bwMode="gray">
          <a:xfrm>
            <a:off x="3365754" y="1937794"/>
            <a:ext cx="8496300" cy="398420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180000" rIns="216000" bIns="36000"/>
          <a:lstStyle/>
          <a:p>
            <a:pPr marL="457200" marR="0" lvl="0" indent="-457200" algn="l" defTabSz="4572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 typeface="+mj-lt"/>
              <a:buAutoNum type="arabicParenR" startAt="3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Произвольная</a:t>
            </a:r>
            <a:r>
              <a:rPr kumimoji="0" lang="ru-RU" sz="28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– 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 pitchFamily="18" charset="2"/>
              </a:rPr>
              <a:t>записывается только одно из предлагаемых значений, выбранное произвольно</a:t>
            </a:r>
            <a:r>
              <a:rPr kumimoji="0" lang="ru-RU" sz="28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pPr marL="457200" marR="0" lvl="0" indent="-457200" algn="l" defTabSz="4572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AutoNum type="arabicParenR" startAt="3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С приоритетами</a:t>
            </a:r>
            <a:r>
              <a:rPr kumimoji="0" lang="ru-RU" sz="28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– 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 pitchFamily="18" charset="2"/>
              </a:rPr>
              <a:t>у каждого исполнителя есть приоритет, запись произведет процессор с наибольшим приоритетом.</a:t>
            </a:r>
            <a:endParaRPr kumimoji="0" lang="ru-RU" sz="2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  <a:sym typeface="Symbol" pitchFamily="18" charset="2"/>
            </a:endParaRPr>
          </a:p>
        </p:txBody>
      </p:sp>
      <p:sp>
        <p:nvSpPr>
          <p:cNvPr id="5" name="Rechteck 36">
            <a:extLst>
              <a:ext uri="{FF2B5EF4-FFF2-40B4-BE49-F238E27FC236}">
                <a16:creationId xmlns:a16="http://schemas.microsoft.com/office/drawing/2014/main" xmlns="" id="{0431F17A-081E-4CD4-B4E4-FB8D150F36A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65754" y="936000"/>
            <a:ext cx="8496300" cy="5976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Способы разрешения конфликтов</a:t>
            </a:r>
            <a:endParaRPr kumimoji="0" lang="ru-RU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2384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_h1"/>
          <p:cNvSpPr>
            <a:spLocks noGrp="1" noChangeArrowheads="1"/>
          </p:cNvSpPr>
          <p:nvPr>
            <p:ph type="title"/>
          </p:nvPr>
        </p:nvSpPr>
        <p:spPr>
          <a:xfrm>
            <a:off x="3365754" y="238125"/>
            <a:ext cx="8496300" cy="617538"/>
          </a:xfrm>
        </p:spPr>
        <p:txBody>
          <a:bodyPr/>
          <a:lstStyle/>
          <a:p>
            <a:pPr algn="r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Асимптотический анализ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hteck 36"/>
          <p:cNvSpPr>
            <a:spLocks noChangeArrowheads="1"/>
          </p:cNvSpPr>
          <p:nvPr/>
        </p:nvSpPr>
        <p:spPr bwMode="gray">
          <a:xfrm>
            <a:off x="3365754" y="936000"/>
            <a:ext cx="8496300" cy="969962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4572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Сравнение параллельных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 </a:t>
            </a: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и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 </a:t>
            </a: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последовательных алгоритмов</a:t>
            </a:r>
            <a:endParaRPr kumimoji="0" lang="ru-RU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40" name="Rechteck 39"/>
          <p:cNvSpPr>
            <a:spLocks noChangeArrowheads="1"/>
          </p:cNvSpPr>
          <p:nvPr/>
        </p:nvSpPr>
        <p:spPr bwMode="gray">
          <a:xfrm>
            <a:off x="3220430" y="2283437"/>
            <a:ext cx="8786949" cy="35251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180000" rIns="216000" bIns="36000"/>
          <a:lstStyle/>
          <a:p>
            <a:pPr marL="0" marR="0" lvl="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Теоретическое ускорение</a:t>
            </a:r>
            <a:r>
              <a:rPr kumimoji="0" lang="ru-RU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= (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время работы наилучшего последовательного алгоритма при наихудших начальных данных</a:t>
            </a:r>
            <a:r>
              <a:rPr kumimoji="0" lang="ru-RU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) / (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время работы параллельного алгоритма при тех же начальных данных</a:t>
            </a:r>
            <a:r>
              <a:rPr kumimoji="0" lang="ru-RU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).</a:t>
            </a:r>
          </a:p>
          <a:p>
            <a:pPr marL="0" marR="0" lvl="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Для </a:t>
            </a: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исполнителей</a:t>
            </a:r>
            <a:r>
              <a:rPr kumimoji="0" lang="ru-RU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теоретическое ускорение всегда будет ≤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N</a:t>
            </a: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В противном случае последовательный алгоритм не был наилучшим</a:t>
            </a:r>
            <a:r>
              <a:rPr kumimoji="0" lang="ru-RU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54383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365754" y="238125"/>
            <a:ext cx="8496300" cy="617538"/>
          </a:xfrm>
        </p:spPr>
        <p:txBody>
          <a:bodyPr/>
          <a:lstStyle/>
          <a:p>
            <a:pPr algn="r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Асимптотический анализ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hteck 39"/>
          <p:cNvSpPr>
            <a:spLocks noChangeArrowheads="1"/>
          </p:cNvSpPr>
          <p:nvPr/>
        </p:nvSpPr>
        <p:spPr bwMode="gray">
          <a:xfrm>
            <a:off x="3181241" y="2824163"/>
            <a:ext cx="8874034" cy="218326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180000" rIns="216000" bIns="36000"/>
          <a:lstStyle/>
          <a:p>
            <a:pPr marL="0" marR="0" lvl="0" indent="0" algn="l" defTabSz="4572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 pitchFamily="18" charset="2"/>
              </a:rPr>
              <a:t>В реальной жизни часто ускорение считается для последовательной и параллельной версий одного и того же алгоритма на одном наборе данных.</a:t>
            </a:r>
            <a:endParaRPr kumimoji="0" lang="ru-RU" sz="2800" b="0" i="0" u="none" strike="noStrike" kern="1200" cap="none" spc="0" normalizeH="0" baseline="0" noProof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Rechteck 36">
            <a:extLst>
              <a:ext uri="{FF2B5EF4-FFF2-40B4-BE49-F238E27FC236}">
                <a16:creationId xmlns:a16="http://schemas.microsoft.com/office/drawing/2014/main" xmlns="" id="{A766A4E5-058C-428D-AE8D-A47131FD64A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65754" y="936000"/>
            <a:ext cx="8496300" cy="969962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4572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Сравнение параллельных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 </a:t>
            </a: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и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 </a:t>
            </a: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последовательных алгоритмов</a:t>
            </a:r>
            <a:endParaRPr kumimoji="0" lang="ru-RU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753592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_h1"/>
          <p:cNvSpPr>
            <a:spLocks noGrp="1" noChangeArrowheads="1"/>
          </p:cNvSpPr>
          <p:nvPr>
            <p:ph type="title"/>
          </p:nvPr>
        </p:nvSpPr>
        <p:spPr>
          <a:xfrm>
            <a:off x="3365754" y="238125"/>
            <a:ext cx="8496300" cy="617538"/>
          </a:xfrm>
        </p:spPr>
        <p:txBody>
          <a:bodyPr/>
          <a:lstStyle/>
          <a:p>
            <a:pPr algn="r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Асимптотический анализ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hteck 36"/>
          <p:cNvSpPr>
            <a:spLocks noChangeArrowheads="1"/>
          </p:cNvSpPr>
          <p:nvPr/>
        </p:nvSpPr>
        <p:spPr bwMode="gray">
          <a:xfrm>
            <a:off x="3365754" y="936000"/>
            <a:ext cx="8496300" cy="5976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Сверхлинейное</a:t>
            </a: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 ускорение</a:t>
            </a:r>
            <a:endParaRPr kumimoji="0" lang="ru-RU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40" name="Rechteck 39"/>
          <p:cNvSpPr>
            <a:spLocks noChangeArrowheads="1"/>
          </p:cNvSpPr>
          <p:nvPr/>
        </p:nvSpPr>
        <p:spPr bwMode="gray">
          <a:xfrm>
            <a:off x="3146407" y="1744223"/>
            <a:ext cx="8848428" cy="39424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144000" tIns="180000" rIns="216000" bIns="36000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for 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=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n-1;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0;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--)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for (j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=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0; j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&lt;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i-1;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j++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	if(a[j]</a:t>
            </a:r>
            <a:r>
              <a:rPr kumimoji="0" lang="ru-RU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kumimoji="0" lang="ru-RU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a[j+1]) swap(a[j],</a:t>
            </a:r>
            <a:r>
              <a:rPr kumimoji="0" lang="ru-RU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a[j+1]);</a:t>
            </a:r>
          </a:p>
          <a:p>
            <a:pPr marL="0" marR="0" lvl="0" indent="0" algn="l" defTabSz="457200" rtl="0" eaLnBrk="1" fontAlgn="base" latinLnBrk="0" hangingPunct="1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kumimoji="0" lang="ru-RU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Необходимо </a:t>
            </a: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n(n-1)/2 </a:t>
            </a:r>
            <a:r>
              <a:rPr kumimoji="0" lang="ru-RU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операций.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Разобъем исходное множество на 2. Отсортируем их параллельно и затем соединим слиянием.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Для параллельной версии на 2 ядра – </a:t>
            </a: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n(n-2)/8+n </a:t>
            </a:r>
            <a:r>
              <a:rPr kumimoji="0" lang="ru-RU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операций.</a:t>
            </a:r>
          </a:p>
          <a:p>
            <a:pPr marL="0" marR="0" lvl="0" indent="0" algn="ctr" defTabSz="4572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Ускорение </a:t>
            </a: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~ 4</a:t>
            </a:r>
            <a:r>
              <a:rPr kumimoji="0" lang="ru-RU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раза.</a:t>
            </a: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1C855E4-68DC-419E-A7A1-E845D6F43B69}"/>
              </a:ext>
            </a:extLst>
          </p:cNvPr>
          <p:cNvSpPr txBox="1"/>
          <p:nvPr/>
        </p:nvSpPr>
        <p:spPr>
          <a:xfrm>
            <a:off x="4906902" y="5985211"/>
            <a:ext cx="5442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Мы изменили алгоритм!</a:t>
            </a:r>
          </a:p>
        </p:txBody>
      </p:sp>
    </p:spTree>
    <p:extLst>
      <p:ext uri="{BB962C8B-B14F-4D97-AF65-F5344CB8AC3E}">
        <p14:creationId xmlns:p14="http://schemas.microsoft.com/office/powerpoint/2010/main" val="2331653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uiExpand="1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_h1"/>
          <p:cNvSpPr>
            <a:spLocks noGrp="1" noChangeArrowheads="1"/>
          </p:cNvSpPr>
          <p:nvPr>
            <p:ph type="title"/>
          </p:nvPr>
        </p:nvSpPr>
        <p:spPr>
          <a:xfrm>
            <a:off x="3365754" y="238125"/>
            <a:ext cx="8496300" cy="617538"/>
          </a:xfrm>
        </p:spPr>
        <p:txBody>
          <a:bodyPr/>
          <a:lstStyle/>
          <a:p>
            <a:pPr algn="r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Асимптотический анализ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hteck 36"/>
          <p:cNvSpPr>
            <a:spLocks noChangeArrowheads="1"/>
          </p:cNvSpPr>
          <p:nvPr/>
        </p:nvSpPr>
        <p:spPr bwMode="gray">
          <a:xfrm>
            <a:off x="3365754" y="936000"/>
            <a:ext cx="8496300" cy="5976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Закон Амдала</a:t>
            </a:r>
            <a:endParaRPr kumimoji="0" lang="ru-RU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40" name="Rechteck 39"/>
          <p:cNvSpPr>
            <a:spLocks noChangeArrowheads="1"/>
          </p:cNvSpPr>
          <p:nvPr/>
        </p:nvSpPr>
        <p:spPr bwMode="gray">
          <a:xfrm>
            <a:off x="3207219" y="1803466"/>
            <a:ext cx="8733856" cy="4370911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180000" rIns="216000" bIns="36000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Пусть для некоторого алгоритма  известно  время работы последовательной реализации </a:t>
            </a:r>
            <a:r>
              <a:rPr kumimoji="0" lang="en-US" sz="2400" b="0" i="1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</a:t>
            </a:r>
            <a:r>
              <a:rPr kumimoji="0" lang="en-US" sz="2400" b="0" i="1" u="none" strike="noStrike" kern="1200" cap="none" spc="0" normalizeH="0" baseline="-2500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seq</a:t>
            </a: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 </a:t>
            </a:r>
            <a:endParaRPr kumimoji="0" lang="ru-RU" sz="24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Пусть нераспараллеливаемая часть алгоритма работает время </a:t>
            </a:r>
            <a:r>
              <a:rPr kumimoji="0" lang="en-US" sz="2400" b="0" i="1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</a:t>
            </a:r>
            <a:r>
              <a:rPr kumimoji="0" lang="en-US" sz="2400" b="0" i="1" u="none" strike="noStrike" kern="1200" cap="none" spc="0" normalizeH="0" baseline="-2500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</a:t>
            </a: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kumimoji="0" lang="ru-RU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а распараллеливаемая – время </a:t>
            </a:r>
            <a:r>
              <a:rPr kumimoji="0" lang="en-US" sz="2400" b="0" i="1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</a:t>
            </a:r>
            <a:r>
              <a:rPr kumimoji="0" lang="en-US" sz="2400" b="0" i="1" u="none" strike="noStrike" kern="1200" cap="none" spc="0" normalizeH="0" baseline="-2500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  <a:endParaRPr kumimoji="0" lang="ru-RU" sz="24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</a:t>
            </a:r>
            <a:r>
              <a:rPr kumimoji="0" lang="en-US" sz="2400" b="0" i="1" u="none" strike="noStrike" kern="1200" cap="none" spc="0" normalizeH="0" baseline="-2500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seq</a:t>
            </a: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= </a:t>
            </a:r>
            <a:r>
              <a:rPr kumimoji="0" lang="en-US" sz="2400" b="0" i="1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</a:t>
            </a:r>
            <a:r>
              <a:rPr kumimoji="0" lang="en-US" sz="2400" b="0" i="1" u="none" strike="noStrike" kern="1200" cap="none" spc="0" normalizeH="0" baseline="-2500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</a:t>
            </a:r>
            <a:r>
              <a:rPr kumimoji="0" lang="en-US" sz="2400" b="0" i="1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+ </a:t>
            </a:r>
            <a:r>
              <a:rPr kumimoji="0" lang="en-US" sz="2400" b="0" i="1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</a:t>
            </a:r>
            <a:r>
              <a:rPr kumimoji="0" lang="en-US" sz="2400" b="0" i="1" u="none" strike="noStrike" kern="1200" cap="none" spc="0" normalizeH="0" baseline="-2500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  <a:p>
            <a:pPr marL="0" marR="0" lvl="0" indent="0" algn="l" defTabSz="457200" rtl="0" eaLnBrk="1" fontAlgn="base" latinLnBrk="0" hangingPunct="1">
              <a:lnSpc>
                <a:spcPct val="130000"/>
              </a:lnSpc>
              <a:spcBef>
                <a:spcPts val="18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ru-RU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Обозначим </a:t>
            </a: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			</a:t>
            </a:r>
          </a:p>
          <a:p>
            <a:pPr marL="0" marR="0" lvl="0" indent="0" algn="l" defTabSz="4572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5167568" y="4716464"/>
          <a:ext cx="1208087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4" name="Equation" r:id="rId4" imgW="583920" imgH="444240" progId="Equation.DSMT4">
                  <p:embed/>
                </p:oleObj>
              </mc:Choice>
              <mc:Fallback>
                <p:oleObj name="Equation" r:id="rId4" imgW="583920" imgH="444240" progId="Equation.DSMT4">
                  <p:embed/>
                  <p:pic>
                    <p:nvPicPr>
                      <p:cNvPr id="2" name="Объект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67568" y="4716464"/>
                        <a:ext cx="1208087" cy="91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74363" y="4941341"/>
            <a:ext cx="99978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ru-RU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тогда</a:t>
            </a:r>
            <a:endParaRPr kumimoji="1" 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7559930" y="4879976"/>
          <a:ext cx="214471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5" name="Equation" r:id="rId6" imgW="927000" imgH="253800" progId="Equation.DSMT4">
                  <p:embed/>
                </p:oleObj>
              </mc:Choice>
              <mc:Fallback>
                <p:oleObj name="Equation" r:id="rId6" imgW="927000" imgH="253800" progId="Equation.DSMT4">
                  <p:embed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59930" y="4879976"/>
                        <a:ext cx="2144713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11254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_h1"/>
          <p:cNvSpPr>
            <a:spLocks noGrp="1" noChangeArrowheads="1"/>
          </p:cNvSpPr>
          <p:nvPr>
            <p:ph type="title"/>
          </p:nvPr>
        </p:nvSpPr>
        <p:spPr>
          <a:xfrm>
            <a:off x="3365754" y="238125"/>
            <a:ext cx="8496300" cy="617538"/>
          </a:xfrm>
        </p:spPr>
        <p:txBody>
          <a:bodyPr/>
          <a:lstStyle/>
          <a:p>
            <a:pPr algn="r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Асимптотический анализ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hteck 36"/>
          <p:cNvSpPr>
            <a:spLocks noChangeArrowheads="1"/>
          </p:cNvSpPr>
          <p:nvPr/>
        </p:nvSpPr>
        <p:spPr bwMode="gray">
          <a:xfrm>
            <a:off x="3365754" y="936000"/>
            <a:ext cx="8496300" cy="5976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Закон Амдала</a:t>
            </a:r>
            <a:endParaRPr kumimoji="0" lang="ru-RU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40" name="Rechteck 39"/>
          <p:cNvSpPr>
            <a:spLocks noChangeArrowheads="1"/>
          </p:cNvSpPr>
          <p:nvPr/>
        </p:nvSpPr>
        <p:spPr bwMode="gray">
          <a:xfrm>
            <a:off x="3260979" y="1881051"/>
            <a:ext cx="8733856" cy="427817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180000" rIns="216000" bIns="36000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ru-RU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Теоретическое время работы параллельной версии алгоритма на </a:t>
            </a:r>
            <a:r>
              <a:rPr kumimoji="0" lang="en-US" sz="2400" b="0" i="1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ru-RU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исполнителях составит: </a:t>
            </a: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pPr marL="0" marR="0" lvl="0" indent="0" algn="l" defTabSz="4572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US" sz="23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US" sz="23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30000"/>
              </a:lnSpc>
              <a:spcBef>
                <a:spcPts val="29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Ускорение</a:t>
            </a:r>
            <a:r>
              <a:rPr kumimoji="0" lang="ru-RU" sz="23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 </a:t>
            </a:r>
            <a:r>
              <a:rPr kumimoji="0" lang="en-US" sz="23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		</a:t>
            </a:r>
          </a:p>
          <a:p>
            <a:pPr marL="0" marR="0" lvl="0" indent="0" algn="l" defTabSz="4572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708236" y="3022600"/>
          <a:ext cx="181133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5" name="Equation" r:id="rId4" imgW="876240" imgH="393480" progId="Equation.DSMT4">
                  <p:embed/>
                </p:oleObj>
              </mc:Choice>
              <mc:Fallback>
                <p:oleObj name="Equation" r:id="rId4" imgW="876240" imgH="393480" progId="Equation.DSMT4">
                  <p:embed/>
                  <p:pic>
                    <p:nvPicPr>
                      <p:cNvPr id="2" name="Объект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08236" y="3022600"/>
                        <a:ext cx="1811337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5062792" y="4112858"/>
          <a:ext cx="2336800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6" name="Equation" r:id="rId6" imgW="1130040" imgH="609480" progId="Equation.DSMT4">
                  <p:embed/>
                </p:oleObj>
              </mc:Choice>
              <mc:Fallback>
                <p:oleObj name="Equation" r:id="rId6" imgW="1130040" imgH="609480" progId="Equation.DSMT4">
                  <p:embed/>
                  <p:pic>
                    <p:nvPicPr>
                      <p:cNvPr id="10" name="Объект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62792" y="4112858"/>
                        <a:ext cx="2336800" cy="1258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7540879" y="4100158"/>
          <a:ext cx="4122738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7" name="Equation" r:id="rId8" imgW="1993680" imgH="634680" progId="Equation.DSMT4">
                  <p:embed/>
                </p:oleObj>
              </mc:Choice>
              <mc:Fallback>
                <p:oleObj name="Equation" r:id="rId8" imgW="1993680" imgH="634680" progId="Equation.DSMT4">
                  <p:embed/>
                  <p:pic>
                    <p:nvPicPr>
                      <p:cNvPr id="11" name="Объект 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40879" y="4100158"/>
                        <a:ext cx="4122738" cy="1311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91283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_h1"/>
          <p:cNvSpPr>
            <a:spLocks noGrp="1" noChangeArrowheads="1"/>
          </p:cNvSpPr>
          <p:nvPr>
            <p:ph type="title"/>
          </p:nvPr>
        </p:nvSpPr>
        <p:spPr>
          <a:xfrm>
            <a:off x="3365754" y="238125"/>
            <a:ext cx="8496300" cy="617538"/>
          </a:xfrm>
        </p:spPr>
        <p:txBody>
          <a:bodyPr/>
          <a:lstStyle/>
          <a:p>
            <a:pPr algn="r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Асимптотический анализ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hteck 36"/>
          <p:cNvSpPr>
            <a:spLocks noChangeArrowheads="1"/>
          </p:cNvSpPr>
          <p:nvPr/>
        </p:nvSpPr>
        <p:spPr bwMode="gray">
          <a:xfrm>
            <a:off x="3365754" y="936000"/>
            <a:ext cx="8496300" cy="5976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Закон Амдала</a:t>
            </a:r>
            <a:endParaRPr kumimoji="0" lang="ru-RU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508" y="1671011"/>
            <a:ext cx="7840793" cy="494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31138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Название 1"/>
          <p:cNvSpPr>
            <a:spLocks noGrp="1"/>
          </p:cNvSpPr>
          <p:nvPr>
            <p:ph type="title"/>
          </p:nvPr>
        </p:nvSpPr>
        <p:spPr>
          <a:xfrm>
            <a:off x="3362610" y="238125"/>
            <a:ext cx="8496300" cy="617538"/>
          </a:xfrm>
        </p:spPr>
        <p:txBody>
          <a:bodyPr/>
          <a:lstStyle/>
          <a:p>
            <a:pPr algn="r" eaLnBrk="1" hangingPunct="1"/>
            <a:r>
              <a:rPr lang="ru-RU" altLang="ru-RU" sz="3600" dirty="0">
                <a:solidFill>
                  <a:srgbClr val="003794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Тема</a:t>
            </a:r>
            <a:r>
              <a:rPr lang="en-US" altLang="ru-RU" sz="3600" dirty="0">
                <a:solidFill>
                  <a:srgbClr val="003794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 3</a:t>
            </a:r>
            <a:endParaRPr lang="ru-RU" altLang="ru-RU" sz="3600" dirty="0">
              <a:solidFill>
                <a:srgbClr val="003794"/>
              </a:solidFill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98170" y="1069975"/>
            <a:ext cx="8325200" cy="371774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defTabSz="914400">
              <a:lnSpc>
                <a:spcPct val="120000"/>
              </a:lnSpc>
              <a:defRPr/>
            </a:pPr>
            <a:r>
              <a:rPr kumimoji="0" lang="ru-RU" altLang="ru-RU" sz="4000" dirty="0">
                <a:solidFill>
                  <a:srgbClr val="404040"/>
                </a:solidFill>
                <a:latin typeface="Lucida Grande CY" pitchFamily="2" charset="-52"/>
              </a:rPr>
              <a:t>		</a:t>
            </a:r>
          </a:p>
          <a:p>
            <a:pPr marL="2160000" defTabSz="914400">
              <a:lnSpc>
                <a:spcPct val="120000"/>
              </a:lnSpc>
              <a:defRPr/>
            </a:pPr>
            <a:r>
              <a:rPr kumimoji="0" lang="ru-RU" sz="4000" dirty="0">
                <a:latin typeface="Arial" pitchFamily="34" charset="0"/>
              </a:rPr>
              <a:t>Асимптотический анализ</a:t>
            </a:r>
            <a:r>
              <a:rPr kumimoji="0" lang="ru-RU" altLang="ru-RU" sz="4000" dirty="0">
                <a:solidFill>
                  <a:srgbClr val="404040"/>
                </a:solidFill>
                <a:latin typeface="Arial" pitchFamily="34" charset="0"/>
              </a:rPr>
              <a:t> </a:t>
            </a:r>
            <a:r>
              <a:rPr kumimoji="0" lang="ru-RU" sz="4000" dirty="0">
                <a:latin typeface="Arial" pitchFamily="34" charset="0"/>
              </a:rPr>
              <a:t>алгоритмов и</a:t>
            </a:r>
            <a:r>
              <a:rPr kumimoji="0" lang="en-US" sz="4000" dirty="0">
                <a:latin typeface="Arial" pitchFamily="34" charset="0"/>
              </a:rPr>
              <a:t> </a:t>
            </a:r>
            <a:r>
              <a:rPr kumimoji="0" lang="ru-RU" sz="4000" dirty="0">
                <a:latin typeface="Arial" pitchFamily="34" charset="0"/>
              </a:rPr>
              <a:t>распараллеливание</a:t>
            </a:r>
            <a:endParaRPr kumimoji="0" lang="en-US" sz="4000" dirty="0">
              <a:latin typeface="Arial" pitchFamily="34" charset="0"/>
            </a:endParaRPr>
          </a:p>
          <a:p>
            <a:pPr marL="2160000" defTabSz="914400">
              <a:lnSpc>
                <a:spcPct val="120000"/>
              </a:lnSpc>
              <a:defRPr/>
            </a:pPr>
            <a:r>
              <a:rPr kumimoji="0" lang="ru-RU" sz="4000" dirty="0">
                <a:latin typeface="Arial" pitchFamily="34" charset="0"/>
              </a:rPr>
              <a:t>Часть </a:t>
            </a:r>
            <a:r>
              <a:rPr kumimoji="0" lang="en-US" sz="4000" dirty="0">
                <a:latin typeface="Arial" pitchFamily="34" charset="0"/>
              </a:rPr>
              <a:t>II</a:t>
            </a:r>
            <a:endParaRPr kumimoji="0" lang="ru-RU" sz="4000" dirty="0"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_h1"/>
          <p:cNvSpPr>
            <a:spLocks noGrp="1" noChangeArrowheads="1"/>
          </p:cNvSpPr>
          <p:nvPr>
            <p:ph type="title"/>
          </p:nvPr>
        </p:nvSpPr>
        <p:spPr>
          <a:xfrm>
            <a:off x="3365754" y="238125"/>
            <a:ext cx="8496300" cy="617538"/>
          </a:xfrm>
        </p:spPr>
        <p:txBody>
          <a:bodyPr/>
          <a:lstStyle/>
          <a:p>
            <a:pPr algn="r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Асимптотический анализ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hteck 39"/>
          <p:cNvSpPr>
            <a:spLocks noChangeArrowheads="1"/>
          </p:cNvSpPr>
          <p:nvPr/>
        </p:nvSpPr>
        <p:spPr bwMode="gray">
          <a:xfrm>
            <a:off x="3357045" y="2528073"/>
            <a:ext cx="8496300" cy="328054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Стоимость</a:t>
            </a:r>
            <a:r>
              <a:rPr kumimoji="0" lang="ru-RU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= (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время работы параллельного алгоритма</a:t>
            </a:r>
            <a:r>
              <a:rPr kumimoji="0" lang="ru-RU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)</a:t>
            </a: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x (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число исполнителей</a:t>
            </a:r>
            <a:r>
              <a:rPr kumimoji="0" lang="ru-RU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)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  <a:endParaRPr kumimoji="0" lang="ru-RU" sz="2400" b="0" i="0" u="none" strike="noStrike" kern="1200" cap="none" spc="0" normalizeH="0" baseline="0" noProof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Если теоретическая нижняя граница времени исполнения любого последовательного алгоритма для решения задачи есть</a:t>
            </a:r>
            <a:r>
              <a:rPr kumimoji="0" lang="ru-RU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1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 pitchFamily="18" charset="2"/>
              </a:rPr>
              <a:t>(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 pitchFamily="18" charset="2"/>
              </a:rPr>
              <a:t>f(n))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и стоимость параллельного алгоритма есть</a:t>
            </a:r>
            <a:r>
              <a:rPr kumimoji="0" lang="ru-RU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1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 pitchFamily="18" charset="2"/>
              </a:rPr>
              <a:t>(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 pitchFamily="18" charset="2"/>
              </a:rPr>
              <a:t>f(n))</a:t>
            </a: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то параллельный алгоритм оптимален по стоимости.</a:t>
            </a:r>
            <a:endParaRPr kumimoji="0" lang="ru-RU" sz="2400" b="0" i="0" u="none" strike="noStrike" kern="1200" cap="none" spc="0" normalizeH="0" baseline="0" noProof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Rechteck 36">
            <a:extLst>
              <a:ext uri="{FF2B5EF4-FFF2-40B4-BE49-F238E27FC236}">
                <a16:creationId xmlns:a16="http://schemas.microsoft.com/office/drawing/2014/main" xmlns="" id="{CF0826A0-EF22-44BF-8A0F-03D246D58B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65754" y="936000"/>
            <a:ext cx="8496300" cy="969962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4572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Сравнение параллельных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 </a:t>
            </a: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и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 </a:t>
            </a: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последовательных алгоритмов</a:t>
            </a:r>
            <a:endParaRPr kumimoji="0" lang="ru-RU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343305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365754" y="238125"/>
            <a:ext cx="8496300" cy="617538"/>
          </a:xfrm>
        </p:spPr>
        <p:txBody>
          <a:bodyPr/>
          <a:lstStyle/>
          <a:p>
            <a:pPr algn="r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Асимптотический анализ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hteck 39"/>
          <p:cNvSpPr>
            <a:spLocks noChangeArrowheads="1"/>
          </p:cNvSpPr>
          <p:nvPr/>
        </p:nvSpPr>
        <p:spPr bwMode="gray">
          <a:xfrm>
            <a:off x="3365754" y="2541487"/>
            <a:ext cx="8496300" cy="308425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Теоретическая эффективность</a:t>
            </a:r>
            <a:r>
              <a:rPr kumimoji="0" lang="ru-RU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= (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время работы наилучшего последовательного алгоритма при наихудших начальных данных</a:t>
            </a:r>
            <a:r>
              <a:rPr kumimoji="0" lang="ru-RU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) /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стоимость параллельного алгоритма</a:t>
            </a:r>
            <a:r>
              <a:rPr kumimoji="0" lang="ru-RU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pPr marL="0" marR="0" lvl="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Иначе: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Теоретическая эффективность</a:t>
            </a:r>
            <a:r>
              <a:rPr kumimoji="0" lang="ru-RU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= теоретическое ускорение</a:t>
            </a: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/ </a:t>
            </a:r>
            <a:r>
              <a:rPr kumimoji="0" lang="ru-RU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количество исполнителей.</a:t>
            </a: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Rechteck 36">
            <a:extLst>
              <a:ext uri="{FF2B5EF4-FFF2-40B4-BE49-F238E27FC236}">
                <a16:creationId xmlns:a16="http://schemas.microsoft.com/office/drawing/2014/main" xmlns="" id="{87C9443E-412B-40EA-8F28-ADFB94F22736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65754" y="936000"/>
            <a:ext cx="8496300" cy="969962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4572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Сравнение параллельных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 </a:t>
            </a: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и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 </a:t>
            </a: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последовательных алгоритмов</a:t>
            </a:r>
            <a:endParaRPr kumimoji="0" lang="ru-RU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84734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8157088" y="836712"/>
            <a:ext cx="2982912" cy="3433762"/>
            <a:chOff x="2775273" y="1162323"/>
            <a:chExt cx="2982912" cy="3433762"/>
          </a:xfrm>
        </p:grpSpPr>
        <p:sp>
          <p:nvSpPr>
            <p:cNvPr id="143361" name="WordArt 3"/>
            <p:cNvSpPr>
              <a:spLocks noChangeArrowheads="1" noChangeShapeType="1" noTextEdit="1"/>
            </p:cNvSpPr>
            <p:nvPr/>
          </p:nvSpPr>
          <p:spPr bwMode="gray">
            <a:xfrm>
              <a:off x="3592835" y="1162323"/>
              <a:ext cx="1322388" cy="2166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defTabSz="914400">
                <a:defRPr/>
              </a:pPr>
              <a:r>
                <a:rPr lang="ru-RU" sz="3600" kern="10" dirty="0">
                  <a:ln w="28575">
                    <a:solidFill>
                      <a:srgbClr val="FFFFFF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C0C0C0"/>
                      </a:gs>
                      <a:gs pos="100000">
                        <a:srgbClr val="484848"/>
                      </a:gs>
                    </a:gsLst>
                    <a:lin ang="5400000" scaled="1"/>
                  </a:gradFill>
                  <a:effectLst>
                    <a:outerShdw dist="63500" dir="2212194" algn="ctr" rotWithShape="0">
                      <a:srgbClr val="808080">
                        <a:alpha val="50000"/>
                      </a:srgbClr>
                    </a:outerShdw>
                  </a:effectLst>
                  <a:latin typeface="Arial Black"/>
                  <a:cs typeface="Arial" charset="0"/>
                </a:rPr>
                <a:t>?</a:t>
              </a:r>
            </a:p>
          </p:txBody>
        </p:sp>
        <p:sp>
          <p:nvSpPr>
            <p:cNvPr id="143362" name="WordArt 8"/>
            <p:cNvSpPr>
              <a:spLocks noChangeArrowheads="1" noChangeShapeType="1" noTextEdit="1"/>
            </p:cNvSpPr>
            <p:nvPr/>
          </p:nvSpPr>
          <p:spPr bwMode="gray">
            <a:xfrm>
              <a:off x="2775273" y="2113235"/>
              <a:ext cx="1004887" cy="16478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defTabSz="914400">
                <a:defRPr/>
              </a:pPr>
              <a:r>
                <a:rPr lang="ru-RU" sz="3600" kern="10" dirty="0">
                  <a:ln w="28575">
                    <a:solidFill>
                      <a:srgbClr val="FFFFFF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FFFF"/>
                      </a:gs>
                      <a:gs pos="100000">
                        <a:srgbClr val="B4B4B4"/>
                      </a:gs>
                    </a:gsLst>
                    <a:lin ang="5400000" scaled="1"/>
                  </a:gradFill>
                  <a:effectLst>
                    <a:outerShdw dist="63500" dir="2212194" algn="ctr" rotWithShape="0">
                      <a:srgbClr val="808080">
                        <a:alpha val="50000"/>
                      </a:srgbClr>
                    </a:outerShdw>
                  </a:effectLst>
                  <a:latin typeface="Arial Black"/>
                  <a:cs typeface="Arial" charset="0"/>
                </a:rPr>
                <a:t>?</a:t>
              </a:r>
            </a:p>
          </p:txBody>
        </p:sp>
        <p:sp>
          <p:nvSpPr>
            <p:cNvPr id="143363" name="WordArt 9"/>
            <p:cNvSpPr>
              <a:spLocks noChangeArrowheads="1" noChangeShapeType="1" noTextEdit="1"/>
            </p:cNvSpPr>
            <p:nvPr/>
          </p:nvSpPr>
          <p:spPr bwMode="gray">
            <a:xfrm>
              <a:off x="4211960" y="2060848"/>
              <a:ext cx="1546225" cy="25352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defTabSz="914400">
                <a:defRPr/>
              </a:pPr>
              <a:r>
                <a:rPr lang="ru-RU" sz="3600" kern="10" dirty="0">
                  <a:ln w="28575">
                    <a:solidFill>
                      <a:srgbClr val="FFFFFF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A1C4FF"/>
                      </a:gs>
                      <a:gs pos="100000">
                        <a:srgbClr val="2A79FF"/>
                      </a:gs>
                    </a:gsLst>
                    <a:lin ang="5400000" scaled="1"/>
                  </a:gradFill>
                  <a:effectLst>
                    <a:outerShdw dist="63500" dir="2212194" algn="ctr" rotWithShape="0">
                      <a:srgbClr val="808080">
                        <a:alpha val="50000"/>
                      </a:srgbClr>
                    </a:outerShdw>
                  </a:effectLst>
                  <a:latin typeface="Arial Black"/>
                  <a:cs typeface="Arial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033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_h1"/>
          <p:cNvSpPr>
            <a:spLocks noGrp="1" noChangeArrowheads="1"/>
          </p:cNvSpPr>
          <p:nvPr>
            <p:ph type="title"/>
          </p:nvPr>
        </p:nvSpPr>
        <p:spPr>
          <a:xfrm>
            <a:off x="3365754" y="238125"/>
            <a:ext cx="8496300" cy="617538"/>
          </a:xfrm>
        </p:spPr>
        <p:txBody>
          <a:bodyPr/>
          <a:lstStyle/>
          <a:p>
            <a:pPr algn="r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Асимптотический анализ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hteck 36"/>
          <p:cNvSpPr>
            <a:spLocks noChangeArrowheads="1"/>
          </p:cNvSpPr>
          <p:nvPr/>
        </p:nvSpPr>
        <p:spPr bwMode="gray">
          <a:xfrm>
            <a:off x="3365754" y="936000"/>
            <a:ext cx="8496300" cy="5976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kumimoji="0" lang="ru-RU" sz="3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Сравнение параллельных алгоритмов</a:t>
            </a:r>
            <a:endParaRPr kumimoji="0" lang="ru-RU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" name="Rechteck 39"/>
          <p:cNvSpPr>
            <a:spLocks noChangeArrowheads="1"/>
          </p:cNvSpPr>
          <p:nvPr/>
        </p:nvSpPr>
        <p:spPr bwMode="gray">
          <a:xfrm>
            <a:off x="3365754" y="1874248"/>
            <a:ext cx="8496300" cy="411915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180000" rIns="216000" bIns="36000"/>
          <a:lstStyle/>
          <a:p>
            <a:pPr>
              <a:lnSpc>
                <a:spcPct val="110000"/>
              </a:lnSpc>
              <a:spcAft>
                <a:spcPts val="1800"/>
              </a:spcAft>
              <a:defRPr/>
            </a:pPr>
            <a:r>
              <a:rPr kumimoji="0" lang="ru-RU" altLang="ko-KR" sz="2400" dirty="0">
                <a:solidFill>
                  <a:prstClr val="black"/>
                </a:solidFill>
                <a:latin typeface="Arial" pitchFamily="34" charset="0"/>
              </a:rPr>
              <a:t>Параллельные алгоритмы решения задачи имеют дополнительный параметр масштаба </a:t>
            </a:r>
            <a:r>
              <a:rPr kumimoji="0" lang="en-US" altLang="ko-KR" sz="2400" i="1" dirty="0">
                <a:solidFill>
                  <a:prstClr val="black"/>
                </a:solidFill>
                <a:latin typeface="Arial" pitchFamily="34" charset="0"/>
                <a:ea typeface="굴림" charset="-127"/>
              </a:rPr>
              <a:t>N</a:t>
            </a:r>
            <a:r>
              <a:rPr kumimoji="0" lang="ru-RU" altLang="ko-KR" sz="2400" dirty="0">
                <a:solidFill>
                  <a:prstClr val="black"/>
                </a:solidFill>
                <a:latin typeface="Arial" pitchFamily="34" charset="0"/>
              </a:rPr>
              <a:t> — количество исполнителей, задействованных при их выполнении. </a:t>
            </a:r>
            <a:endParaRPr kumimoji="0" lang="ru-RU" sz="2400" noProof="1">
              <a:solidFill>
                <a:srgbClr val="404040"/>
              </a:solidFill>
              <a:latin typeface="Arial" pitchFamily="34" charset="0"/>
            </a:endParaRPr>
          </a:p>
          <a:p>
            <a:pPr>
              <a:lnSpc>
                <a:spcPct val="110000"/>
              </a:lnSpc>
              <a:spcAft>
                <a:spcPts val="1800"/>
              </a:spcAft>
              <a:defRPr/>
            </a:pPr>
            <a:r>
              <a:rPr kumimoji="0" lang="ru-RU" sz="2400" dirty="0">
                <a:solidFill>
                  <a:srgbClr val="404040"/>
                </a:solidFill>
                <a:latin typeface="Arial" pitchFamily="34" charset="0"/>
              </a:rPr>
              <a:t>Для сравнения алгоритмов необходимо фиксировать значение</a:t>
            </a:r>
            <a:r>
              <a:rPr kumimoji="0" lang="ru-RU" sz="2400" noProof="1">
                <a:solidFill>
                  <a:srgbClr val="404040"/>
                </a:solidFill>
                <a:latin typeface="Arial" pitchFamily="34" charset="0"/>
              </a:rPr>
              <a:t> </a:t>
            </a:r>
            <a:r>
              <a:rPr kumimoji="0" lang="en-US" sz="2400" i="1" noProof="1">
                <a:solidFill>
                  <a:srgbClr val="404040"/>
                </a:solidFill>
                <a:latin typeface="Arial" pitchFamily="34" charset="0"/>
              </a:rPr>
              <a:t>N</a:t>
            </a:r>
            <a:r>
              <a:rPr kumimoji="0" lang="en-US" sz="2400" noProof="1">
                <a:solidFill>
                  <a:srgbClr val="404040"/>
                </a:solidFill>
                <a:latin typeface="Arial" pitchFamily="34" charset="0"/>
              </a:rPr>
              <a:t>.</a:t>
            </a:r>
          </a:p>
          <a:p>
            <a:pPr>
              <a:lnSpc>
                <a:spcPct val="110000"/>
              </a:lnSpc>
              <a:spcAft>
                <a:spcPts val="1800"/>
              </a:spcAft>
              <a:defRPr/>
            </a:pPr>
            <a:r>
              <a:rPr kumimoji="0" lang="ru-RU" sz="2400" dirty="0">
                <a:solidFill>
                  <a:srgbClr val="404040"/>
                </a:solidFill>
                <a:latin typeface="Arial" pitchFamily="34" charset="0"/>
              </a:rPr>
              <a:t>Пусть </a:t>
            </a:r>
            <a:r>
              <a:rPr kumimoji="0" lang="en-US" sz="2400" i="1" dirty="0">
                <a:solidFill>
                  <a:prstClr val="black"/>
                </a:solidFill>
                <a:latin typeface="Arial" pitchFamily="34" charset="0"/>
              </a:rPr>
              <a:t>T</a:t>
            </a:r>
            <a:r>
              <a:rPr kumimoji="0" lang="en-US" sz="2400" i="1" baseline="-25000" dirty="0">
                <a:solidFill>
                  <a:prstClr val="black"/>
                </a:solidFill>
                <a:latin typeface="Arial" pitchFamily="34" charset="0"/>
              </a:rPr>
              <a:t>1</a:t>
            </a:r>
            <a:r>
              <a:rPr kumimoji="0" lang="en-US" sz="2400" dirty="0">
                <a:solidFill>
                  <a:prstClr val="black"/>
                </a:solidFill>
                <a:latin typeface="Arial" pitchFamily="34" charset="0"/>
              </a:rPr>
              <a:t>(</a:t>
            </a:r>
            <a:r>
              <a:rPr kumimoji="0" lang="en-US" sz="2400" i="1" dirty="0">
                <a:solidFill>
                  <a:prstClr val="black"/>
                </a:solidFill>
                <a:latin typeface="Arial" pitchFamily="34" charset="0"/>
              </a:rPr>
              <a:t>n</a:t>
            </a:r>
            <a:r>
              <a:rPr kumimoji="0" lang="en-US" sz="2400" dirty="0">
                <a:solidFill>
                  <a:prstClr val="black"/>
                </a:solidFill>
                <a:latin typeface="Arial" pitchFamily="34" charset="0"/>
              </a:rPr>
              <a:t>)  </a:t>
            </a:r>
            <a:r>
              <a:rPr kumimoji="0" lang="ru-RU" sz="2400" dirty="0">
                <a:solidFill>
                  <a:srgbClr val="404040"/>
                </a:solidFill>
                <a:latin typeface="Arial" pitchFamily="34" charset="0"/>
              </a:rPr>
              <a:t>и </a:t>
            </a:r>
            <a:r>
              <a:rPr kumimoji="0" lang="en-US" sz="2400" i="1" dirty="0">
                <a:solidFill>
                  <a:prstClr val="black"/>
                </a:solidFill>
                <a:latin typeface="Arial" pitchFamily="34" charset="0"/>
              </a:rPr>
              <a:t>T</a:t>
            </a:r>
            <a:r>
              <a:rPr kumimoji="0" lang="en-US" sz="2400" i="1" baseline="-25000" dirty="0">
                <a:solidFill>
                  <a:prstClr val="black"/>
                </a:solidFill>
                <a:latin typeface="Arial" pitchFamily="34" charset="0"/>
              </a:rPr>
              <a:t>2</a:t>
            </a:r>
            <a:r>
              <a:rPr kumimoji="0" lang="en-US" sz="2400" dirty="0">
                <a:solidFill>
                  <a:prstClr val="black"/>
                </a:solidFill>
                <a:latin typeface="Arial" pitchFamily="34" charset="0"/>
              </a:rPr>
              <a:t>(</a:t>
            </a:r>
            <a:r>
              <a:rPr kumimoji="0" lang="en-US" sz="2400" i="1" dirty="0">
                <a:solidFill>
                  <a:prstClr val="black"/>
                </a:solidFill>
                <a:latin typeface="Arial" pitchFamily="34" charset="0"/>
              </a:rPr>
              <a:t>n</a:t>
            </a:r>
            <a:r>
              <a:rPr kumimoji="0" lang="en-US" sz="2400" dirty="0">
                <a:solidFill>
                  <a:prstClr val="black"/>
                </a:solidFill>
                <a:latin typeface="Arial" pitchFamily="34" charset="0"/>
              </a:rPr>
              <a:t>) </a:t>
            </a:r>
            <a:r>
              <a:rPr kumimoji="0" lang="ru-RU" sz="2400" dirty="0">
                <a:solidFill>
                  <a:srgbClr val="404040"/>
                </a:solidFill>
                <a:latin typeface="Arial" pitchFamily="34" charset="0"/>
              </a:rPr>
              <a:t>– времена исполнения алгоритмов </a:t>
            </a:r>
            <a:br>
              <a:rPr kumimoji="0" lang="ru-RU" sz="2400" dirty="0">
                <a:solidFill>
                  <a:srgbClr val="404040"/>
                </a:solidFill>
                <a:latin typeface="Arial" pitchFamily="34" charset="0"/>
              </a:rPr>
            </a:br>
            <a:r>
              <a:rPr kumimoji="0" lang="ru-RU" sz="2400" dirty="0">
                <a:solidFill>
                  <a:srgbClr val="404040"/>
                </a:solidFill>
                <a:latin typeface="Arial" pitchFamily="34" charset="0"/>
              </a:rPr>
              <a:t>1 и 2 соответственно при фиксированном числе исполнителей</a:t>
            </a:r>
            <a:r>
              <a:rPr kumimoji="0" lang="ru-RU" sz="2400" noProof="1">
                <a:solidFill>
                  <a:srgbClr val="404040"/>
                </a:solidFill>
                <a:latin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11583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_h1"/>
          <p:cNvSpPr>
            <a:spLocks noGrp="1" noChangeArrowheads="1"/>
          </p:cNvSpPr>
          <p:nvPr>
            <p:ph type="title"/>
          </p:nvPr>
        </p:nvSpPr>
        <p:spPr>
          <a:xfrm>
            <a:off x="3365754" y="238125"/>
            <a:ext cx="8496300" cy="617538"/>
          </a:xfrm>
        </p:spPr>
        <p:txBody>
          <a:bodyPr/>
          <a:lstStyle/>
          <a:p>
            <a:pPr algn="r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Асимптотический анализ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hteck 39"/>
          <p:cNvSpPr>
            <a:spLocks noChangeArrowheads="1"/>
          </p:cNvSpPr>
          <p:nvPr/>
        </p:nvSpPr>
        <p:spPr bwMode="gray">
          <a:xfrm>
            <a:off x="3365754" y="1927091"/>
            <a:ext cx="8496300" cy="32806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180000" rIns="216000" bIns="36000" anchor="t" anchorCtr="0"/>
          <a:lstStyle/>
          <a:p>
            <a:pPr>
              <a:lnSpc>
                <a:spcPct val="110000"/>
              </a:lnSpc>
              <a:spcAft>
                <a:spcPts val="1800"/>
              </a:spcAft>
              <a:defRPr/>
            </a:pPr>
            <a:r>
              <a:rPr kumimoji="0" lang="ru-RU" sz="2400" dirty="0">
                <a:solidFill>
                  <a:srgbClr val="404040"/>
                </a:solidFill>
                <a:latin typeface="Arial" pitchFamily="34" charset="0"/>
              </a:rPr>
              <a:t>Если</a:t>
            </a:r>
            <a:r>
              <a:rPr kumimoji="0" lang="ru-RU" sz="2400" noProof="1">
                <a:solidFill>
                  <a:srgbClr val="404040"/>
                </a:solidFill>
                <a:latin typeface="Arial" pitchFamily="34" charset="0"/>
              </a:rPr>
              <a:t> </a:t>
            </a:r>
            <a:r>
              <a:rPr kumimoji="0" lang="en-US" sz="2400" i="1" dirty="0">
                <a:solidFill>
                  <a:prstClr val="black"/>
                </a:solidFill>
                <a:latin typeface="Arial" pitchFamily="34" charset="0"/>
              </a:rPr>
              <a:t>T</a:t>
            </a:r>
            <a:r>
              <a:rPr kumimoji="0" lang="en-US" sz="2400" i="1" baseline="-25000" dirty="0">
                <a:solidFill>
                  <a:prstClr val="black"/>
                </a:solidFill>
                <a:latin typeface="Arial" pitchFamily="34" charset="0"/>
              </a:rPr>
              <a:t>1</a:t>
            </a:r>
            <a:r>
              <a:rPr kumimoji="0" lang="en-US" sz="2400" dirty="0">
                <a:solidFill>
                  <a:prstClr val="black"/>
                </a:solidFill>
                <a:latin typeface="Arial" pitchFamily="34" charset="0"/>
              </a:rPr>
              <a:t>(</a:t>
            </a:r>
            <a:r>
              <a:rPr kumimoji="0" lang="en-US" sz="2400" i="1" dirty="0">
                <a:solidFill>
                  <a:prstClr val="black"/>
                </a:solidFill>
                <a:latin typeface="Arial" pitchFamily="34" charset="0"/>
              </a:rPr>
              <a:t>n</a:t>
            </a:r>
            <a:r>
              <a:rPr kumimoji="0" lang="en-US" sz="2400" dirty="0">
                <a:solidFill>
                  <a:prstClr val="black"/>
                </a:solidFill>
                <a:latin typeface="Arial" pitchFamily="34" charset="0"/>
              </a:rPr>
              <a:t>) = O(</a:t>
            </a:r>
            <a:r>
              <a:rPr kumimoji="0" lang="en-US" sz="2400" i="1" dirty="0">
                <a:solidFill>
                  <a:prstClr val="black"/>
                </a:solidFill>
                <a:latin typeface="Arial" pitchFamily="34" charset="0"/>
              </a:rPr>
              <a:t>T</a:t>
            </a:r>
            <a:r>
              <a:rPr kumimoji="0" lang="en-US" sz="2400" i="1" baseline="-25000" dirty="0">
                <a:solidFill>
                  <a:prstClr val="black"/>
                </a:solidFill>
                <a:latin typeface="Arial" pitchFamily="34" charset="0"/>
              </a:rPr>
              <a:t>2</a:t>
            </a:r>
            <a:r>
              <a:rPr kumimoji="0" lang="en-US" sz="2400" dirty="0">
                <a:solidFill>
                  <a:prstClr val="black"/>
                </a:solidFill>
                <a:latin typeface="Arial" pitchFamily="34" charset="0"/>
              </a:rPr>
              <a:t>(</a:t>
            </a:r>
            <a:r>
              <a:rPr kumimoji="0" lang="en-US" sz="2400" i="1" dirty="0">
                <a:solidFill>
                  <a:prstClr val="black"/>
                </a:solidFill>
                <a:latin typeface="Arial" pitchFamily="34" charset="0"/>
              </a:rPr>
              <a:t>n</a:t>
            </a:r>
            <a:r>
              <a:rPr kumimoji="0" lang="en-US" sz="2400" dirty="0">
                <a:solidFill>
                  <a:prstClr val="black"/>
                </a:solidFill>
                <a:latin typeface="Arial" pitchFamily="34" charset="0"/>
              </a:rPr>
              <a:t>))</a:t>
            </a:r>
            <a:r>
              <a:rPr kumimoji="0" lang="en-US" sz="2400" noProof="1">
                <a:solidFill>
                  <a:srgbClr val="404040"/>
                </a:solidFill>
                <a:latin typeface="Arial" pitchFamily="34" charset="0"/>
              </a:rPr>
              <a:t>, </a:t>
            </a:r>
            <a:r>
              <a:rPr kumimoji="0" lang="ru-RU" sz="2400" dirty="0">
                <a:solidFill>
                  <a:srgbClr val="404040"/>
                </a:solidFill>
                <a:latin typeface="Arial" pitchFamily="34" charset="0"/>
              </a:rPr>
              <a:t>то алгоритм</a:t>
            </a:r>
            <a:r>
              <a:rPr kumimoji="0" lang="ru-RU" sz="2400" noProof="1">
                <a:solidFill>
                  <a:srgbClr val="404040"/>
                </a:solidFill>
                <a:latin typeface="Arial" pitchFamily="34" charset="0"/>
              </a:rPr>
              <a:t> 1 </a:t>
            </a:r>
            <a:r>
              <a:rPr kumimoji="0" lang="ru-RU" sz="2400" dirty="0">
                <a:solidFill>
                  <a:srgbClr val="404040"/>
                </a:solidFill>
                <a:latin typeface="Arial" pitchFamily="34" charset="0"/>
              </a:rPr>
              <a:t>не хуже алгоритма 2 по поведению</a:t>
            </a:r>
            <a:r>
              <a:rPr kumimoji="0" lang="ru-RU" sz="2400" noProof="1">
                <a:solidFill>
                  <a:srgbClr val="404040"/>
                </a:solidFill>
                <a:latin typeface="Arial" pitchFamily="34" charset="0"/>
              </a:rPr>
              <a:t>.</a:t>
            </a:r>
          </a:p>
          <a:p>
            <a:pPr>
              <a:lnSpc>
                <a:spcPct val="110000"/>
              </a:lnSpc>
              <a:spcAft>
                <a:spcPts val="1800"/>
              </a:spcAft>
              <a:defRPr/>
            </a:pPr>
            <a:r>
              <a:rPr kumimoji="0" lang="ru-RU" sz="2400" dirty="0">
                <a:solidFill>
                  <a:srgbClr val="404040"/>
                </a:solidFill>
                <a:latin typeface="Arial" pitchFamily="34" charset="0"/>
              </a:rPr>
              <a:t>Если</a:t>
            </a:r>
            <a:r>
              <a:rPr kumimoji="0" lang="ru-RU" sz="2400" noProof="1">
                <a:solidFill>
                  <a:srgbClr val="404040"/>
                </a:solidFill>
                <a:latin typeface="Arial" pitchFamily="34" charset="0"/>
              </a:rPr>
              <a:t> </a:t>
            </a:r>
            <a:r>
              <a:rPr kumimoji="0" lang="en-US" sz="2400" i="1" dirty="0">
                <a:solidFill>
                  <a:prstClr val="black"/>
                </a:solidFill>
                <a:latin typeface="Arial" pitchFamily="34" charset="0"/>
              </a:rPr>
              <a:t>T</a:t>
            </a:r>
            <a:r>
              <a:rPr kumimoji="0" lang="en-US" sz="2400" i="1" baseline="-25000" dirty="0">
                <a:solidFill>
                  <a:prstClr val="black"/>
                </a:solidFill>
                <a:latin typeface="Arial" pitchFamily="34" charset="0"/>
              </a:rPr>
              <a:t>1</a:t>
            </a:r>
            <a:r>
              <a:rPr kumimoji="0" lang="en-US" sz="2400" dirty="0">
                <a:solidFill>
                  <a:prstClr val="black"/>
                </a:solidFill>
                <a:latin typeface="Arial" pitchFamily="34" charset="0"/>
              </a:rPr>
              <a:t>(</a:t>
            </a:r>
            <a:r>
              <a:rPr kumimoji="0" lang="en-US" sz="2400" i="1" dirty="0">
                <a:solidFill>
                  <a:prstClr val="black"/>
                </a:solidFill>
                <a:latin typeface="Arial" pitchFamily="34" charset="0"/>
              </a:rPr>
              <a:t>n</a:t>
            </a:r>
            <a:r>
              <a:rPr kumimoji="0" lang="en-US" sz="2400" dirty="0">
                <a:solidFill>
                  <a:prstClr val="black"/>
                </a:solidFill>
                <a:latin typeface="Arial" pitchFamily="34" charset="0"/>
              </a:rPr>
              <a:t>) = </a:t>
            </a:r>
            <a:r>
              <a:rPr kumimoji="0" lang="en-US" sz="2400" dirty="0">
                <a:solidFill>
                  <a:prstClr val="black"/>
                </a:solidFill>
                <a:latin typeface="Arial" pitchFamily="34" charset="0"/>
                <a:sym typeface="Symbol" pitchFamily="18" charset="2"/>
              </a:rPr>
              <a:t></a:t>
            </a:r>
            <a:r>
              <a:rPr kumimoji="0" lang="en-US" sz="2400" dirty="0">
                <a:solidFill>
                  <a:prstClr val="black"/>
                </a:solidFill>
                <a:latin typeface="Arial" pitchFamily="34" charset="0"/>
              </a:rPr>
              <a:t>(</a:t>
            </a:r>
            <a:r>
              <a:rPr kumimoji="0" lang="en-US" sz="2400" i="1" dirty="0">
                <a:solidFill>
                  <a:prstClr val="black"/>
                </a:solidFill>
                <a:latin typeface="Arial" pitchFamily="34" charset="0"/>
              </a:rPr>
              <a:t>T</a:t>
            </a:r>
            <a:r>
              <a:rPr kumimoji="0" lang="en-US" sz="2400" i="1" baseline="-25000" dirty="0">
                <a:solidFill>
                  <a:prstClr val="black"/>
                </a:solidFill>
                <a:latin typeface="Arial" pitchFamily="34" charset="0"/>
              </a:rPr>
              <a:t>2</a:t>
            </a:r>
            <a:r>
              <a:rPr kumimoji="0" lang="en-US" sz="2400" dirty="0">
                <a:solidFill>
                  <a:prstClr val="black"/>
                </a:solidFill>
                <a:latin typeface="Arial" pitchFamily="34" charset="0"/>
              </a:rPr>
              <a:t>(</a:t>
            </a:r>
            <a:r>
              <a:rPr kumimoji="0" lang="en-US" sz="2400" i="1" dirty="0">
                <a:solidFill>
                  <a:prstClr val="black"/>
                </a:solidFill>
                <a:latin typeface="Arial" pitchFamily="34" charset="0"/>
              </a:rPr>
              <a:t>n</a:t>
            </a:r>
            <a:r>
              <a:rPr kumimoji="0" lang="en-US" sz="2400" dirty="0">
                <a:solidFill>
                  <a:prstClr val="black"/>
                </a:solidFill>
                <a:latin typeface="Arial" pitchFamily="34" charset="0"/>
              </a:rPr>
              <a:t>))</a:t>
            </a:r>
            <a:r>
              <a:rPr kumimoji="0" lang="en-US" sz="2400" noProof="1">
                <a:solidFill>
                  <a:srgbClr val="404040"/>
                </a:solidFill>
                <a:latin typeface="Arial" pitchFamily="34" charset="0"/>
              </a:rPr>
              <a:t>, </a:t>
            </a:r>
            <a:r>
              <a:rPr kumimoji="0" lang="ru-RU" sz="2400" dirty="0">
                <a:solidFill>
                  <a:srgbClr val="404040"/>
                </a:solidFill>
                <a:latin typeface="Arial" pitchFamily="34" charset="0"/>
              </a:rPr>
              <a:t>то алгоритм</a:t>
            </a:r>
            <a:r>
              <a:rPr kumimoji="0" lang="ru-RU" sz="2400" noProof="1">
                <a:solidFill>
                  <a:srgbClr val="404040"/>
                </a:solidFill>
                <a:latin typeface="Arial" pitchFamily="34" charset="0"/>
              </a:rPr>
              <a:t> 1 </a:t>
            </a:r>
            <a:r>
              <a:rPr kumimoji="0" lang="ru-RU" sz="2400" dirty="0">
                <a:solidFill>
                  <a:srgbClr val="404040"/>
                </a:solidFill>
                <a:latin typeface="Arial" pitchFamily="34" charset="0"/>
              </a:rPr>
              <a:t>не лучше алгоритма</a:t>
            </a:r>
            <a:r>
              <a:rPr kumimoji="0" lang="ru-RU" sz="2400" noProof="1">
                <a:solidFill>
                  <a:srgbClr val="404040"/>
                </a:solidFill>
                <a:latin typeface="Arial" pitchFamily="34" charset="0"/>
              </a:rPr>
              <a:t> 2</a:t>
            </a:r>
            <a:r>
              <a:rPr kumimoji="0" lang="ru-RU" sz="2400" dirty="0">
                <a:solidFill>
                  <a:srgbClr val="404040"/>
                </a:solidFill>
                <a:latin typeface="Arial" pitchFamily="34" charset="0"/>
              </a:rPr>
              <a:t> по поведению</a:t>
            </a:r>
            <a:r>
              <a:rPr kumimoji="0" lang="ru-RU" sz="2400" noProof="1">
                <a:solidFill>
                  <a:srgbClr val="404040"/>
                </a:solidFill>
                <a:latin typeface="Arial" pitchFamily="34" charset="0"/>
              </a:rPr>
              <a:t>.</a:t>
            </a:r>
          </a:p>
          <a:p>
            <a:pPr>
              <a:lnSpc>
                <a:spcPct val="110000"/>
              </a:lnSpc>
              <a:spcAft>
                <a:spcPts val="1800"/>
              </a:spcAft>
              <a:defRPr/>
            </a:pPr>
            <a:r>
              <a:rPr kumimoji="0" lang="ru-RU" sz="2400" dirty="0">
                <a:solidFill>
                  <a:srgbClr val="404040"/>
                </a:solidFill>
                <a:latin typeface="Arial" pitchFamily="34" charset="0"/>
              </a:rPr>
              <a:t>Если</a:t>
            </a:r>
            <a:r>
              <a:rPr kumimoji="0" lang="ru-RU" sz="2400" noProof="1">
                <a:solidFill>
                  <a:srgbClr val="404040"/>
                </a:solidFill>
                <a:latin typeface="Arial" pitchFamily="34" charset="0"/>
              </a:rPr>
              <a:t> </a:t>
            </a:r>
            <a:r>
              <a:rPr kumimoji="0" lang="en-US" sz="2400" i="1" dirty="0">
                <a:solidFill>
                  <a:prstClr val="black"/>
                </a:solidFill>
                <a:latin typeface="Arial" pitchFamily="34" charset="0"/>
              </a:rPr>
              <a:t>T</a:t>
            </a:r>
            <a:r>
              <a:rPr kumimoji="0" lang="en-US" sz="2400" i="1" baseline="-25000" dirty="0">
                <a:solidFill>
                  <a:prstClr val="black"/>
                </a:solidFill>
                <a:latin typeface="Arial" pitchFamily="34" charset="0"/>
              </a:rPr>
              <a:t>1</a:t>
            </a:r>
            <a:r>
              <a:rPr kumimoji="0" lang="en-US" sz="2400" dirty="0">
                <a:solidFill>
                  <a:prstClr val="black"/>
                </a:solidFill>
                <a:latin typeface="Arial" pitchFamily="34" charset="0"/>
              </a:rPr>
              <a:t>(</a:t>
            </a:r>
            <a:r>
              <a:rPr kumimoji="0" lang="en-US" sz="2400" i="1" dirty="0">
                <a:solidFill>
                  <a:prstClr val="black"/>
                </a:solidFill>
                <a:latin typeface="Arial" pitchFamily="34" charset="0"/>
              </a:rPr>
              <a:t>n</a:t>
            </a:r>
            <a:r>
              <a:rPr kumimoji="0" lang="en-US" sz="2400" dirty="0">
                <a:solidFill>
                  <a:prstClr val="black"/>
                </a:solidFill>
                <a:latin typeface="Arial" pitchFamily="34" charset="0"/>
              </a:rPr>
              <a:t>) = </a:t>
            </a:r>
            <a:r>
              <a:rPr kumimoji="0" lang="en-US" sz="2400" dirty="0">
                <a:solidFill>
                  <a:prstClr val="black"/>
                </a:solidFill>
                <a:latin typeface="Arial" pitchFamily="34" charset="0"/>
                <a:sym typeface="Symbol" pitchFamily="18" charset="2"/>
              </a:rPr>
              <a:t></a:t>
            </a:r>
            <a:r>
              <a:rPr kumimoji="0" lang="en-US" sz="2400" dirty="0">
                <a:solidFill>
                  <a:prstClr val="black"/>
                </a:solidFill>
                <a:latin typeface="Arial" pitchFamily="34" charset="0"/>
              </a:rPr>
              <a:t>(</a:t>
            </a:r>
            <a:r>
              <a:rPr kumimoji="0" lang="en-US" sz="2400" i="1" dirty="0">
                <a:solidFill>
                  <a:prstClr val="black"/>
                </a:solidFill>
                <a:latin typeface="Arial" pitchFamily="34" charset="0"/>
              </a:rPr>
              <a:t>T</a:t>
            </a:r>
            <a:r>
              <a:rPr kumimoji="0" lang="en-US" sz="2400" i="1" baseline="-25000" dirty="0">
                <a:solidFill>
                  <a:prstClr val="black"/>
                </a:solidFill>
                <a:latin typeface="Arial" pitchFamily="34" charset="0"/>
              </a:rPr>
              <a:t>2</a:t>
            </a:r>
            <a:r>
              <a:rPr kumimoji="0" lang="en-US" sz="2400" dirty="0">
                <a:solidFill>
                  <a:prstClr val="black"/>
                </a:solidFill>
                <a:latin typeface="Arial" pitchFamily="34" charset="0"/>
              </a:rPr>
              <a:t>(</a:t>
            </a:r>
            <a:r>
              <a:rPr kumimoji="0" lang="en-US" sz="2400" i="1" dirty="0">
                <a:solidFill>
                  <a:prstClr val="black"/>
                </a:solidFill>
                <a:latin typeface="Arial" pitchFamily="34" charset="0"/>
              </a:rPr>
              <a:t>n</a:t>
            </a:r>
            <a:r>
              <a:rPr kumimoji="0" lang="en-US" sz="2400" dirty="0">
                <a:solidFill>
                  <a:prstClr val="black"/>
                </a:solidFill>
                <a:latin typeface="Arial" pitchFamily="34" charset="0"/>
              </a:rPr>
              <a:t>))</a:t>
            </a:r>
            <a:r>
              <a:rPr kumimoji="0" lang="en-US" sz="2400" noProof="1">
                <a:solidFill>
                  <a:srgbClr val="404040"/>
                </a:solidFill>
                <a:latin typeface="Arial" pitchFamily="34" charset="0"/>
              </a:rPr>
              <a:t>, </a:t>
            </a:r>
            <a:r>
              <a:rPr kumimoji="0" lang="ru-RU" sz="2400" dirty="0">
                <a:solidFill>
                  <a:srgbClr val="404040"/>
                </a:solidFill>
                <a:latin typeface="Arial" pitchFamily="34" charset="0"/>
              </a:rPr>
              <a:t>то алгоритмы 1 и</a:t>
            </a:r>
            <a:r>
              <a:rPr kumimoji="0" lang="ru-RU" sz="2400" noProof="1">
                <a:solidFill>
                  <a:srgbClr val="404040"/>
                </a:solidFill>
                <a:latin typeface="Arial" pitchFamily="34" charset="0"/>
              </a:rPr>
              <a:t> 2</a:t>
            </a:r>
            <a:r>
              <a:rPr kumimoji="0" lang="ru-RU" sz="2400" dirty="0">
                <a:solidFill>
                  <a:srgbClr val="404040"/>
                </a:solidFill>
                <a:latin typeface="Arial" pitchFamily="34" charset="0"/>
              </a:rPr>
              <a:t> одинаковы по поведению</a:t>
            </a:r>
            <a:r>
              <a:rPr kumimoji="0" lang="ru-RU" sz="2400" noProof="1">
                <a:solidFill>
                  <a:srgbClr val="404040"/>
                </a:solidFill>
                <a:latin typeface="Arial" pitchFamily="34" charset="0"/>
              </a:rPr>
              <a:t>. </a:t>
            </a:r>
          </a:p>
        </p:txBody>
      </p:sp>
      <p:sp>
        <p:nvSpPr>
          <p:cNvPr id="5" name="Rechteck 36">
            <a:extLst>
              <a:ext uri="{FF2B5EF4-FFF2-40B4-BE49-F238E27FC236}">
                <a16:creationId xmlns:a16="http://schemas.microsoft.com/office/drawing/2014/main" xmlns="" id="{9E5F52FC-DF89-4AFA-B8A3-911FEE241E1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65754" y="936000"/>
            <a:ext cx="8496300" cy="5976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kumimoji="0" lang="ru-RU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Сравнение параллельных алгоритмов</a:t>
            </a:r>
            <a:endParaRPr kumimoji="0" lang="ru-RU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5511898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_h1"/>
          <p:cNvSpPr>
            <a:spLocks noGrp="1" noChangeArrowheads="1"/>
          </p:cNvSpPr>
          <p:nvPr>
            <p:ph type="title"/>
          </p:nvPr>
        </p:nvSpPr>
        <p:spPr>
          <a:xfrm>
            <a:off x="3365754" y="238125"/>
            <a:ext cx="8496300" cy="617538"/>
          </a:xfrm>
        </p:spPr>
        <p:txBody>
          <a:bodyPr/>
          <a:lstStyle/>
          <a:p>
            <a:pPr algn="r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Классификация компьютеров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378454" y="1980000"/>
            <a:ext cx="8496300" cy="4572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l" defTabSz="4572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По числу потоков команд и данных</a:t>
            </a:r>
            <a:r>
              <a:rPr kumimoji="0" lang="ru-RU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</a:t>
            </a:r>
          </a:p>
          <a:p>
            <a:pPr marL="0" marR="0" lvl="0" indent="0" algn="l" defTabSz="4572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SISD – Single Instruction Single Data</a:t>
            </a:r>
          </a:p>
          <a:p>
            <a:pPr marL="0" marR="0" lvl="0" indent="0" algn="l" defTabSz="4572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SIMD – Single Instruction Multiple Data</a:t>
            </a:r>
          </a:p>
          <a:p>
            <a:pPr marL="0" marR="0" lvl="0" indent="0" algn="l" defTabSz="4572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MISD – Multiple Instruction Single Data</a:t>
            </a:r>
          </a:p>
          <a:p>
            <a:pPr marL="0" marR="0" lvl="0" indent="0" algn="l" defTabSz="4572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MIMD – Multiple Instruction Multiple Data</a:t>
            </a:r>
          </a:p>
        </p:txBody>
      </p:sp>
      <p:sp>
        <p:nvSpPr>
          <p:cNvPr id="10" name="Rechteck 36"/>
          <p:cNvSpPr>
            <a:spLocks noChangeArrowheads="1"/>
          </p:cNvSpPr>
          <p:nvPr/>
        </p:nvSpPr>
        <p:spPr bwMode="gray">
          <a:xfrm>
            <a:off x="3365754" y="93600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+mn-ea"/>
                <a:cs typeface="Arial" pitchFamily="34" charset="0"/>
              </a:rPr>
              <a:t>Таксономия </a:t>
            </a:r>
            <a:r>
              <a:rPr kumimoji="0" lang="ru-RU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+mn-ea"/>
                <a:cs typeface="Arial" pitchFamily="34" charset="0"/>
              </a:rPr>
              <a:t>Флинна</a:t>
            </a:r>
            <a:r>
              <a:rPr kumimoji="0" lang="ru-RU" sz="32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+mn-ea"/>
                <a:cs typeface="Arial" pitchFamily="34" charset="0"/>
              </a:rPr>
              <a:t> (19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+mn-ea"/>
                <a:cs typeface="Arial" pitchFamily="34" charset="0"/>
              </a:rPr>
              <a:t>6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+mn-ea"/>
                <a:cs typeface="Arial" pitchFamily="34" charset="0"/>
              </a:rPr>
              <a:t>6)</a:t>
            </a:r>
          </a:p>
        </p:txBody>
      </p:sp>
      <p:pic>
        <p:nvPicPr>
          <p:cNvPr id="32773" name="Рисунок 6" descr="Flynn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19266" y="2445902"/>
            <a:ext cx="2011363" cy="234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4042791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260979" y="1148833"/>
            <a:ext cx="8777288" cy="540000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D9D9D9"/>
              </a:gs>
            </a:gsLst>
            <a:lin ang="5400000" scaled="0"/>
          </a:gradFill>
          <a:ln w="12700">
            <a:solidFill>
              <a:srgbClr val="C0C0C0"/>
            </a:solidFill>
          </a:ln>
          <a:effectLst>
            <a:outerShdw blurRad="50800" dist="50800" dir="2700000" algn="ctr" rotWithShape="0">
              <a:srgbClr val="808080">
                <a:alpha val="40000"/>
              </a:srgbClr>
            </a:outerShdw>
          </a:effectLst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33794" name="Название 1"/>
          <p:cNvSpPr>
            <a:spLocks noGrp="1"/>
          </p:cNvSpPr>
          <p:nvPr>
            <p:ph type="title"/>
          </p:nvPr>
        </p:nvSpPr>
        <p:spPr>
          <a:xfrm>
            <a:off x="3365754" y="238125"/>
            <a:ext cx="8496300" cy="617538"/>
          </a:xfrm>
        </p:spPr>
        <p:txBody>
          <a:bodyPr/>
          <a:lstStyle/>
          <a:p>
            <a:pPr algn="r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Таксономия Флинна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5505704" y="1984376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charset="0"/>
              <a:ea typeface="+mn-ea"/>
              <a:cs typeface="Arial" pitchFamily="34" charset="0"/>
            </a:endParaRP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7253904" y="1333500"/>
            <a:ext cx="4320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SISD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6920167" y="1947948"/>
            <a:ext cx="5118100" cy="2385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SISD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архитектура является классической фон-Неймановской архитектурой для последовательных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компьютеров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У нас есть единственный исполнитель –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processing unit (PU)</a:t>
            </a:r>
          </a:p>
        </p:txBody>
      </p:sp>
      <p:pic>
        <p:nvPicPr>
          <p:cNvPr id="33798" name="Рисунок 7" descr="SISD.bmp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8454" y="1749424"/>
            <a:ext cx="3420000" cy="26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9" name="Text Box 5"/>
          <p:cNvSpPr txBox="1">
            <a:spLocks noChangeArrowheads="1"/>
          </p:cNvSpPr>
          <p:nvPr/>
        </p:nvSpPr>
        <p:spPr bwMode="auto">
          <a:xfrm>
            <a:off x="3487992" y="4680001"/>
            <a:ext cx="8178800" cy="1646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Команды выполняются одна за другой из единственного потока команд.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Каждая команда инициирует единственную операцию над данными из единственного потока данных.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175300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260979" y="1148833"/>
            <a:ext cx="8777288" cy="540000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D9D9D9"/>
              </a:gs>
            </a:gsLst>
            <a:lin ang="5400000" scaled="0"/>
          </a:gradFill>
          <a:ln w="12700">
            <a:solidFill>
              <a:srgbClr val="C0C0C0"/>
            </a:solidFill>
          </a:ln>
          <a:effectLst>
            <a:outerShdw blurRad="50800" dist="50800" dir="2700000" algn="ctr" rotWithShape="0">
              <a:srgbClr val="808080">
                <a:alpha val="40000"/>
              </a:srgbClr>
            </a:outerShdw>
          </a:effectLst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34818" name="Название 1"/>
          <p:cNvSpPr>
            <a:spLocks noGrp="1"/>
          </p:cNvSpPr>
          <p:nvPr>
            <p:ph type="title"/>
          </p:nvPr>
        </p:nvSpPr>
        <p:spPr>
          <a:xfrm>
            <a:off x="3365754" y="238125"/>
            <a:ext cx="8496300" cy="617538"/>
          </a:xfrm>
        </p:spPr>
        <p:txBody>
          <a:bodyPr/>
          <a:lstStyle/>
          <a:p>
            <a:pPr algn="r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Таксономия Флинна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5505704" y="1984376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charset="0"/>
              <a:ea typeface="+mn-ea"/>
              <a:cs typeface="Arial" pitchFamily="34" charset="0"/>
            </a:endParaRP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7253904" y="1332000"/>
            <a:ext cx="4320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SIMD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6920168" y="1947600"/>
            <a:ext cx="5265737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SIMD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архитектура позволяет выполнять векторные или матричные операции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У нас есть много исполнителей 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PU)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</p:txBody>
      </p:sp>
      <p:pic>
        <p:nvPicPr>
          <p:cNvPr id="34822" name="Рисунок 7" descr="SISD.bmp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8453" y="1749425"/>
            <a:ext cx="3420000" cy="26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3" name="Text Box 5"/>
          <p:cNvSpPr txBox="1">
            <a:spLocks noChangeArrowheads="1"/>
          </p:cNvSpPr>
          <p:nvPr/>
        </p:nvSpPr>
        <p:spPr bwMode="auto">
          <a:xfrm>
            <a:off x="3487992" y="4680001"/>
            <a:ext cx="8178800" cy="1646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Команды выполняются одна за другой из единственного потока команд.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Каждая команда инициирует множество одинаковых операций над данными из различных потоков данных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3917856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260979" y="1148833"/>
            <a:ext cx="8777288" cy="540000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D9D9D9"/>
              </a:gs>
            </a:gsLst>
            <a:lin ang="5400000" scaled="0"/>
          </a:gradFill>
          <a:ln w="12700">
            <a:solidFill>
              <a:srgbClr val="C0C0C0"/>
            </a:solidFill>
          </a:ln>
          <a:effectLst>
            <a:outerShdw blurRad="50800" dist="50800" dir="2700000" algn="ctr" rotWithShape="0">
              <a:srgbClr val="808080">
                <a:alpha val="40000"/>
              </a:srgbClr>
            </a:outerShdw>
          </a:effectLst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35842" name="Название 1"/>
          <p:cNvSpPr>
            <a:spLocks noGrp="1"/>
          </p:cNvSpPr>
          <p:nvPr>
            <p:ph type="title"/>
          </p:nvPr>
        </p:nvSpPr>
        <p:spPr>
          <a:xfrm>
            <a:off x="3365754" y="238125"/>
            <a:ext cx="8496300" cy="617538"/>
          </a:xfrm>
        </p:spPr>
        <p:txBody>
          <a:bodyPr/>
          <a:lstStyle/>
          <a:p>
            <a:pPr algn="r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Таксономия Флинна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5505704" y="1984376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charset="0"/>
              <a:ea typeface="+mn-ea"/>
              <a:cs typeface="Arial" pitchFamily="34" charset="0"/>
            </a:endParaRP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7253904" y="1332000"/>
            <a:ext cx="43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MISD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6920168" y="2262189"/>
            <a:ext cx="4821600" cy="1646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MISD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архитектура – это теоретический класс.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В действительности – не существует</a:t>
            </a:r>
            <a:r>
              <a:rPr kumimoji="0" lang="ru-RU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35846" name="Рисунок 7" descr="SISD.bmp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8454" y="1749425"/>
            <a:ext cx="3420000" cy="26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7" name="Text Box 5"/>
          <p:cNvSpPr txBox="1">
            <a:spLocks noChangeArrowheads="1"/>
          </p:cNvSpPr>
          <p:nvPr/>
        </p:nvSpPr>
        <p:spPr bwMode="auto">
          <a:xfrm>
            <a:off x="3487992" y="4680001"/>
            <a:ext cx="8178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Различные команды исполняются одновременно из различных потоков команд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но все они обрабатывают одни и те же данные из единственного потока данных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706950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260979" y="1148833"/>
            <a:ext cx="8777288" cy="540000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D9D9D9"/>
              </a:gs>
            </a:gsLst>
            <a:lin ang="5400000" scaled="0"/>
          </a:gradFill>
          <a:ln w="12700">
            <a:solidFill>
              <a:srgbClr val="C0C0C0"/>
            </a:solidFill>
          </a:ln>
          <a:effectLst>
            <a:outerShdw blurRad="50800" dist="50800" dir="2700000" algn="ctr" rotWithShape="0">
              <a:srgbClr val="808080">
                <a:alpha val="40000"/>
              </a:srgbClr>
            </a:outerShdw>
          </a:effectLst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6866" name="Название 1"/>
          <p:cNvSpPr>
            <a:spLocks noGrp="1"/>
          </p:cNvSpPr>
          <p:nvPr>
            <p:ph type="title"/>
          </p:nvPr>
        </p:nvSpPr>
        <p:spPr>
          <a:xfrm>
            <a:off x="3365754" y="238125"/>
            <a:ext cx="8496300" cy="617538"/>
          </a:xfrm>
        </p:spPr>
        <p:txBody>
          <a:bodyPr/>
          <a:lstStyle/>
          <a:p>
            <a:pPr algn="r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Таксономия Флинна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5505704" y="1984376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7253904" y="1332000"/>
            <a:ext cx="4320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MIMD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6920168" y="1980000"/>
            <a:ext cx="5265737" cy="2385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У нас много исполнителей 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PU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Каждый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PU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выполняет собственные команды из собственного потока команд для обработки данных из собственного потока данных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</p:txBody>
      </p:sp>
      <p:pic>
        <p:nvPicPr>
          <p:cNvPr id="36870" name="Рисунок 7" descr="SISD.bmp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8453" y="1749425"/>
            <a:ext cx="3420000" cy="26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1" name="Text Box 5"/>
          <p:cNvSpPr txBox="1">
            <a:spLocks noChangeArrowheads="1"/>
          </p:cNvSpPr>
          <p:nvPr/>
        </p:nvSpPr>
        <p:spPr bwMode="auto">
          <a:xfrm>
            <a:off x="3487992" y="4680001"/>
            <a:ext cx="8178800" cy="180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MIMD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класс слишком широк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Мы будем делить его на два подкласса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MIMD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компьютеры с общей памятью и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MIMD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компьютеры с распределенной памятью.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707000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Standar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2A79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74747"/>
      </a:accent6>
      <a:hlink>
        <a:srgbClr val="C00000"/>
      </a:hlink>
      <a:folHlink>
        <a:srgbClr val="FFC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A50021"/>
          </a:solidFill>
          <a:round/>
          <a:headEnd/>
          <a:tailEnd/>
        </a:ln>
      </a:spPr>
      <a:bodyPr/>
      <a:lstStyle>
        <a:defPPr>
          <a:defRPr dirty="0"/>
        </a:defPPr>
      </a:lstStyle>
    </a:spDef>
  </a:objectDefaults>
  <a:extraClrSchemeLst/>
</a:theme>
</file>

<file path=ppt/theme/theme4.xml><?xml version="1.0" encoding="utf-8"?>
<a:theme xmlns:a="http://schemas.openxmlformats.org/drawingml/2006/main" name="2_Larissa-Design">
  <a:themeElements>
    <a:clrScheme name="Standar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2A79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74747"/>
      </a:accent6>
      <a:hlink>
        <a:srgbClr val="C00000"/>
      </a:hlink>
      <a:folHlink>
        <a:srgbClr val="FFC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A50021"/>
          </a:solidFill>
          <a:round/>
          <a:headEnd/>
          <a:tailEnd/>
        </a:ln>
      </a:spPr>
      <a:bodyPr/>
      <a:lstStyle>
        <a:defPPr>
          <a:defRPr dirty="0"/>
        </a:defPPr>
      </a:lstStyle>
    </a:spDef>
  </a:objectDefaults>
  <a:extraClrSchemeLst/>
</a:theme>
</file>

<file path=ppt/theme/theme5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2920</TotalTime>
  <Words>814</Words>
  <Application>Microsoft Office PowerPoint</Application>
  <PresentationFormat>Широкоэкранный</PresentationFormat>
  <Paragraphs>216</Paragraphs>
  <Slides>22</Slides>
  <Notes>18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4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6" baseType="lpstr">
      <vt:lpstr>Arial Unicode MS</vt:lpstr>
      <vt:lpstr>맑은 고딕</vt:lpstr>
      <vt:lpstr>Arial</vt:lpstr>
      <vt:lpstr>Arial Black</vt:lpstr>
      <vt:lpstr>Calibri</vt:lpstr>
      <vt:lpstr>굴림</vt:lpstr>
      <vt:lpstr>Lucida Grande CY</vt:lpstr>
      <vt:lpstr>Symbol</vt:lpstr>
      <vt:lpstr>Wingdings</vt:lpstr>
      <vt:lpstr>Тема Office</vt:lpstr>
      <vt:lpstr>1_Тема Office</vt:lpstr>
      <vt:lpstr>Larissa-Design</vt:lpstr>
      <vt:lpstr>2_Larissa-Design</vt:lpstr>
      <vt:lpstr>Equation</vt:lpstr>
      <vt:lpstr>Презентация PowerPoint</vt:lpstr>
      <vt:lpstr>Тема 3</vt:lpstr>
      <vt:lpstr>Асимптотический анализ</vt:lpstr>
      <vt:lpstr>Асимптотический анализ</vt:lpstr>
      <vt:lpstr>Классификация компьютеров</vt:lpstr>
      <vt:lpstr>Таксономия Флинна</vt:lpstr>
      <vt:lpstr>Таксономия Флинна</vt:lpstr>
      <vt:lpstr>Таксономия Флинна</vt:lpstr>
      <vt:lpstr>Таксономия Флинна</vt:lpstr>
      <vt:lpstr>Асимптотический анализ</vt:lpstr>
      <vt:lpstr>PRAM – конфликты по памяти</vt:lpstr>
      <vt:lpstr>PRAM – конфликты по памяти</vt:lpstr>
      <vt:lpstr>PRAM – конфликты по памяти</vt:lpstr>
      <vt:lpstr>Асимптотический анализ</vt:lpstr>
      <vt:lpstr>Асимптотический анализ</vt:lpstr>
      <vt:lpstr>Асимптотический анализ</vt:lpstr>
      <vt:lpstr>Асимптотический анализ</vt:lpstr>
      <vt:lpstr>Асимптотический анализ</vt:lpstr>
      <vt:lpstr>Асимптотический анализ</vt:lpstr>
      <vt:lpstr>Асимптотический анализ</vt:lpstr>
      <vt:lpstr>Асимптотический анализ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elena</dc:creator>
  <cp:lastModifiedBy>carpson</cp:lastModifiedBy>
  <cp:revision>323</cp:revision>
  <dcterms:created xsi:type="dcterms:W3CDTF">2013-05-29T11:36:45Z</dcterms:created>
  <dcterms:modified xsi:type="dcterms:W3CDTF">2023-03-10T02:28:58Z</dcterms:modified>
</cp:coreProperties>
</file>