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6" r:id="rId1"/>
    <p:sldMasterId id="2147483672" r:id="rId2"/>
    <p:sldMasterId id="2147483678" r:id="rId3"/>
    <p:sldMasterId id="2147483681" r:id="rId4"/>
  </p:sldMasterIdLst>
  <p:notesMasterIdLst>
    <p:notesMasterId r:id="rId25"/>
  </p:notesMasterIdLst>
  <p:sldIdLst>
    <p:sldId id="257" r:id="rId5"/>
    <p:sldId id="291" r:id="rId6"/>
    <p:sldId id="258" r:id="rId7"/>
    <p:sldId id="274" r:id="rId8"/>
    <p:sldId id="276" r:id="rId9"/>
    <p:sldId id="292" r:id="rId10"/>
    <p:sldId id="275" r:id="rId11"/>
    <p:sldId id="295" r:id="rId12"/>
    <p:sldId id="278" r:id="rId13"/>
    <p:sldId id="279" r:id="rId14"/>
    <p:sldId id="281" r:id="rId15"/>
    <p:sldId id="282" r:id="rId16"/>
    <p:sldId id="286" r:id="rId17"/>
    <p:sldId id="296" r:id="rId18"/>
    <p:sldId id="284" r:id="rId19"/>
    <p:sldId id="287" r:id="rId20"/>
    <p:sldId id="288" r:id="rId21"/>
    <p:sldId id="289" r:id="rId22"/>
    <p:sldId id="283" r:id="rId23"/>
    <p:sldId id="297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53404F6-AF45-403F-8B0B-E58FD8E18ED2}">
          <p14:sldIdLst>
            <p14:sldId id="257"/>
            <p14:sldId id="291"/>
            <p14:sldId id="258"/>
            <p14:sldId id="274"/>
            <p14:sldId id="276"/>
            <p14:sldId id="292"/>
            <p14:sldId id="275"/>
            <p14:sldId id="295"/>
            <p14:sldId id="278"/>
            <p14:sldId id="279"/>
            <p14:sldId id="281"/>
            <p14:sldId id="282"/>
            <p14:sldId id="286"/>
            <p14:sldId id="296"/>
            <p14:sldId id="284"/>
            <p14:sldId id="287"/>
            <p14:sldId id="288"/>
            <p14:sldId id="289"/>
            <p14:sldId id="283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65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5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629" autoAdjust="0"/>
  </p:normalViewPr>
  <p:slideViewPr>
    <p:cSldViewPr>
      <p:cViewPr varScale="1">
        <p:scale>
          <a:sx n="103" d="100"/>
          <a:sy n="103" d="100"/>
        </p:scale>
        <p:origin x="138" y="240"/>
      </p:cViewPr>
      <p:guideLst>
        <p:guide orient="horz" pos="365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9AABB-C9C6-43AA-902A-833FEB3847CE}" type="datetimeFigureOut">
              <a:rPr lang="ru-RU" smtClean="0"/>
              <a:t>18.02.2022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ECF74-1CAC-4F88-AAFE-84C98DBB36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468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6988" y="744538"/>
            <a:ext cx="6615112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defTabSz="914400"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219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046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823CC4-FED0-46D8-B338-6A49B477DF9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75568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A90FD3-1104-4C0E-BD19-C04AAB04E560}" type="slidenum">
              <a:rPr kumimoji="0" lang="de-DE" alt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de-DE" alt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183" y="4343144"/>
            <a:ext cx="5029635" cy="4115019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altLang="ru-RU" noProof="1"/>
          </a:p>
        </p:txBody>
      </p:sp>
    </p:spTree>
    <p:extLst>
      <p:ext uri="{BB962C8B-B14F-4D97-AF65-F5344CB8AC3E}">
        <p14:creationId xmlns:p14="http://schemas.microsoft.com/office/powerpoint/2010/main" val="4123936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D3C842-15F5-4118-93B3-B56D48F5131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EBC222-5CA9-45A5-916B-59235F528885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270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170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511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63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31800" y="238540"/>
            <a:ext cx="11329456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431800" y="854994"/>
            <a:ext cx="113284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de-DE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МФТИ-2019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12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31800" y="238540"/>
            <a:ext cx="11329456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431800" y="854994"/>
            <a:ext cx="113284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МФТИ-2019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07043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:\JOBS ZUM BEARBEITEN\D2481_Strategietools\Grundlagen\table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gray">
          <a:xfrm>
            <a:off x="0" y="317500"/>
            <a:ext cx="12192000" cy="562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447413" y="1998133"/>
            <a:ext cx="8290187" cy="1416050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436229" y="4037202"/>
            <a:ext cx="8301372" cy="1271398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6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МФТИ-2019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 dirty="0">
                <a:solidFill>
                  <a:prstClr val="black"/>
                </a:solidFill>
              </a:rPr>
              <a:t>Стр. </a:t>
            </a:r>
            <a:fld id="{2CF74CB0-F0B5-41E9-BA71-20606D10B8F1}" type="slidenum">
              <a:rPr lang="de-DE" altLang="ru-RU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30130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31800" y="238540"/>
            <a:ext cx="11329456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431800" y="854994"/>
            <a:ext cx="113284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МФТИ-2019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4CED0C5-ED51-4CAE-B403-C2A41A79FC68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43371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МФТИ-2019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56F2DCAE-80BF-45C3-B74A-3BA349CF89F6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056435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МФТИ-2019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14F925C-88EF-41CE-A289-BD24C4C53697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611339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МФТИ-2019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128D019-E771-49AB-93BA-BEA67AACC870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64407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40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31800" y="238540"/>
            <a:ext cx="11329456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431800" y="854994"/>
            <a:ext cx="113284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МФТИ-2019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82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92101" y="6410326"/>
            <a:ext cx="1987551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6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prstClr val="white"/>
                </a:solidFill>
              </a:rPr>
              <a:t>МФТИ-2019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2470151" y="6410326"/>
            <a:ext cx="132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827EB3EC-A0FC-4DD2-B272-B8CC7C9619E1}" type="slidenum">
              <a:rPr lang="ru-RU" smtClean="0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27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431800" y="1554163"/>
            <a:ext cx="113284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Textmasterformate durch Klicken bearbeiten</a:t>
            </a:r>
          </a:p>
          <a:p>
            <a:pPr lvl="1"/>
            <a:r>
              <a:rPr lang="de-DE" altLang="ru-RU"/>
              <a:t>Zweite Ebene</a:t>
            </a:r>
          </a:p>
          <a:p>
            <a:pPr lvl="2"/>
            <a:r>
              <a:rPr lang="de-DE" altLang="ru-RU"/>
              <a:t>Dritte Ebene</a:t>
            </a:r>
          </a:p>
        </p:txBody>
      </p:sp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gray">
          <a:xfrm>
            <a:off x="431800" y="1"/>
            <a:ext cx="11328400" cy="109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4318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330201" y="6356351"/>
            <a:ext cx="1943100" cy="365125"/>
          </a:xfrm>
          <a:prstGeom prst="rect">
            <a:avLst/>
          </a:prstGeom>
          <a:gradFill>
            <a:gsLst>
              <a:gs pos="0">
                <a:srgbClr val="5F8ED9"/>
              </a:gs>
              <a:gs pos="50000">
                <a:srgbClr val="8EB4E3"/>
              </a:gs>
              <a:gs pos="100000">
                <a:srgbClr val="C6D9F1">
                  <a:alpha val="14902"/>
                </a:srgbClr>
              </a:gs>
            </a:gsLst>
            <a:lin ang="16200000" scaled="1"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6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МФТИ-2019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2292351" y="6356351"/>
            <a:ext cx="1485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42D759B2-9E95-43EC-A219-6234572FE2A1}" type="slidenum">
              <a:rPr lang="de-DE" altLang="ru-RU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18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ransition spd="med">
    <p:fade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360363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2pPr>
      <a:lvl3pPr marL="536575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3pPr>
      <a:lvl4pPr marL="720725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4pPr>
      <a:lvl5pPr marL="896938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92101" y="6410326"/>
            <a:ext cx="1987551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6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prstClr val="white"/>
                </a:solidFill>
              </a:rPr>
              <a:t>МФТИ-2019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2470151" y="6410326"/>
            <a:ext cx="132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827EB3EC-A0FC-4DD2-B272-B8CC7C9619E1}" type="slidenum">
              <a:rPr lang="ru-RU" smtClean="0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82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92101" y="6410326"/>
            <a:ext cx="1987551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6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prstClr val="white"/>
                </a:solidFill>
              </a:rPr>
              <a:t>МФТИ-2019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2470151" y="6410326"/>
            <a:ext cx="132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827EB3EC-A0FC-4DD2-B272-B8CC7C9619E1}" type="slidenum">
              <a:rPr lang="ru-RU" smtClean="0">
                <a:solidFill>
                  <a:prstClr val="black"/>
                </a:solidFill>
              </a:rPr>
              <a:pPr defTabSz="457200"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7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load.d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hlinkClick r:id="rId3"/>
          </p:cNvPr>
          <p:cNvSpPr/>
          <p:nvPr/>
        </p:nvSpPr>
        <p:spPr>
          <a:xfrm>
            <a:off x="8401050" y="6276976"/>
            <a:ext cx="2266950" cy="5810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44" name="Прямоугольник 3"/>
          <p:cNvSpPr>
            <a:spLocks noChangeArrowheads="1"/>
          </p:cNvSpPr>
          <p:nvPr/>
        </p:nvSpPr>
        <p:spPr bwMode="auto">
          <a:xfrm>
            <a:off x="3812960" y="548199"/>
            <a:ext cx="8026151" cy="5432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Введение в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/>
            </a:r>
            <a:b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ru-RU" sz="54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распараллеливание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b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ru-RU" sz="54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алгоритмов и </a:t>
            </a:r>
            <a:br>
              <a:rPr kumimoji="0" lang="ru-RU" sz="54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ru-RU" sz="54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программ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Карпов Владимир Ефимович,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кандидат физико-математических наук, доцент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821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utoShape 9"/>
          <p:cNvSpPr>
            <a:spLocks noChangeArrowheads="1"/>
          </p:cNvSpPr>
          <p:nvPr/>
        </p:nvSpPr>
        <p:spPr bwMode="auto">
          <a:xfrm>
            <a:off x="3251885" y="2064022"/>
            <a:ext cx="8713787" cy="3381822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17"/>
          <p:cNvSpPr>
            <a:spLocks noChangeArrowheads="1"/>
          </p:cNvSpPr>
          <p:nvPr/>
        </p:nvSpPr>
        <p:spPr bwMode="auto">
          <a:xfrm>
            <a:off x="3109010" y="1652290"/>
            <a:ext cx="8964612" cy="5089079"/>
          </a:xfrm>
          <a:prstGeom prst="rect">
            <a:avLst/>
          </a:prstGeom>
          <a:solidFill>
            <a:schemeClr val="bg1">
              <a:lumMod val="85000"/>
              <a:alpha val="22000"/>
            </a:scheme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chemeClr val="accent4">
                  <a:lumMod val="10000"/>
                </a:schemeClr>
              </a:solidFill>
              <a:cs typeface="Arial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361422" y="2533983"/>
            <a:ext cx="8496300" cy="895018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  <a:alpha val="14902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AutoShape 13"/>
          <p:cNvSpPr>
            <a:spLocks noChangeArrowheads="1"/>
          </p:cNvSpPr>
          <p:nvPr/>
        </p:nvSpPr>
        <p:spPr bwMode="auto">
          <a:xfrm>
            <a:off x="3289093" y="5790536"/>
            <a:ext cx="8640763" cy="728132"/>
          </a:xfrm>
          <a:prstGeom prst="roundRect">
            <a:avLst>
              <a:gd name="adj" fmla="val 16667"/>
            </a:avLst>
          </a:prstGeom>
          <a:solidFill>
            <a:schemeClr val="tx1">
              <a:alpha val="14902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361422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Операции над процессами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361422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Process Control Block </a:t>
            </a: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и контекст процесса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9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339197" y="2133872"/>
            <a:ext cx="8540750" cy="2774206"/>
          </a:xfrm>
          <a:prstGeom prst="rect">
            <a:avLst/>
          </a:prstGeom>
          <a:noFill/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chemeClr val="tx2"/>
              </a:buClr>
              <a:defRPr/>
            </a:pPr>
            <a:r>
              <a:rPr lang="ru-RU" sz="22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состояние процесса</a:t>
            </a:r>
          </a:p>
          <a:p>
            <a:pPr eaLnBrk="1" hangingPunct="1">
              <a:spcBef>
                <a:spcPts val="600"/>
              </a:spcBef>
              <a:buClr>
                <a:schemeClr val="tx2"/>
              </a:buClr>
              <a:defRPr/>
            </a:pPr>
            <a:r>
              <a:rPr lang="ru-RU" sz="22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программный счетчик</a:t>
            </a:r>
          </a:p>
          <a:p>
            <a:pPr eaLnBrk="1" hangingPunct="1">
              <a:spcBef>
                <a:spcPts val="600"/>
              </a:spcBef>
              <a:buClr>
                <a:schemeClr val="tx2"/>
              </a:buClr>
              <a:defRPr/>
            </a:pPr>
            <a:r>
              <a:rPr lang="ru-RU" sz="22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содержимое регистров</a:t>
            </a:r>
          </a:p>
          <a:p>
            <a:pPr eaLnBrk="1" hangingPunct="1">
              <a:spcBef>
                <a:spcPts val="600"/>
              </a:spcBef>
              <a:buClr>
                <a:schemeClr val="tx2"/>
              </a:buClr>
              <a:defRPr/>
            </a:pPr>
            <a:r>
              <a:rPr lang="ru-RU" sz="22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данные для планирования использования процессора и управления памятью</a:t>
            </a:r>
          </a:p>
          <a:p>
            <a:pPr eaLnBrk="1" hangingPunct="1">
              <a:spcBef>
                <a:spcPts val="600"/>
              </a:spcBef>
              <a:buClr>
                <a:schemeClr val="tx2"/>
              </a:buClr>
              <a:defRPr/>
            </a:pPr>
            <a:r>
              <a:rPr lang="ru-RU" sz="22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учетная информация</a:t>
            </a:r>
          </a:p>
          <a:p>
            <a:pPr eaLnBrk="1" hangingPunct="1">
              <a:spcBef>
                <a:spcPts val="600"/>
              </a:spcBef>
              <a:buClr>
                <a:schemeClr val="tx2"/>
              </a:buClr>
              <a:defRPr/>
            </a:pPr>
            <a:r>
              <a:rPr lang="ru-RU" sz="22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сведения об устройствах ввода-вывода, связанных с процессом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9049436" y="2732360"/>
            <a:ext cx="28527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Регистровый контекст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9049436" y="2084660"/>
            <a:ext cx="28082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Системный контекст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10831573" y="4932000"/>
            <a:ext cx="7921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PCB</a:t>
            </a:r>
            <a:endParaRPr lang="ru-RU" sz="2000" dirty="0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11"/>
          <p:cNvSpPr>
            <a:spLocks noChangeArrowheads="1"/>
          </p:cNvSpPr>
          <p:nvPr/>
        </p:nvSpPr>
        <p:spPr bwMode="auto">
          <a:xfrm>
            <a:off x="10778222" y="4896001"/>
            <a:ext cx="792000" cy="428625"/>
          </a:xfrm>
          <a:prstGeom prst="wedgeEllipseCallout">
            <a:avLst>
              <a:gd name="adj1" fmla="val -43750"/>
              <a:gd name="adj2" fmla="val 7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3361422" y="5951756"/>
            <a:ext cx="80645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2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Код и данные в адресном пространстве</a:t>
            </a:r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9101823" y="5802018"/>
            <a:ext cx="30241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Пользовательский контекст</a:t>
            </a:r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3505786" y="1652290"/>
            <a:ext cx="28076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Контекст процесса</a:t>
            </a:r>
          </a:p>
        </p:txBody>
      </p:sp>
    </p:spTree>
    <p:extLst>
      <p:ext uri="{BB962C8B-B14F-4D97-AF65-F5344CB8AC3E}">
        <p14:creationId xmlns:p14="http://schemas.microsoft.com/office/powerpoint/2010/main" val="14590542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0" animBg="1"/>
      <p:bldP spid="10" grpId="0" animBg="1"/>
      <p:bldP spid="21" grpId="0" animBg="1"/>
      <p:bldP spid="13" grpId="0"/>
      <p:bldP spid="16" grpId="0"/>
      <p:bldP spid="18" grpId="0"/>
      <p:bldP spid="19" grpId="0" animBg="1"/>
      <p:bldP spid="20" grpId="0"/>
      <p:bldP spid="22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39"/>
          <p:cNvSpPr>
            <a:spLocks noChangeArrowheads="1"/>
          </p:cNvSpPr>
          <p:nvPr/>
        </p:nvSpPr>
        <p:spPr bwMode="gray">
          <a:xfrm>
            <a:off x="3360340" y="1772816"/>
            <a:ext cx="8496300" cy="489654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360018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Операции над процессами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360018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Пример генеалогического леса процессов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4655840" y="2102892"/>
            <a:ext cx="1728192" cy="678036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4727848" y="2219998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Arial" pitchFamily="34" charset="0"/>
                <a:cs typeface="Arial" pitchFamily="34" charset="0"/>
              </a:rPr>
              <a:t>Процесс 1</a:t>
            </a: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3503712" y="3183011"/>
            <a:ext cx="1728192" cy="678037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sp>
        <p:nvSpPr>
          <p:cNvPr id="21" name="TextBox 20"/>
          <p:cNvSpPr txBox="1"/>
          <p:nvPr/>
        </p:nvSpPr>
        <p:spPr>
          <a:xfrm>
            <a:off x="3431705" y="3316922"/>
            <a:ext cx="1833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Arial" pitchFamily="34" charset="0"/>
                <a:cs typeface="Arial" pitchFamily="34" charset="0"/>
              </a:rPr>
              <a:t>Процесс 12</a:t>
            </a: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5735960" y="3183010"/>
            <a:ext cx="1728192" cy="678038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sp>
        <p:nvSpPr>
          <p:cNvPr id="23" name="TextBox 22"/>
          <p:cNvSpPr txBox="1"/>
          <p:nvPr/>
        </p:nvSpPr>
        <p:spPr>
          <a:xfrm>
            <a:off x="5664596" y="3316922"/>
            <a:ext cx="1943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Arial" pitchFamily="34" charset="0"/>
                <a:cs typeface="Arial" pitchFamily="34" charset="0"/>
              </a:rPr>
              <a:t>Процесс 254</a:t>
            </a: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8904312" y="2102892"/>
            <a:ext cx="1728192" cy="678036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8976320" y="2209694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Arial" pitchFamily="34" charset="0"/>
                <a:cs typeface="Arial" pitchFamily="34" charset="0"/>
              </a:rPr>
              <a:t>Процесс 2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7752184" y="3183010"/>
            <a:ext cx="1728192" cy="678038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sp>
        <p:nvSpPr>
          <p:cNvPr id="30" name="TextBox 29"/>
          <p:cNvSpPr txBox="1"/>
          <p:nvPr/>
        </p:nvSpPr>
        <p:spPr>
          <a:xfrm>
            <a:off x="7680176" y="3316922"/>
            <a:ext cx="1943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Arial" pitchFamily="34" charset="0"/>
                <a:cs typeface="Arial" pitchFamily="34" charset="0"/>
              </a:rPr>
              <a:t>Процесс 198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9984432" y="3183010"/>
            <a:ext cx="1728192" cy="678038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sp>
        <p:nvSpPr>
          <p:cNvPr id="32" name="TextBox 31"/>
          <p:cNvSpPr txBox="1"/>
          <p:nvPr/>
        </p:nvSpPr>
        <p:spPr>
          <a:xfrm>
            <a:off x="9879589" y="3316922"/>
            <a:ext cx="1943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Arial" pitchFamily="34" charset="0"/>
                <a:cs typeface="Arial" pitchFamily="34" charset="0"/>
              </a:rPr>
              <a:t>Процесс 173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3503712" y="4365104"/>
            <a:ext cx="1728192" cy="676800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3575720" y="4541058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Arial" pitchFamily="34" charset="0"/>
                <a:cs typeface="Arial" pitchFamily="34" charset="0"/>
              </a:rPr>
              <a:t>Процесс 19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9984432" y="4365104"/>
            <a:ext cx="1728192" cy="676800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/>
          <p:cNvSpPr txBox="1"/>
          <p:nvPr/>
        </p:nvSpPr>
        <p:spPr>
          <a:xfrm>
            <a:off x="10056440" y="4469050"/>
            <a:ext cx="1656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Arial" pitchFamily="34" charset="0"/>
                <a:cs typeface="Arial" pitchFamily="34" charset="0"/>
              </a:rPr>
              <a:t>Процесс 111</a:t>
            </a: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3503712" y="5560512"/>
            <a:ext cx="1728192" cy="676800"/>
          </a:xfrm>
          <a:prstGeom prst="roundRect">
            <a:avLst/>
          </a:prstGeom>
          <a:gradFill>
            <a:gsLst>
              <a:gs pos="1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3575720" y="569318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Arial" pitchFamily="34" charset="0"/>
                <a:cs typeface="Arial" pitchFamily="34" charset="0"/>
              </a:rPr>
              <a:t>Процесс 20</a:t>
            </a:r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5735960" y="5560512"/>
            <a:ext cx="1728192" cy="676800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5807968" y="569318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Arial" pitchFamily="34" charset="0"/>
                <a:cs typeface="Arial" pitchFamily="34" charset="0"/>
              </a:rPr>
              <a:t>Процесс 21</a:t>
            </a:r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7896200" y="5559274"/>
            <a:ext cx="1728192" cy="678038"/>
          </a:xfrm>
          <a:prstGeom prst="roundRect">
            <a:avLst/>
          </a:prstGeom>
          <a:gradFill>
            <a:gsLst>
              <a:gs pos="2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7896200" y="569318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Arial" pitchFamily="34" charset="0"/>
                <a:cs typeface="Arial" pitchFamily="34" charset="0"/>
              </a:rPr>
              <a:t>Процесс 128</a:t>
            </a:r>
          </a:p>
        </p:txBody>
      </p:sp>
      <p:cxnSp>
        <p:nvCxnSpPr>
          <p:cNvPr id="5" name="Прямая со стрелкой 4"/>
          <p:cNvCxnSpPr>
            <a:cxnSpLocks/>
            <a:stCxn id="18" idx="2"/>
            <a:endCxn id="20" idx="0"/>
          </p:cNvCxnSpPr>
          <p:nvPr/>
        </p:nvCxnSpPr>
        <p:spPr>
          <a:xfrm flipH="1">
            <a:off x="4367808" y="2780928"/>
            <a:ext cx="1152128" cy="40208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cxnSpLocks/>
            <a:stCxn id="18" idx="2"/>
            <a:endCxn id="22" idx="0"/>
          </p:cNvCxnSpPr>
          <p:nvPr/>
        </p:nvCxnSpPr>
        <p:spPr>
          <a:xfrm>
            <a:off x="5519936" y="2780928"/>
            <a:ext cx="1080120" cy="40208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cxnSpLocks/>
            <a:stCxn id="20" idx="2"/>
            <a:endCxn id="33" idx="0"/>
          </p:cNvCxnSpPr>
          <p:nvPr/>
        </p:nvCxnSpPr>
        <p:spPr>
          <a:xfrm>
            <a:off x="4367808" y="3861048"/>
            <a:ext cx="0" cy="50405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cxnSpLocks/>
            <a:stCxn id="33" idx="2"/>
            <a:endCxn id="37" idx="0"/>
          </p:cNvCxnSpPr>
          <p:nvPr/>
        </p:nvCxnSpPr>
        <p:spPr>
          <a:xfrm>
            <a:off x="4367808" y="5041904"/>
            <a:ext cx="0" cy="5186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4" name="Прямая со стрелкой 20483"/>
          <p:cNvCxnSpPr>
            <a:cxnSpLocks/>
            <a:stCxn id="22" idx="2"/>
            <a:endCxn id="41" idx="0"/>
          </p:cNvCxnSpPr>
          <p:nvPr/>
        </p:nvCxnSpPr>
        <p:spPr>
          <a:xfrm>
            <a:off x="6600056" y="3861048"/>
            <a:ext cx="2160240" cy="169822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7" name="Прямая со стрелкой 20486"/>
          <p:cNvCxnSpPr>
            <a:cxnSpLocks/>
            <a:stCxn id="33" idx="2"/>
            <a:endCxn id="39" idx="0"/>
          </p:cNvCxnSpPr>
          <p:nvPr/>
        </p:nvCxnSpPr>
        <p:spPr>
          <a:xfrm>
            <a:off x="4367808" y="5041904"/>
            <a:ext cx="2232248" cy="5186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9" name="Прямая со стрелкой 20488"/>
          <p:cNvCxnSpPr>
            <a:cxnSpLocks/>
            <a:stCxn id="27" idx="2"/>
            <a:endCxn id="29" idx="0"/>
          </p:cNvCxnSpPr>
          <p:nvPr/>
        </p:nvCxnSpPr>
        <p:spPr>
          <a:xfrm flipH="1">
            <a:off x="8616280" y="2780928"/>
            <a:ext cx="1152128" cy="40208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1" name="Прямая со стрелкой 20490"/>
          <p:cNvCxnSpPr>
            <a:cxnSpLocks/>
            <a:stCxn id="27" idx="2"/>
            <a:endCxn id="31" idx="0"/>
          </p:cNvCxnSpPr>
          <p:nvPr/>
        </p:nvCxnSpPr>
        <p:spPr>
          <a:xfrm>
            <a:off x="9768408" y="2780928"/>
            <a:ext cx="1080120" cy="40208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3" name="Прямая со стрелкой 20492"/>
          <p:cNvCxnSpPr>
            <a:cxnSpLocks/>
            <a:stCxn id="31" idx="2"/>
            <a:endCxn id="35" idx="0"/>
          </p:cNvCxnSpPr>
          <p:nvPr/>
        </p:nvCxnSpPr>
        <p:spPr>
          <a:xfrm>
            <a:off x="10848528" y="3861048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906535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360018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Операции над процессами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360018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Создание процесса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360340" y="1700809"/>
            <a:ext cx="8496300" cy="4847059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31704" y="1795341"/>
            <a:ext cx="835292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Присвоение идентификационного номера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Порождение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нового PCB с состоянием процесса </a:t>
            </a:r>
            <a:r>
              <a:rPr lang="ru-RU" sz="2400" i="1" dirty="0">
                <a:latin typeface="Arial" pitchFamily="34" charset="0"/>
                <a:cs typeface="Arial" pitchFamily="34" charset="0"/>
              </a:rPr>
              <a:t>«рождение»</a:t>
            </a:r>
          </a:p>
          <a:p>
            <a:pPr marL="342900" indent="-342900">
              <a:spcBef>
                <a:spcPts val="2400"/>
              </a:spcBef>
              <a:spcAft>
                <a:spcPts val="1800"/>
              </a:spcAft>
              <a:buFont typeface="Arial" pitchFamily="34" charset="0"/>
              <a:buChar char="•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Выделение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ресурсов</a:t>
            </a:r>
          </a:p>
          <a:p>
            <a:pPr marL="342900" indent="-342900">
              <a:spcBef>
                <a:spcPts val="1200"/>
              </a:spcBef>
              <a:spcAft>
                <a:spcPts val="3000"/>
              </a:spcAft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Занесение в адресное пространство кода и установка значения программного счетчика</a:t>
            </a:r>
          </a:p>
          <a:p>
            <a:pPr marL="342900" indent="-342900">
              <a:spcBef>
                <a:spcPts val="1800"/>
              </a:spcBef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Окончание заполнения PCB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Изменение состояния процесса на </a:t>
            </a:r>
            <a:r>
              <a:rPr lang="ru-RU" sz="2400" i="1" dirty="0">
                <a:latin typeface="Arial" pitchFamily="34" charset="0"/>
                <a:cs typeface="Arial" pitchFamily="34" charset="0"/>
              </a:rPr>
              <a:t>«готовность»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9048972" y="3114174"/>
            <a:ext cx="28796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kern="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из ресурсов родителя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9048329" y="3586292"/>
            <a:ext cx="28796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kern="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из ресурсов ОС</a:t>
            </a:r>
          </a:p>
        </p:txBody>
      </p:sp>
      <p:cxnSp>
        <p:nvCxnSpPr>
          <p:cNvPr id="4" name="Прямая со стрелкой 3"/>
          <p:cNvCxnSpPr/>
          <p:nvPr/>
        </p:nvCxnSpPr>
        <p:spPr>
          <a:xfrm flipV="1">
            <a:off x="6888088" y="3323522"/>
            <a:ext cx="2160240" cy="26252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6888088" y="3586044"/>
            <a:ext cx="2160240" cy="2162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7319888" y="4954399"/>
            <a:ext cx="24481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000" kern="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дубликат родителя</a:t>
            </a: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10024227" y="4954399"/>
            <a:ext cx="17604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000" kern="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из файла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03138" y="4243611"/>
            <a:ext cx="253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000" dirty="0"/>
          </a:p>
        </p:txBody>
      </p:sp>
      <p:cxnSp>
        <p:nvCxnSpPr>
          <p:cNvPr id="24" name="Прямая со стрелкой 23"/>
          <p:cNvCxnSpPr>
            <a:cxnSpLocks/>
            <a:endCxn id="20" idx="0"/>
          </p:cNvCxnSpPr>
          <p:nvPr/>
        </p:nvCxnSpPr>
        <p:spPr>
          <a:xfrm>
            <a:off x="9779337" y="4675659"/>
            <a:ext cx="1125093" cy="2787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endCxn id="19" idx="0"/>
          </p:cNvCxnSpPr>
          <p:nvPr/>
        </p:nvCxnSpPr>
        <p:spPr>
          <a:xfrm flipH="1">
            <a:off x="8543950" y="4675659"/>
            <a:ext cx="1260066" cy="2787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3765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6" grpId="0"/>
      <p:bldP spid="19" grpId="0"/>
      <p:bldP spid="20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360018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Операции над процессами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360018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Завершение процесса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360340" y="2276872"/>
            <a:ext cx="8496300" cy="352861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03712" y="2492897"/>
            <a:ext cx="82089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Изменение состояния процесса на </a:t>
            </a:r>
            <a:r>
              <a:rPr lang="ru-RU" sz="2800" i="1" dirty="0">
                <a:latin typeface="Arial" pitchFamily="34" charset="0"/>
                <a:cs typeface="Arial" pitchFamily="34" charset="0"/>
              </a:rPr>
              <a:t>«закончил исполнение»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Освобождение ресурсов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Очистка соответствующих элементов в PCB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Сохранение в PCB информации о причинах завершения</a:t>
            </a:r>
            <a:endParaRPr lang="ru-RU" sz="2800" i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1645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39"/>
          <p:cNvSpPr>
            <a:spLocks noChangeArrowheads="1"/>
          </p:cNvSpPr>
          <p:nvPr/>
        </p:nvSpPr>
        <p:spPr bwMode="gray">
          <a:xfrm>
            <a:off x="3360340" y="1628800"/>
            <a:ext cx="8496300" cy="511256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360018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Операции над процессами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360018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Пример генеалогического леса процессов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4655840" y="1958877"/>
            <a:ext cx="1728192" cy="707949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4727848" y="2075983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Arial" pitchFamily="34" charset="0"/>
                <a:cs typeface="Arial" pitchFamily="34" charset="0"/>
              </a:rPr>
              <a:t>Процесс 1</a:t>
            </a: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3503712" y="3038995"/>
            <a:ext cx="1728192" cy="707950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sp>
        <p:nvSpPr>
          <p:cNvPr id="21" name="TextBox 20"/>
          <p:cNvSpPr txBox="1"/>
          <p:nvPr/>
        </p:nvSpPr>
        <p:spPr>
          <a:xfrm>
            <a:off x="3431705" y="3172907"/>
            <a:ext cx="1833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Arial" pitchFamily="34" charset="0"/>
                <a:cs typeface="Arial" pitchFamily="34" charset="0"/>
              </a:rPr>
              <a:t>Процесс 12</a:t>
            </a: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5735960" y="3038995"/>
            <a:ext cx="1728192" cy="707951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sp>
        <p:nvSpPr>
          <p:cNvPr id="23" name="TextBox 22"/>
          <p:cNvSpPr txBox="1"/>
          <p:nvPr/>
        </p:nvSpPr>
        <p:spPr>
          <a:xfrm>
            <a:off x="5664596" y="3172907"/>
            <a:ext cx="1943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Arial" pitchFamily="34" charset="0"/>
                <a:cs typeface="Arial" pitchFamily="34" charset="0"/>
              </a:rPr>
              <a:t>Процесс 254</a:t>
            </a: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8904312" y="1958877"/>
            <a:ext cx="1728192" cy="707949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8976320" y="2065679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Arial" pitchFamily="34" charset="0"/>
                <a:cs typeface="Arial" pitchFamily="34" charset="0"/>
              </a:rPr>
              <a:t>Процесс 2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7752184" y="3038995"/>
            <a:ext cx="1728192" cy="707951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sp>
        <p:nvSpPr>
          <p:cNvPr id="30" name="TextBox 29"/>
          <p:cNvSpPr txBox="1"/>
          <p:nvPr/>
        </p:nvSpPr>
        <p:spPr>
          <a:xfrm>
            <a:off x="7680176" y="3172907"/>
            <a:ext cx="1943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Arial" pitchFamily="34" charset="0"/>
                <a:cs typeface="Arial" pitchFamily="34" charset="0"/>
              </a:rPr>
              <a:t>Процесс 198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9984432" y="3038995"/>
            <a:ext cx="1728192" cy="707951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sp>
        <p:nvSpPr>
          <p:cNvPr id="32" name="TextBox 31"/>
          <p:cNvSpPr txBox="1"/>
          <p:nvPr/>
        </p:nvSpPr>
        <p:spPr>
          <a:xfrm>
            <a:off x="9879589" y="3172907"/>
            <a:ext cx="1943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Arial" pitchFamily="34" charset="0"/>
                <a:cs typeface="Arial" pitchFamily="34" charset="0"/>
              </a:rPr>
              <a:t>Процесс 173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3503712" y="4221089"/>
            <a:ext cx="1728192" cy="706659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3575720" y="4397043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Arial" pitchFamily="34" charset="0"/>
                <a:cs typeface="Arial" pitchFamily="34" charset="0"/>
              </a:rPr>
              <a:t>Процесс 19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9984432" y="4221089"/>
            <a:ext cx="1728192" cy="706659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/>
          <p:cNvSpPr txBox="1"/>
          <p:nvPr/>
        </p:nvSpPr>
        <p:spPr>
          <a:xfrm>
            <a:off x="10056440" y="4325035"/>
            <a:ext cx="1656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Arial" pitchFamily="34" charset="0"/>
                <a:cs typeface="Arial" pitchFamily="34" charset="0"/>
              </a:rPr>
              <a:t>Процесс 111</a:t>
            </a: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3503712" y="5416497"/>
            <a:ext cx="1728192" cy="706659"/>
          </a:xfrm>
          <a:prstGeom prst="roundRect">
            <a:avLst/>
          </a:prstGeom>
          <a:gradFill>
            <a:gsLst>
              <a:gs pos="1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3575720" y="5549171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Arial" pitchFamily="34" charset="0"/>
                <a:cs typeface="Arial" pitchFamily="34" charset="0"/>
              </a:rPr>
              <a:t>Процесс 20</a:t>
            </a:r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5735960" y="5416497"/>
            <a:ext cx="1728192" cy="706659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5807968" y="5549171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Arial" pitchFamily="34" charset="0"/>
                <a:cs typeface="Arial" pitchFamily="34" charset="0"/>
              </a:rPr>
              <a:t>Процесс 21</a:t>
            </a:r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7896200" y="5415259"/>
            <a:ext cx="1728192" cy="707951"/>
          </a:xfrm>
          <a:prstGeom prst="roundRect">
            <a:avLst/>
          </a:prstGeom>
          <a:gradFill>
            <a:gsLst>
              <a:gs pos="2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7896200" y="5549171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Arial" pitchFamily="34" charset="0"/>
                <a:cs typeface="Arial" pitchFamily="34" charset="0"/>
              </a:rPr>
              <a:t>Процесс 128</a:t>
            </a:r>
          </a:p>
        </p:txBody>
      </p:sp>
      <p:cxnSp>
        <p:nvCxnSpPr>
          <p:cNvPr id="5" name="Прямая со стрелкой 4"/>
          <p:cNvCxnSpPr>
            <a:cxnSpLocks/>
            <a:stCxn id="18" idx="2"/>
            <a:endCxn id="20" idx="0"/>
          </p:cNvCxnSpPr>
          <p:nvPr/>
        </p:nvCxnSpPr>
        <p:spPr>
          <a:xfrm flipH="1">
            <a:off x="4367808" y="2666825"/>
            <a:ext cx="1152128" cy="37217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cxnSpLocks/>
            <a:stCxn id="18" idx="2"/>
            <a:endCxn id="22" idx="0"/>
          </p:cNvCxnSpPr>
          <p:nvPr/>
        </p:nvCxnSpPr>
        <p:spPr>
          <a:xfrm>
            <a:off x="5519936" y="2666826"/>
            <a:ext cx="1080120" cy="37216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cxnSpLocks/>
            <a:stCxn id="20" idx="2"/>
            <a:endCxn id="33" idx="0"/>
          </p:cNvCxnSpPr>
          <p:nvPr/>
        </p:nvCxnSpPr>
        <p:spPr>
          <a:xfrm>
            <a:off x="4367808" y="3746946"/>
            <a:ext cx="0" cy="47414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cxnSpLocks/>
            <a:stCxn id="33" idx="2"/>
            <a:endCxn id="37" idx="0"/>
          </p:cNvCxnSpPr>
          <p:nvPr/>
        </p:nvCxnSpPr>
        <p:spPr>
          <a:xfrm>
            <a:off x="4367808" y="4927748"/>
            <a:ext cx="0" cy="4887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4" name="Прямая со стрелкой 20483"/>
          <p:cNvCxnSpPr>
            <a:cxnSpLocks/>
            <a:stCxn id="22" idx="2"/>
            <a:endCxn id="41" idx="0"/>
          </p:cNvCxnSpPr>
          <p:nvPr/>
        </p:nvCxnSpPr>
        <p:spPr>
          <a:xfrm>
            <a:off x="6600056" y="3746946"/>
            <a:ext cx="2160240" cy="16683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7" name="Прямая со стрелкой 20486"/>
          <p:cNvCxnSpPr>
            <a:cxnSpLocks/>
            <a:stCxn id="33" idx="2"/>
            <a:endCxn id="39" idx="0"/>
          </p:cNvCxnSpPr>
          <p:nvPr/>
        </p:nvCxnSpPr>
        <p:spPr>
          <a:xfrm>
            <a:off x="4367808" y="4927748"/>
            <a:ext cx="2232248" cy="4887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9" name="Прямая со стрелкой 20488"/>
          <p:cNvCxnSpPr>
            <a:cxnSpLocks/>
            <a:stCxn id="27" idx="2"/>
            <a:endCxn id="29" idx="0"/>
          </p:cNvCxnSpPr>
          <p:nvPr/>
        </p:nvCxnSpPr>
        <p:spPr>
          <a:xfrm flipH="1">
            <a:off x="8616280" y="2666826"/>
            <a:ext cx="1152128" cy="37216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1" name="Прямая со стрелкой 20490"/>
          <p:cNvCxnSpPr>
            <a:cxnSpLocks/>
            <a:stCxn id="27" idx="2"/>
            <a:endCxn id="31" idx="0"/>
          </p:cNvCxnSpPr>
          <p:nvPr/>
        </p:nvCxnSpPr>
        <p:spPr>
          <a:xfrm>
            <a:off x="9768408" y="2666826"/>
            <a:ext cx="1080120" cy="37216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3" name="Прямая со стрелкой 20492"/>
          <p:cNvCxnSpPr>
            <a:cxnSpLocks/>
            <a:stCxn id="31" idx="2"/>
            <a:endCxn id="35" idx="0"/>
          </p:cNvCxnSpPr>
          <p:nvPr/>
        </p:nvCxnSpPr>
        <p:spPr>
          <a:xfrm>
            <a:off x="10848528" y="3746946"/>
            <a:ext cx="0" cy="47414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D825047-55C7-4B3B-B439-70D1ED6FDBAB}"/>
              </a:ext>
            </a:extLst>
          </p:cNvPr>
          <p:cNvSpPr txBox="1"/>
          <p:nvPr/>
        </p:nvSpPr>
        <p:spPr>
          <a:xfrm>
            <a:off x="7896200" y="6165304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itchFamily="34" charset="0"/>
                <a:cs typeface="Arial" pitchFamily="34" charset="0"/>
              </a:rPr>
              <a:t>(Parent 254)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B5508070-938D-45C4-85BF-9E06CBCF8F62}"/>
              </a:ext>
            </a:extLst>
          </p:cNvPr>
          <p:cNvCxnSpPr>
            <a:cxnSpLocks/>
            <a:stCxn id="22" idx="2"/>
            <a:endCxn id="41" idx="0"/>
          </p:cNvCxnSpPr>
          <p:nvPr/>
        </p:nvCxnSpPr>
        <p:spPr>
          <a:xfrm>
            <a:off x="6600056" y="3746946"/>
            <a:ext cx="2160240" cy="16683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6A60906-C46F-4909-8AD9-4EF7997950B1}"/>
              </a:ext>
            </a:extLst>
          </p:cNvPr>
          <p:cNvSpPr txBox="1"/>
          <p:nvPr/>
        </p:nvSpPr>
        <p:spPr>
          <a:xfrm>
            <a:off x="7392144" y="4221089"/>
            <a:ext cx="36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itchFamily="34" charset="0"/>
                <a:cs typeface="Arial" pitchFamily="34" charset="0"/>
              </a:rPr>
              <a:t>?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87D243D5-80F2-4D38-9A39-19A4C21F7CAF}"/>
              </a:ext>
            </a:extLst>
          </p:cNvPr>
          <p:cNvCxnSpPr>
            <a:cxnSpLocks/>
            <a:stCxn id="18" idx="2"/>
            <a:endCxn id="41" idx="0"/>
          </p:cNvCxnSpPr>
          <p:nvPr/>
        </p:nvCxnSpPr>
        <p:spPr>
          <a:xfrm>
            <a:off x="5519936" y="2666826"/>
            <a:ext cx="3240360" cy="274843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069753F-5994-4D74-9CC2-C753B9856760}"/>
              </a:ext>
            </a:extLst>
          </p:cNvPr>
          <p:cNvSpPr txBox="1"/>
          <p:nvPr/>
        </p:nvSpPr>
        <p:spPr>
          <a:xfrm>
            <a:off x="7896200" y="6165304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itchFamily="34" charset="0"/>
                <a:cs typeface="Arial" pitchFamily="34" charset="0"/>
              </a:rPr>
              <a:t>(Parent 1)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4934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  <p:bldP spid="23" grpId="0"/>
      <p:bldP spid="23" grpId="1"/>
      <p:bldP spid="23" grpId="2"/>
      <p:bldP spid="43" grpId="0"/>
      <p:bldP spid="43" grpId="1"/>
      <p:bldP spid="45" grpId="0"/>
      <p:bldP spid="45" grpId="1"/>
      <p:bldP spid="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360018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Операции над процессами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360018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Запуск процесса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360340" y="1700808"/>
            <a:ext cx="8496300" cy="460851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75720" y="1844824"/>
            <a:ext cx="7992888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Выбор одного из процессов, находящихся в состоянии </a:t>
            </a:r>
            <a:r>
              <a:rPr lang="ru-RU" sz="2600" i="1" dirty="0">
                <a:latin typeface="Arial" pitchFamily="34" charset="0"/>
                <a:cs typeface="Arial" pitchFamily="34" charset="0"/>
              </a:rPr>
              <a:t>«готовность»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Изменение состояния выбранного процесса на </a:t>
            </a:r>
            <a:r>
              <a:rPr lang="ru-RU" sz="2600" i="1" dirty="0">
                <a:latin typeface="Arial" pitchFamily="34" charset="0"/>
                <a:cs typeface="Arial" pitchFamily="34" charset="0"/>
              </a:rPr>
              <a:t>«исполнение»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Обеспечение наличия в оперативной памяти информации, необходимой для его выполнения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Восстановление значений регистров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Передача управления по адресу, на который указывает программный счетчик</a:t>
            </a:r>
            <a:endParaRPr lang="ru-RU" sz="2600" i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3426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360018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Операции над процессами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360018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Приостановка процесса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360340" y="1678286"/>
            <a:ext cx="8496300" cy="470304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75720" y="1822302"/>
            <a:ext cx="7992888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Автоматическое сохранение программного счетчика и части регистров (работа </a:t>
            </a:r>
            <a:r>
              <a:rPr lang="ru-RU" sz="2600" dirty="0" err="1">
                <a:latin typeface="Arial" pitchFamily="34" charset="0"/>
                <a:cs typeface="Arial" pitchFamily="34" charset="0"/>
              </a:rPr>
              <a:t>hardware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)</a:t>
            </a:r>
            <a:endParaRPr lang="ru-RU" sz="2600" i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Передача управления по специальному адресу (работа </a:t>
            </a:r>
            <a:r>
              <a:rPr lang="ru-RU" sz="2600" dirty="0" err="1">
                <a:latin typeface="Arial" pitchFamily="34" charset="0"/>
                <a:cs typeface="Arial" pitchFamily="34" charset="0"/>
              </a:rPr>
              <a:t>hardware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Сохранение динамической части регистрового и системного контекстов в PCB 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Обработка прерывания</a:t>
            </a:r>
            <a:endParaRPr lang="ru-RU" sz="2600" i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Изменение состояния процесса на </a:t>
            </a:r>
            <a:r>
              <a:rPr lang="ru-RU" sz="2600" i="1" dirty="0">
                <a:latin typeface="Arial" pitchFamily="34" charset="0"/>
                <a:cs typeface="Arial" pitchFamily="34" charset="0"/>
              </a:rPr>
              <a:t>«готовность»</a:t>
            </a:r>
          </a:p>
        </p:txBody>
      </p:sp>
    </p:spTree>
    <p:extLst>
      <p:ext uri="{BB962C8B-B14F-4D97-AF65-F5344CB8AC3E}">
        <p14:creationId xmlns:p14="http://schemas.microsoft.com/office/powerpoint/2010/main" val="20884335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360018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Операции над процессами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360018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Блокирование процесса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360340" y="2348880"/>
            <a:ext cx="8496300" cy="252028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75720" y="2708921"/>
            <a:ext cx="799288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Сохранение контекста процесса в PCB</a:t>
            </a:r>
            <a:endParaRPr lang="ru-RU" sz="2800" i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Обработка системного вызова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Перевод процесса в состояние </a:t>
            </a:r>
            <a:r>
              <a:rPr lang="ru-RU" sz="2800" i="1" dirty="0">
                <a:latin typeface="Arial" pitchFamily="34" charset="0"/>
                <a:cs typeface="Arial" pitchFamily="34" charset="0"/>
              </a:rPr>
              <a:t>«ожидание»</a:t>
            </a:r>
          </a:p>
        </p:txBody>
      </p:sp>
    </p:spTree>
    <p:extLst>
      <p:ext uri="{BB962C8B-B14F-4D97-AF65-F5344CB8AC3E}">
        <p14:creationId xmlns:p14="http://schemas.microsoft.com/office/powerpoint/2010/main" val="4948032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360018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Операции над процессами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360018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Разблокирование процесса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360340" y="1875016"/>
            <a:ext cx="8496300" cy="414627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75720" y="2091040"/>
            <a:ext cx="7992888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Уточнение того, какое именно событие произошло</a:t>
            </a:r>
            <a:endParaRPr lang="ru-RU" sz="2800" i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Проверка наличия процесса, ожидающего этого события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Перевод ожидающего процесса в состояние </a:t>
            </a:r>
            <a:r>
              <a:rPr lang="ru-RU" sz="2800" i="1" dirty="0">
                <a:latin typeface="Arial" pitchFamily="34" charset="0"/>
                <a:cs typeface="Arial" pitchFamily="34" charset="0"/>
              </a:rPr>
              <a:t>«готовность»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Обработка произошедшего события</a:t>
            </a:r>
            <a:endParaRPr lang="ru-RU" sz="2800" i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4363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363743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Операции над процессами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363743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Пример цепочки операций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4515549" y="2145915"/>
            <a:ext cx="7344494" cy="1512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Скругленный прямоугольник 59"/>
          <p:cNvSpPr/>
          <p:nvPr/>
        </p:nvSpPr>
        <p:spPr>
          <a:xfrm>
            <a:off x="4515549" y="3861048"/>
            <a:ext cx="7344494" cy="1512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056484" y="2566646"/>
            <a:ext cx="1408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Arial" pitchFamily="34" charset="0"/>
                <a:cs typeface="Arial" pitchFamily="34" charset="0"/>
              </a:rPr>
              <a:t>Процесс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6484" y="4221089"/>
            <a:ext cx="1408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Arial" pitchFamily="34" charset="0"/>
                <a:cs typeface="Arial" pitchFamily="34" charset="0"/>
              </a:rPr>
              <a:t>Процесс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2384" y="3212976"/>
            <a:ext cx="1705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>
                <a:latin typeface="Arial" pitchFamily="34" charset="0"/>
                <a:cs typeface="Arial" pitchFamily="34" charset="0"/>
              </a:rPr>
              <a:t>Исполнение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832384" y="4941168"/>
            <a:ext cx="1622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>
                <a:latin typeface="Arial" pitchFamily="34" charset="0"/>
                <a:cs typeface="Arial" pitchFamily="34" charset="0"/>
              </a:rPr>
              <a:t>Ожидание</a:t>
            </a:r>
          </a:p>
        </p:txBody>
      </p:sp>
      <p:cxnSp>
        <p:nvCxnSpPr>
          <p:cNvPr id="20480" name="Прямая соединительная линия 20479"/>
          <p:cNvCxnSpPr>
            <a:cxnSpLocks/>
          </p:cNvCxnSpPr>
          <p:nvPr/>
        </p:nvCxnSpPr>
        <p:spPr>
          <a:xfrm>
            <a:off x="4902527" y="2347200"/>
            <a:ext cx="657138" cy="0"/>
          </a:xfrm>
          <a:prstGeom prst="line">
            <a:avLst/>
          </a:prstGeom>
          <a:ln w="76200" cap="rnd" cmpd="sng">
            <a:solidFill>
              <a:schemeClr val="tx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81" name="TextBox 20480"/>
          <p:cNvSpPr txBox="1"/>
          <p:nvPr/>
        </p:nvSpPr>
        <p:spPr>
          <a:xfrm>
            <a:off x="3064134" y="1582054"/>
            <a:ext cx="211327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Выполнение кода пользователя</a:t>
            </a:r>
          </a:p>
        </p:txBody>
      </p:sp>
      <p:cxnSp>
        <p:nvCxnSpPr>
          <p:cNvPr id="20492" name="Прямая со стрелкой 20491"/>
          <p:cNvCxnSpPr>
            <a:cxnSpLocks/>
          </p:cNvCxnSpPr>
          <p:nvPr/>
        </p:nvCxnSpPr>
        <p:spPr>
          <a:xfrm>
            <a:off x="4925797" y="1988840"/>
            <a:ext cx="237824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4" name="Прямая соединительная линия 20493"/>
          <p:cNvCxnSpPr>
            <a:cxnSpLocks/>
          </p:cNvCxnSpPr>
          <p:nvPr/>
        </p:nvCxnSpPr>
        <p:spPr>
          <a:xfrm>
            <a:off x="5559893" y="1988840"/>
            <a:ext cx="0" cy="36004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96" name="TextBox 20495"/>
          <p:cNvSpPr txBox="1"/>
          <p:nvPr/>
        </p:nvSpPr>
        <p:spPr>
          <a:xfrm>
            <a:off x="3363421" y="5713511"/>
            <a:ext cx="162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Прерывание</a:t>
            </a:r>
          </a:p>
        </p:txBody>
      </p:sp>
      <p:cxnSp>
        <p:nvCxnSpPr>
          <p:cNvPr id="20500" name="Прямая со стрелкой 20499"/>
          <p:cNvCxnSpPr>
            <a:cxnSpLocks/>
          </p:cNvCxnSpPr>
          <p:nvPr/>
        </p:nvCxnSpPr>
        <p:spPr>
          <a:xfrm flipV="1">
            <a:off x="4875589" y="5445226"/>
            <a:ext cx="684076" cy="4221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>
            <a:cxnSpLocks/>
          </p:cNvCxnSpPr>
          <p:nvPr/>
        </p:nvCxnSpPr>
        <p:spPr>
          <a:xfrm>
            <a:off x="6675789" y="1988840"/>
            <a:ext cx="0" cy="36004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04" name="Прямая со стрелкой 20503"/>
          <p:cNvCxnSpPr>
            <a:cxnSpLocks/>
          </p:cNvCxnSpPr>
          <p:nvPr/>
        </p:nvCxnSpPr>
        <p:spPr>
          <a:xfrm>
            <a:off x="5559894" y="2346271"/>
            <a:ext cx="396393" cy="800550"/>
          </a:xfrm>
          <a:prstGeom prst="straightConnector1">
            <a:avLst/>
          </a:prstGeom>
          <a:ln w="76200" cap="rnd">
            <a:solidFill>
              <a:schemeClr val="tx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06" name="Прямая соединительная линия 20505"/>
          <p:cNvCxnSpPr>
            <a:cxnSpLocks/>
          </p:cNvCxnSpPr>
          <p:nvPr/>
        </p:nvCxnSpPr>
        <p:spPr>
          <a:xfrm>
            <a:off x="5955709" y="3140968"/>
            <a:ext cx="720000" cy="0"/>
          </a:xfrm>
          <a:prstGeom prst="line">
            <a:avLst/>
          </a:prstGeom>
          <a:ln w="76200" cap="rnd">
            <a:solidFill>
              <a:schemeClr val="tx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07" name="TextBox 20506"/>
          <p:cNvSpPr txBox="1"/>
          <p:nvPr/>
        </p:nvSpPr>
        <p:spPr>
          <a:xfrm>
            <a:off x="5792437" y="1606343"/>
            <a:ext cx="199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Работа </a:t>
            </a:r>
            <a:r>
              <a:rPr lang="en-US" dirty="0">
                <a:latin typeface="Arial" pitchFamily="34" charset="0"/>
                <a:cs typeface="Arial" pitchFamily="34" charset="0"/>
              </a:rPr>
              <a:t>hardware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5" name="Прямая со стрелкой 64"/>
          <p:cNvCxnSpPr>
            <a:cxnSpLocks/>
          </p:cNvCxnSpPr>
          <p:nvPr/>
        </p:nvCxnSpPr>
        <p:spPr>
          <a:xfrm flipH="1">
            <a:off x="5955709" y="1975676"/>
            <a:ext cx="281080" cy="7692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675677" y="2492896"/>
            <a:ext cx="2814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Выполнение кода ОС</a:t>
            </a:r>
          </a:p>
        </p:txBody>
      </p:sp>
      <p:cxnSp>
        <p:nvCxnSpPr>
          <p:cNvPr id="70" name="Прямая со стрелкой 69"/>
          <p:cNvCxnSpPr>
            <a:cxnSpLocks/>
          </p:cNvCxnSpPr>
          <p:nvPr/>
        </p:nvCxnSpPr>
        <p:spPr>
          <a:xfrm flipH="1">
            <a:off x="6402133" y="2744924"/>
            <a:ext cx="331288" cy="3240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cxnSpLocks/>
          </p:cNvCxnSpPr>
          <p:nvPr/>
        </p:nvCxnSpPr>
        <p:spPr>
          <a:xfrm>
            <a:off x="5559893" y="5517232"/>
            <a:ext cx="1116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163621" y="5845798"/>
            <a:ext cx="153109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Сохранение контекста</a:t>
            </a:r>
          </a:p>
        </p:txBody>
      </p:sp>
      <p:cxnSp>
        <p:nvCxnSpPr>
          <p:cNvPr id="89" name="Прямая со стрелкой 88"/>
          <p:cNvCxnSpPr>
            <a:cxnSpLocks/>
          </p:cNvCxnSpPr>
          <p:nvPr/>
        </p:nvCxnSpPr>
        <p:spPr>
          <a:xfrm flipV="1">
            <a:off x="5955709" y="5535264"/>
            <a:ext cx="144016" cy="3321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>
            <a:cxnSpLocks/>
          </p:cNvCxnSpPr>
          <p:nvPr/>
        </p:nvCxnSpPr>
        <p:spPr>
          <a:xfrm>
            <a:off x="6675893" y="3140968"/>
            <a:ext cx="1728000" cy="0"/>
          </a:xfrm>
          <a:prstGeom prst="line">
            <a:avLst/>
          </a:prstGeom>
          <a:ln w="76200" cap="rnd">
            <a:solidFill>
              <a:schemeClr val="tx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387758" y="5766355"/>
            <a:ext cx="2225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Обработка прерывания</a:t>
            </a:r>
          </a:p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и разблокирование</a:t>
            </a:r>
          </a:p>
        </p:txBody>
      </p:sp>
      <p:cxnSp>
        <p:nvCxnSpPr>
          <p:cNvPr id="127" name="Прямая соединительная линия 126"/>
          <p:cNvCxnSpPr>
            <a:cxnSpLocks/>
          </p:cNvCxnSpPr>
          <p:nvPr/>
        </p:nvCxnSpPr>
        <p:spPr>
          <a:xfrm>
            <a:off x="8403893" y="1988840"/>
            <a:ext cx="0" cy="36004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cxnSpLocks/>
          </p:cNvCxnSpPr>
          <p:nvPr/>
        </p:nvCxnSpPr>
        <p:spPr>
          <a:xfrm>
            <a:off x="6675892" y="5517232"/>
            <a:ext cx="1728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>
            <a:cxnSpLocks/>
            <a:stCxn id="92" idx="0"/>
          </p:cNvCxnSpPr>
          <p:nvPr/>
        </p:nvCxnSpPr>
        <p:spPr>
          <a:xfrm flipV="1">
            <a:off x="7500610" y="5535265"/>
            <a:ext cx="0" cy="23109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8454391" y="4941168"/>
            <a:ext cx="1849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8445941" y="2154064"/>
            <a:ext cx="1847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cxnSp>
        <p:nvCxnSpPr>
          <p:cNvPr id="134" name="Прямая со стрелкой 133"/>
          <p:cNvCxnSpPr>
            <a:cxnSpLocks/>
          </p:cNvCxnSpPr>
          <p:nvPr/>
        </p:nvCxnSpPr>
        <p:spPr>
          <a:xfrm>
            <a:off x="9807893" y="5517232"/>
            <a:ext cx="1008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единительная линия 134"/>
          <p:cNvCxnSpPr>
            <a:cxnSpLocks/>
          </p:cNvCxnSpPr>
          <p:nvPr/>
        </p:nvCxnSpPr>
        <p:spPr>
          <a:xfrm flipH="1">
            <a:off x="9807894" y="1988840"/>
            <a:ext cx="6511" cy="356596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единительная линия 101"/>
          <p:cNvCxnSpPr>
            <a:cxnSpLocks/>
          </p:cNvCxnSpPr>
          <p:nvPr/>
        </p:nvCxnSpPr>
        <p:spPr>
          <a:xfrm>
            <a:off x="8403893" y="3140968"/>
            <a:ext cx="1404000" cy="0"/>
          </a:xfrm>
          <a:prstGeom prst="line">
            <a:avLst/>
          </a:prstGeom>
          <a:ln w="76200" cap="rnd">
            <a:solidFill>
              <a:schemeClr val="tx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8403982" y="5754742"/>
            <a:ext cx="181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Планирование</a:t>
            </a:r>
          </a:p>
        </p:txBody>
      </p:sp>
      <p:cxnSp>
        <p:nvCxnSpPr>
          <p:cNvPr id="105" name="Прямая со стрелкой 104"/>
          <p:cNvCxnSpPr>
            <a:cxnSpLocks/>
          </p:cNvCxnSpPr>
          <p:nvPr/>
        </p:nvCxnSpPr>
        <p:spPr>
          <a:xfrm>
            <a:off x="8403893" y="5517232"/>
            <a:ext cx="1404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>
            <a:cxnSpLocks/>
          </p:cNvCxnSpPr>
          <p:nvPr/>
        </p:nvCxnSpPr>
        <p:spPr>
          <a:xfrm flipH="1" flipV="1">
            <a:off x="9017925" y="5535264"/>
            <a:ext cx="322160" cy="270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10297260" y="3913021"/>
            <a:ext cx="1673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>
                <a:latin typeface="Arial" pitchFamily="34" charset="0"/>
                <a:cs typeface="Arial" pitchFamily="34" charset="0"/>
              </a:rPr>
              <a:t>Исполнение</a:t>
            </a:r>
          </a:p>
        </p:txBody>
      </p:sp>
      <p:cxnSp>
        <p:nvCxnSpPr>
          <p:cNvPr id="109" name="Прямая со стрелкой 108"/>
          <p:cNvCxnSpPr>
            <a:cxnSpLocks/>
          </p:cNvCxnSpPr>
          <p:nvPr/>
        </p:nvCxnSpPr>
        <p:spPr>
          <a:xfrm>
            <a:off x="9807892" y="3142800"/>
            <a:ext cx="324000" cy="1177200"/>
          </a:xfrm>
          <a:prstGeom prst="straightConnector1">
            <a:avLst/>
          </a:prstGeom>
          <a:ln w="76200">
            <a:solidFill>
              <a:schemeClr val="tx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единительная линия 111"/>
          <p:cNvCxnSpPr>
            <a:cxnSpLocks/>
          </p:cNvCxnSpPr>
          <p:nvPr/>
        </p:nvCxnSpPr>
        <p:spPr>
          <a:xfrm>
            <a:off x="10131893" y="4320000"/>
            <a:ext cx="324000" cy="0"/>
          </a:xfrm>
          <a:prstGeom prst="line">
            <a:avLst/>
          </a:prstGeom>
          <a:ln w="76200" cap="rnd">
            <a:solidFill>
              <a:schemeClr val="tx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единительная линия 150"/>
          <p:cNvCxnSpPr>
            <a:cxnSpLocks/>
          </p:cNvCxnSpPr>
          <p:nvPr/>
        </p:nvCxnSpPr>
        <p:spPr>
          <a:xfrm>
            <a:off x="10815893" y="1988840"/>
            <a:ext cx="0" cy="36004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единительная линия 113"/>
          <p:cNvCxnSpPr>
            <a:cxnSpLocks/>
          </p:cNvCxnSpPr>
          <p:nvPr/>
        </p:nvCxnSpPr>
        <p:spPr>
          <a:xfrm>
            <a:off x="10455893" y="4320000"/>
            <a:ext cx="360000" cy="756000"/>
          </a:xfrm>
          <a:prstGeom prst="line">
            <a:avLst/>
          </a:prstGeom>
          <a:ln w="76200" cap="rnd">
            <a:solidFill>
              <a:schemeClr val="tx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7899928" y="4252005"/>
            <a:ext cx="201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Работа </a:t>
            </a:r>
            <a:r>
              <a:rPr lang="en-US" dirty="0">
                <a:latin typeface="Arial" pitchFamily="34" charset="0"/>
                <a:cs typeface="Arial" pitchFamily="34" charset="0"/>
              </a:rPr>
              <a:t>hardware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0" name="Прямая со стрелкой 119"/>
          <p:cNvCxnSpPr>
            <a:cxnSpLocks/>
          </p:cNvCxnSpPr>
          <p:nvPr/>
        </p:nvCxnSpPr>
        <p:spPr>
          <a:xfrm flipV="1">
            <a:off x="9179005" y="3933056"/>
            <a:ext cx="758664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9817036" y="2849391"/>
            <a:ext cx="207517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Выполнение кода</a:t>
            </a:r>
          </a:p>
          <a:p>
            <a:pPr algn="ctr">
              <a:lnSpc>
                <a:spcPct val="8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 ОС</a:t>
            </a:r>
          </a:p>
        </p:txBody>
      </p:sp>
      <p:cxnSp>
        <p:nvCxnSpPr>
          <p:cNvPr id="124" name="Прямая со стрелкой 123"/>
          <p:cNvCxnSpPr>
            <a:cxnSpLocks/>
          </p:cNvCxnSpPr>
          <p:nvPr/>
        </p:nvCxnSpPr>
        <p:spPr>
          <a:xfrm flipH="1">
            <a:off x="10279957" y="3212976"/>
            <a:ext cx="212256" cy="10081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/>
          <p:cNvCxnSpPr>
            <a:cxnSpLocks/>
          </p:cNvCxnSpPr>
          <p:nvPr/>
        </p:nvCxnSpPr>
        <p:spPr>
          <a:xfrm>
            <a:off x="9124061" y="4544254"/>
            <a:ext cx="1416942" cy="25289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9062044" y="6277845"/>
            <a:ext cx="200623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Восстановление контекста</a:t>
            </a:r>
          </a:p>
        </p:txBody>
      </p:sp>
      <p:cxnSp>
        <p:nvCxnSpPr>
          <p:cNvPr id="130" name="Прямая со стрелкой 129"/>
          <p:cNvCxnSpPr>
            <a:cxnSpLocks/>
          </p:cNvCxnSpPr>
          <p:nvPr/>
        </p:nvCxnSpPr>
        <p:spPr>
          <a:xfrm flipH="1" flipV="1">
            <a:off x="10131407" y="5535264"/>
            <a:ext cx="0" cy="6927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cxnSpLocks/>
          </p:cNvCxnSpPr>
          <p:nvPr/>
        </p:nvCxnSpPr>
        <p:spPr>
          <a:xfrm>
            <a:off x="10815892" y="5076000"/>
            <a:ext cx="820212" cy="0"/>
          </a:xfrm>
          <a:prstGeom prst="straightConnector1">
            <a:avLst/>
          </a:prstGeom>
          <a:ln w="76200" cap="rnd">
            <a:solidFill>
              <a:schemeClr val="tx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10234234" y="5552190"/>
            <a:ext cx="183843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Выполнение кода пользователя</a:t>
            </a:r>
          </a:p>
        </p:txBody>
      </p:sp>
      <p:cxnSp>
        <p:nvCxnSpPr>
          <p:cNvPr id="146" name="Прямая со стрелкой 145"/>
          <p:cNvCxnSpPr>
            <a:cxnSpLocks/>
          </p:cNvCxnSpPr>
          <p:nvPr/>
        </p:nvCxnSpPr>
        <p:spPr>
          <a:xfrm flipH="1" flipV="1">
            <a:off x="11244751" y="5160110"/>
            <a:ext cx="216024" cy="51015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5851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0" grpId="0" animBg="1"/>
      <p:bldP spid="3" grpId="0"/>
      <p:bldP spid="61" grpId="0"/>
      <p:bldP spid="4" grpId="0"/>
      <p:bldP spid="62" grpId="0"/>
      <p:bldP spid="20481" grpId="0"/>
      <p:bldP spid="20496" grpId="0"/>
      <p:bldP spid="20507" grpId="0"/>
      <p:bldP spid="68" grpId="0"/>
      <p:bldP spid="83" grpId="0"/>
      <p:bldP spid="132" grpId="0"/>
      <p:bldP spid="133" grpId="0"/>
      <p:bldP spid="103" grpId="0"/>
      <p:bldP spid="145" grpId="0"/>
      <p:bldP spid="158" grpId="0"/>
      <p:bldP spid="161" grpId="0"/>
      <p:bldP spid="128" grpId="0"/>
      <p:bldP spid="18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Название 1"/>
          <p:cNvSpPr>
            <a:spLocks noGrp="1"/>
          </p:cNvSpPr>
          <p:nvPr>
            <p:ph type="title"/>
          </p:nvPr>
        </p:nvSpPr>
        <p:spPr>
          <a:xfrm>
            <a:off x="3336776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Тема</a:t>
            </a:r>
            <a:r>
              <a:rPr kumimoji="0" lang="en-US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 2</a:t>
            </a:r>
            <a:endParaRPr kumimoji="0" lang="ru-RU" sz="3600" b="1" dirty="0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303912" y="1628801"/>
            <a:ext cx="6624736" cy="308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4800" dirty="0">
              <a:solidFill>
                <a:srgbClr val="003794"/>
              </a:solidFill>
              <a:latin typeface="Lucida Grande CY" pitchFamily="2" charset="-52"/>
              <a:cs typeface="Arial" pitchFamily="34" charset="0"/>
            </a:endParaRPr>
          </a:p>
          <a:p>
            <a:pPr marL="1440000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44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Понятие процесса</a:t>
            </a:r>
          </a:p>
          <a:p>
            <a:pPr marL="1440000" defTabSz="457200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ru-RU" sz="44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Операции </a:t>
            </a:r>
            <a:br>
              <a:rPr lang="ru-RU" sz="44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</a:br>
            <a:r>
              <a:rPr lang="ru-RU" sz="44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над</a:t>
            </a:r>
            <a:r>
              <a:rPr lang="en-US" sz="44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44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процессами</a:t>
            </a:r>
          </a:p>
        </p:txBody>
      </p:sp>
    </p:spTree>
    <p:extLst>
      <p:ext uri="{BB962C8B-B14F-4D97-AF65-F5344CB8AC3E}">
        <p14:creationId xmlns:p14="http://schemas.microsoft.com/office/powerpoint/2010/main" val="135718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8016178" y="836712"/>
            <a:ext cx="2982912" cy="3433762"/>
            <a:chOff x="2775273" y="1162323"/>
            <a:chExt cx="2982912" cy="3433762"/>
          </a:xfrm>
        </p:grpSpPr>
        <p:sp>
          <p:nvSpPr>
            <p:cNvPr id="143361" name="WordArt 3"/>
            <p:cNvSpPr>
              <a:spLocks noChangeArrowheads="1" noChangeShapeType="1" noTextEdit="1"/>
            </p:cNvSpPr>
            <p:nvPr/>
          </p:nvSpPr>
          <p:spPr bwMode="gray">
            <a:xfrm>
              <a:off x="3592835" y="1162323"/>
              <a:ext cx="1322388" cy="2166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ru-RU" sz="3600" kern="10" dirty="0">
                  <a:ln w="28575">
                    <a:solidFill>
                      <a:srgbClr val="FFFFFF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C0C0C0"/>
                      </a:gs>
                      <a:gs pos="100000">
                        <a:srgbClr val="484848"/>
                      </a:gs>
                    </a:gsLst>
                    <a:lin ang="5400000" scaled="1"/>
                  </a:gradFill>
                  <a:effectLst>
                    <a:outerShdw dist="63500" dir="2212194" algn="ctr" rotWithShape="0">
                      <a:srgbClr val="808080">
                        <a:alpha val="50000"/>
                      </a:srgbClr>
                    </a:outerShdw>
                  </a:effectLst>
                  <a:latin typeface="Arial Black"/>
                  <a:cs typeface="Arial" charset="0"/>
                </a:rPr>
                <a:t>?</a:t>
              </a:r>
            </a:p>
          </p:txBody>
        </p:sp>
        <p:sp>
          <p:nvSpPr>
            <p:cNvPr id="143362" name="WordArt 8"/>
            <p:cNvSpPr>
              <a:spLocks noChangeArrowheads="1" noChangeShapeType="1" noTextEdit="1"/>
            </p:cNvSpPr>
            <p:nvPr/>
          </p:nvSpPr>
          <p:spPr bwMode="gray">
            <a:xfrm>
              <a:off x="2775273" y="2113235"/>
              <a:ext cx="1004887" cy="16478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ru-RU" sz="3600" kern="10" dirty="0">
                  <a:ln w="28575">
                    <a:solidFill>
                      <a:srgbClr val="FFFFFF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FFFF"/>
                      </a:gs>
                      <a:gs pos="100000">
                        <a:srgbClr val="B4B4B4"/>
                      </a:gs>
                    </a:gsLst>
                    <a:lin ang="5400000" scaled="1"/>
                  </a:gradFill>
                  <a:effectLst>
                    <a:outerShdw dist="63500" dir="2212194" algn="ctr" rotWithShape="0">
                      <a:srgbClr val="808080">
                        <a:alpha val="50000"/>
                      </a:srgbClr>
                    </a:outerShdw>
                  </a:effectLst>
                  <a:latin typeface="Arial Black"/>
                  <a:cs typeface="Arial" charset="0"/>
                </a:rPr>
                <a:t>?</a:t>
              </a:r>
            </a:p>
          </p:txBody>
        </p:sp>
        <p:sp>
          <p:nvSpPr>
            <p:cNvPr id="143363" name="WordArt 9"/>
            <p:cNvSpPr>
              <a:spLocks noChangeArrowheads="1" noChangeShapeType="1" noTextEdit="1"/>
            </p:cNvSpPr>
            <p:nvPr/>
          </p:nvSpPr>
          <p:spPr bwMode="gray">
            <a:xfrm>
              <a:off x="4211960" y="2060848"/>
              <a:ext cx="1546225" cy="25352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ru-RU" sz="3600" kern="10" dirty="0">
                  <a:ln w="28575">
                    <a:solidFill>
                      <a:srgbClr val="FFFFFF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A1C4FF"/>
                      </a:gs>
                      <a:gs pos="100000">
                        <a:srgbClr val="2A79FF"/>
                      </a:gs>
                    </a:gsLst>
                    <a:lin ang="5400000" scaled="1"/>
                  </a:gradFill>
                  <a:effectLst>
                    <a:outerShdw dist="63500" dir="2212194" algn="ctr" rotWithShape="0">
                      <a:srgbClr val="808080">
                        <a:alpha val="50000"/>
                      </a:srgbClr>
                    </a:outerShdw>
                  </a:effectLst>
                  <a:latin typeface="Arial Black"/>
                  <a:cs typeface="Arial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97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_h1"/>
          <p:cNvSpPr>
            <a:spLocks noGrp="1" noChangeArrowheads="1"/>
          </p:cNvSpPr>
          <p:nvPr>
            <p:ph type="title"/>
          </p:nvPr>
        </p:nvSpPr>
        <p:spPr>
          <a:xfrm>
            <a:off x="334764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Литература к теме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360340" y="1772817"/>
            <a:ext cx="8496300" cy="4467225"/>
          </a:xfrm>
          <a:prstGeom prst="rect">
            <a:avLst/>
          </a:prstGeom>
          <a:solidFill>
            <a:srgbClr val="FAFAFA"/>
          </a:soli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1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874918" y="2420889"/>
            <a:ext cx="4825329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В.Е. Карпов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К.А. Коньков</a:t>
            </a:r>
            <a:b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Основы операционных систем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Курс лекций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издание 3-е, М.: </a:t>
            </a:r>
            <a:r>
              <a:rPr kumimoji="0" lang="ru-RU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Физматкнига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2019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35A25D9-9522-4175-9179-802B64871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789" y="2044800"/>
            <a:ext cx="2678400" cy="410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934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кругленный прямоугольник 12"/>
          <p:cNvSpPr/>
          <p:nvPr/>
        </p:nvSpPr>
        <p:spPr>
          <a:xfrm>
            <a:off x="3432026" y="5085184"/>
            <a:ext cx="8424614" cy="1440160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432026" y="1772816"/>
            <a:ext cx="8424614" cy="2952328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36034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Понятие процесса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36034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Уточнение терминологии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64074" y="1949932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			                       – </a:t>
            </a: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не может использоваться 		для описания происходящего внутри ОС</a:t>
            </a: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48563" y="1936498"/>
            <a:ext cx="3843232" cy="4180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6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Термин «программа»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endParaRPr lang="ru-RU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800"/>
              </a:spcBef>
              <a:buFont typeface="Arial" pitchFamily="34" charset="0"/>
              <a:buChar char="•"/>
            </a:pPr>
            <a:r>
              <a:rPr lang="ru-RU" sz="26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Термин «задание»</a:t>
            </a:r>
          </a:p>
          <a:p>
            <a:pPr marL="342900" indent="-342900">
              <a:spcBef>
                <a:spcPts val="800"/>
              </a:spcBef>
              <a:buFont typeface="Arial" pitchFamily="34" charset="0"/>
              <a:buChar char="•"/>
            </a:pPr>
            <a:endParaRPr lang="ru-RU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800"/>
              </a:spcBef>
              <a:buFont typeface="Arial" pitchFamily="34" charset="0"/>
              <a:buChar char="•"/>
            </a:pPr>
            <a:endParaRPr lang="ru-RU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800"/>
              </a:spcBef>
              <a:buFont typeface="Arial" pitchFamily="34" charset="0"/>
              <a:buChar char="•"/>
            </a:pPr>
            <a:endParaRPr lang="ru-RU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ru-RU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ru-RU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26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Термин «процесс»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83463" y="4221668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Для статических объектов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083464" y="6011996"/>
            <a:ext cx="362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Для динамических объектов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3B66F4-98B1-4BBC-B151-AE852F6A19EC}"/>
              </a:ext>
            </a:extLst>
          </p:cNvPr>
          <p:cNvSpPr txBox="1"/>
          <p:nvPr/>
        </p:nvSpPr>
        <p:spPr>
          <a:xfrm>
            <a:off x="3813193" y="3049506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			                       – </a:t>
            </a: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не может использоваться 		для описания происходящего внутри ОС</a:t>
            </a: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7087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3432026" y="2996952"/>
            <a:ext cx="8424614" cy="2520280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36034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Понятие процесса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36034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Уточнение терминологии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8030" y="2129314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Термин «процесс» характеризует совокупность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92066" y="3229759"/>
            <a:ext cx="76328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набора исполняющихся команд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ассоциированных с ним ресурсов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текущего момента его выполнения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12346" y="4909117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находящуюся под управлением ОС</a:t>
            </a:r>
          </a:p>
        </p:txBody>
      </p:sp>
    </p:spTree>
    <p:extLst>
      <p:ext uri="{BB962C8B-B14F-4D97-AF65-F5344CB8AC3E}">
        <p14:creationId xmlns:p14="http://schemas.microsoft.com/office/powerpoint/2010/main" val="6097886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кругленный прямоугольник 12"/>
          <p:cNvSpPr/>
          <p:nvPr/>
        </p:nvSpPr>
        <p:spPr>
          <a:xfrm>
            <a:off x="3432026" y="2780928"/>
            <a:ext cx="8424614" cy="3384376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36034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Понятие процесса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36034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Процесс и программа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84054" y="2007544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Процесс ≠ программа, которая исполняется: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92066" y="3123829"/>
            <a:ext cx="763284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для исполнения одной программы может организовываться несколько процессов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в рамках одного процесса может исполняться несколько программ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в рамках процесса может исполняться код, отсутствующий в программе</a:t>
            </a:r>
          </a:p>
        </p:txBody>
      </p:sp>
    </p:spTree>
    <p:extLst>
      <p:ext uri="{BB962C8B-B14F-4D97-AF65-F5344CB8AC3E}">
        <p14:creationId xmlns:p14="http://schemas.microsoft.com/office/powerpoint/2010/main" val="29899217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360018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Состояния процесса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360340" y="1124744"/>
            <a:ext cx="8496300" cy="5400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Oval 9"/>
          <p:cNvSpPr>
            <a:spLocks noChangeArrowheads="1"/>
          </p:cNvSpPr>
          <p:nvPr/>
        </p:nvSpPr>
        <p:spPr bwMode="auto">
          <a:xfrm>
            <a:off x="6240016" y="3896767"/>
            <a:ext cx="2743200" cy="100806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Oval 11"/>
          <p:cNvSpPr>
            <a:spLocks noChangeArrowheads="1"/>
          </p:cNvSpPr>
          <p:nvPr/>
        </p:nvSpPr>
        <p:spPr bwMode="auto">
          <a:xfrm>
            <a:off x="6240016" y="2194741"/>
            <a:ext cx="2743200" cy="100806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6415842" y="2227512"/>
            <a:ext cx="240424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2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процесс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2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не исполняется</a:t>
            </a:r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6531322" y="4142037"/>
            <a:ext cx="216058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2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исполнение</a:t>
            </a:r>
          </a:p>
        </p:txBody>
      </p:sp>
      <p:sp>
        <p:nvSpPr>
          <p:cNvPr id="30" name="Text Box 22"/>
          <p:cNvSpPr txBox="1">
            <a:spLocks noChangeArrowheads="1"/>
          </p:cNvSpPr>
          <p:nvPr/>
        </p:nvSpPr>
        <p:spPr bwMode="auto">
          <a:xfrm>
            <a:off x="6675785" y="5300912"/>
            <a:ext cx="18732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2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выход</a:t>
            </a:r>
          </a:p>
        </p:txBody>
      </p:sp>
      <p:cxnSp>
        <p:nvCxnSpPr>
          <p:cNvPr id="31" name="AutoShape 24"/>
          <p:cNvCxnSpPr>
            <a:cxnSpLocks noChangeShapeType="1"/>
          </p:cNvCxnSpPr>
          <p:nvPr/>
        </p:nvCxnSpPr>
        <p:spPr bwMode="auto">
          <a:xfrm>
            <a:off x="7612410" y="4910328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25"/>
          <p:cNvCxnSpPr>
            <a:cxnSpLocks noChangeShapeType="1"/>
          </p:cNvCxnSpPr>
          <p:nvPr/>
        </p:nvCxnSpPr>
        <p:spPr bwMode="auto">
          <a:xfrm rot="10800000">
            <a:off x="6252716" y="2650577"/>
            <a:ext cx="12700" cy="1642616"/>
          </a:xfrm>
          <a:prstGeom prst="curvedConnector3">
            <a:avLst>
              <a:gd name="adj1" fmla="val 18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26"/>
          <p:cNvCxnSpPr>
            <a:cxnSpLocks noChangeShapeType="1"/>
          </p:cNvCxnSpPr>
          <p:nvPr/>
        </p:nvCxnSpPr>
        <p:spPr bwMode="auto">
          <a:xfrm>
            <a:off x="8970516" y="2698772"/>
            <a:ext cx="12700" cy="1642616"/>
          </a:xfrm>
          <a:prstGeom prst="curvedConnector3">
            <a:avLst>
              <a:gd name="adj1" fmla="val 18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AutoShape 20"/>
          <p:cNvCxnSpPr>
            <a:cxnSpLocks noChangeShapeType="1"/>
          </p:cNvCxnSpPr>
          <p:nvPr/>
        </p:nvCxnSpPr>
        <p:spPr bwMode="auto">
          <a:xfrm>
            <a:off x="7612410" y="1779488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Text Box 18"/>
          <p:cNvSpPr txBox="1">
            <a:spLocks noChangeArrowheads="1"/>
          </p:cNvSpPr>
          <p:nvPr/>
        </p:nvSpPr>
        <p:spPr bwMode="auto">
          <a:xfrm>
            <a:off x="6675785" y="1412777"/>
            <a:ext cx="18732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2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вход</a:t>
            </a:r>
          </a:p>
        </p:txBody>
      </p:sp>
      <p:sp>
        <p:nvSpPr>
          <p:cNvPr id="55" name="Text Box 28"/>
          <p:cNvSpPr txBox="1">
            <a:spLocks noChangeArrowheads="1"/>
          </p:cNvSpPr>
          <p:nvPr/>
        </p:nvSpPr>
        <p:spPr bwMode="auto">
          <a:xfrm>
            <a:off x="3935761" y="3351805"/>
            <a:ext cx="20161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приостановка</a:t>
            </a:r>
          </a:p>
        </p:txBody>
      </p:sp>
      <p:sp>
        <p:nvSpPr>
          <p:cNvPr id="56" name="Text Box 33"/>
          <p:cNvSpPr txBox="1">
            <a:spLocks noChangeArrowheads="1"/>
          </p:cNvSpPr>
          <p:nvPr/>
        </p:nvSpPr>
        <p:spPr bwMode="auto">
          <a:xfrm>
            <a:off x="9261822" y="3117158"/>
            <a:ext cx="2590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выбран для исполнения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41924661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5" grpId="0" animBg="1"/>
      <p:bldP spid="26" grpId="0"/>
      <p:bldP spid="27" grpId="0"/>
      <p:bldP spid="30" grpId="0"/>
      <p:bldP spid="54" grpId="0"/>
      <p:bldP spid="55" grpId="0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359696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Состояния процесса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360018" y="1124744"/>
            <a:ext cx="8496300" cy="5400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Oval 9"/>
          <p:cNvSpPr>
            <a:spLocks noChangeArrowheads="1"/>
          </p:cNvSpPr>
          <p:nvPr/>
        </p:nvSpPr>
        <p:spPr bwMode="auto">
          <a:xfrm>
            <a:off x="6239694" y="3896767"/>
            <a:ext cx="2743200" cy="100806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Oval 11"/>
          <p:cNvSpPr>
            <a:spLocks noChangeArrowheads="1"/>
          </p:cNvSpPr>
          <p:nvPr/>
        </p:nvSpPr>
        <p:spPr bwMode="auto">
          <a:xfrm>
            <a:off x="3733390" y="2636962"/>
            <a:ext cx="2743200" cy="100806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3909216" y="2926155"/>
            <a:ext cx="240424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2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ожидание</a:t>
            </a:r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6531000" y="4142037"/>
            <a:ext cx="216058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2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исполнение</a:t>
            </a:r>
          </a:p>
        </p:txBody>
      </p:sp>
      <p:sp>
        <p:nvSpPr>
          <p:cNvPr id="30" name="Text Box 22"/>
          <p:cNvSpPr txBox="1">
            <a:spLocks noChangeArrowheads="1"/>
          </p:cNvSpPr>
          <p:nvPr/>
        </p:nvSpPr>
        <p:spPr bwMode="auto">
          <a:xfrm>
            <a:off x="6675463" y="5300912"/>
            <a:ext cx="18732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2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выход</a:t>
            </a:r>
          </a:p>
        </p:txBody>
      </p:sp>
      <p:sp>
        <p:nvSpPr>
          <p:cNvPr id="54" name="Text Box 18"/>
          <p:cNvSpPr txBox="1">
            <a:spLocks noChangeArrowheads="1"/>
          </p:cNvSpPr>
          <p:nvPr/>
        </p:nvSpPr>
        <p:spPr bwMode="auto">
          <a:xfrm>
            <a:off x="6675463" y="1412777"/>
            <a:ext cx="18732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2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вход</a:t>
            </a:r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8831982" y="2636962"/>
            <a:ext cx="2743200" cy="100806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9007808" y="2854098"/>
            <a:ext cx="240424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2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sp>
        <p:nvSpPr>
          <p:cNvPr id="16" name="Line 31"/>
          <p:cNvSpPr>
            <a:spLocks noChangeShapeType="1"/>
          </p:cNvSpPr>
          <p:nvPr/>
        </p:nvSpPr>
        <p:spPr bwMode="auto">
          <a:xfrm>
            <a:off x="7895878" y="1772816"/>
            <a:ext cx="1440160" cy="9875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Line 32"/>
          <p:cNvSpPr>
            <a:spLocks noChangeShapeType="1"/>
          </p:cNvSpPr>
          <p:nvPr/>
        </p:nvSpPr>
        <p:spPr bwMode="auto">
          <a:xfrm flipH="1">
            <a:off x="8945266" y="3624513"/>
            <a:ext cx="914400" cy="6583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 Box 33"/>
          <p:cNvSpPr txBox="1">
            <a:spLocks noChangeArrowheads="1"/>
          </p:cNvSpPr>
          <p:nvPr/>
        </p:nvSpPr>
        <p:spPr bwMode="auto">
          <a:xfrm>
            <a:off x="9379893" y="3788093"/>
            <a:ext cx="2590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выбран для исполнения</a:t>
            </a:r>
          </a:p>
        </p:txBody>
      </p:sp>
      <p:sp>
        <p:nvSpPr>
          <p:cNvPr id="19" name="Line 36"/>
          <p:cNvSpPr>
            <a:spLocks noChangeShapeType="1"/>
          </p:cNvSpPr>
          <p:nvPr/>
        </p:nvSpPr>
        <p:spPr bwMode="auto">
          <a:xfrm flipV="1">
            <a:off x="8154894" y="3356975"/>
            <a:ext cx="828000" cy="57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37"/>
          <p:cNvSpPr txBox="1">
            <a:spLocks noChangeArrowheads="1"/>
          </p:cNvSpPr>
          <p:nvPr/>
        </p:nvSpPr>
        <p:spPr bwMode="auto">
          <a:xfrm>
            <a:off x="6902281" y="3337687"/>
            <a:ext cx="17535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прерывание</a:t>
            </a:r>
          </a:p>
        </p:txBody>
      </p:sp>
      <p:cxnSp>
        <p:nvCxnSpPr>
          <p:cNvPr id="21" name="AutoShape 24"/>
          <p:cNvCxnSpPr>
            <a:cxnSpLocks noChangeShapeType="1"/>
          </p:cNvCxnSpPr>
          <p:nvPr/>
        </p:nvCxnSpPr>
        <p:spPr bwMode="auto">
          <a:xfrm>
            <a:off x="7612088" y="4910328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Line 34">
            <a:extLst>
              <a:ext uri="{FF2B5EF4-FFF2-40B4-BE49-F238E27FC236}">
                <a16:creationId xmlns:a16="http://schemas.microsoft.com/office/drawing/2014/main" id="{7D1BD86D-1396-49FE-8120-D237ED354D1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71840" y="3500683"/>
            <a:ext cx="988958" cy="430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35">
            <a:extLst>
              <a:ext uri="{FF2B5EF4-FFF2-40B4-BE49-F238E27FC236}">
                <a16:creationId xmlns:a16="http://schemas.microsoft.com/office/drawing/2014/main" id="{99C7D5AE-B8ED-4893-B812-AF451A026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5293" y="3632744"/>
            <a:ext cx="2590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ожидание события</a:t>
            </a:r>
          </a:p>
        </p:txBody>
      </p:sp>
      <p:sp>
        <p:nvSpPr>
          <p:cNvPr id="28" name="Text Box 39">
            <a:extLst>
              <a:ext uri="{FF2B5EF4-FFF2-40B4-BE49-F238E27FC236}">
                <a16:creationId xmlns:a16="http://schemas.microsoft.com/office/drawing/2014/main" id="{9B77623C-22B2-4256-B0E1-F7FF97756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8886" y="2678680"/>
            <a:ext cx="2590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событие произошло</a:t>
            </a:r>
          </a:p>
        </p:txBody>
      </p:sp>
      <p:sp>
        <p:nvSpPr>
          <p:cNvPr id="29" name="Line 38">
            <a:extLst>
              <a:ext uri="{FF2B5EF4-FFF2-40B4-BE49-F238E27FC236}">
                <a16:creationId xmlns:a16="http://schemas.microsoft.com/office/drawing/2014/main" id="{6569DB49-432A-4524-8F5A-42E9607D2D9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2076" y="3140968"/>
            <a:ext cx="237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Oval 9">
            <a:extLst>
              <a:ext uri="{FF2B5EF4-FFF2-40B4-BE49-F238E27FC236}">
                <a16:creationId xmlns:a16="http://schemas.microsoft.com/office/drawing/2014/main" id="{DFCA0713-A79A-43F0-A288-793E0071E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066" y="1401537"/>
            <a:ext cx="2743200" cy="100806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 Box 41">
            <a:extLst>
              <a:ext uri="{FF2B5EF4-FFF2-40B4-BE49-F238E27FC236}">
                <a16:creationId xmlns:a16="http://schemas.microsoft.com/office/drawing/2014/main" id="{AFA5C422-0392-4B8F-8D51-5A5C2DFCD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6380" y="1660381"/>
            <a:ext cx="18732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2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рождение</a:t>
            </a:r>
          </a:p>
        </p:txBody>
      </p:sp>
      <p:sp>
        <p:nvSpPr>
          <p:cNvPr id="37" name="Text Box 45">
            <a:extLst>
              <a:ext uri="{FF2B5EF4-FFF2-40B4-BE49-F238E27FC236}">
                <a16:creationId xmlns:a16="http://schemas.microsoft.com/office/drawing/2014/main" id="{4FBDE8FB-71C9-4EED-939E-D41A2F4C9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4490" y="1838783"/>
            <a:ext cx="2743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допуск</a:t>
            </a:r>
            <a:br>
              <a:rPr lang="ru-RU" sz="20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ru-RU" sz="20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к планированию</a:t>
            </a:r>
          </a:p>
        </p:txBody>
      </p:sp>
      <p:sp>
        <p:nvSpPr>
          <p:cNvPr id="38" name="Oval 9">
            <a:extLst>
              <a:ext uri="{FF2B5EF4-FFF2-40B4-BE49-F238E27FC236}">
                <a16:creationId xmlns:a16="http://schemas.microsoft.com/office/drawing/2014/main" id="{A3975969-5719-41DC-9B63-8C0F80B76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9694" y="5328001"/>
            <a:ext cx="2743200" cy="100806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 Box 42">
            <a:extLst>
              <a:ext uri="{FF2B5EF4-FFF2-40B4-BE49-F238E27FC236}">
                <a16:creationId xmlns:a16="http://schemas.microsoft.com/office/drawing/2014/main" id="{72F49B94-8772-4A09-A20C-C9C11FF2C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5463" y="5402273"/>
            <a:ext cx="187325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2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закончил</a:t>
            </a:r>
            <a:br>
              <a:rPr lang="ru-RU" sz="22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ru-RU" sz="22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исполнение</a:t>
            </a:r>
          </a:p>
        </p:txBody>
      </p:sp>
      <p:sp>
        <p:nvSpPr>
          <p:cNvPr id="40" name="Text Box 46">
            <a:extLst>
              <a:ext uri="{FF2B5EF4-FFF2-40B4-BE49-F238E27FC236}">
                <a16:creationId xmlns:a16="http://schemas.microsoft.com/office/drawing/2014/main" id="{91AA3A58-101E-4AC8-8360-5CF1C0881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3006" y="4902815"/>
            <a:ext cx="27431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завершение работы</a:t>
            </a:r>
          </a:p>
        </p:txBody>
      </p:sp>
    </p:spTree>
    <p:extLst>
      <p:ext uri="{BB962C8B-B14F-4D97-AF65-F5344CB8AC3E}">
        <p14:creationId xmlns:p14="http://schemas.microsoft.com/office/powerpoint/2010/main" val="7298511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7" grpId="0" animBg="1"/>
      <p:bldP spid="18" grpId="0"/>
      <p:bldP spid="19" grpId="0" animBg="1"/>
      <p:bldP spid="20" grpId="0"/>
      <p:bldP spid="22" grpId="0" animBg="1"/>
      <p:bldP spid="24" grpId="0"/>
      <p:bldP spid="28" grpId="0"/>
      <p:bldP spid="29" grpId="0" animBg="1"/>
      <p:bldP spid="35" grpId="0" animBg="1"/>
      <p:bldP spid="36" grpId="0"/>
      <p:bldP spid="37" grpId="0"/>
      <p:bldP spid="38" grpId="0" animBg="1"/>
      <p:bldP spid="39" grpId="0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3360340" y="2053041"/>
            <a:ext cx="8401320" cy="936104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360340" y="3151381"/>
            <a:ext cx="8401320" cy="2657326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3383634" y="2421177"/>
            <a:ext cx="847268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457200" fontAlgn="base">
              <a:spcBef>
                <a:spcPts val="18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создание процесса – завершение процесса</a:t>
            </a:r>
          </a:p>
          <a:p>
            <a:pPr marL="457200" indent="-457200" defTabSz="457200" fontAlgn="base">
              <a:spcBef>
                <a:spcPts val="24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запуск процесса – приостановка процесса</a:t>
            </a:r>
          </a:p>
          <a:p>
            <a:pPr marL="457200" indent="-457200" defTabSz="457200" fontAlgn="base">
              <a:spcBef>
                <a:spcPts val="24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блокирование процесса – разблокирование процесса</a:t>
            </a:r>
          </a:p>
          <a:p>
            <a:pPr marL="457200" indent="-457200" defTabSz="457200" fontAlgn="base">
              <a:spcBef>
                <a:spcPts val="24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(изменение приоритета)</a:t>
            </a: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36034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Операции над процессами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36034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Набор операций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03879" y="2018559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одноразовые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03879" y="5384179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многоразовые</a:t>
            </a:r>
          </a:p>
        </p:txBody>
      </p:sp>
    </p:spTree>
    <p:extLst>
      <p:ext uri="{BB962C8B-B14F-4D97-AF65-F5344CB8AC3E}">
        <p14:creationId xmlns:p14="http://schemas.microsoft.com/office/powerpoint/2010/main" val="28949018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theme/theme1.xml><?xml version="1.0" encoding="utf-8"?>
<a:theme xmlns:a="http://schemas.openxmlformats.org/drawingml/2006/main" name="2_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Standard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2A79FF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74747"/>
      </a:accent6>
      <a:hlink>
        <a:srgbClr val="C00000"/>
      </a:hlink>
      <a:folHlink>
        <a:srgbClr val="FFC0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rgbClr val="A50021"/>
          </a:solidFill>
          <a:round/>
          <a:headEnd/>
          <a:tailEnd/>
        </a:ln>
      </a:spPr>
      <a:bodyPr/>
      <a:lstStyle>
        <a:defPPr>
          <a:defRPr dirty="0"/>
        </a:defPPr>
      </a:lstStyle>
    </a:spDef>
  </a:objectDefaults>
  <a:extraClrSchemeLst/>
</a:theme>
</file>

<file path=ppt/theme/theme3.xml><?xml version="1.0" encoding="utf-8"?>
<a:theme xmlns:a="http://schemas.openxmlformats.org/drawingml/2006/main" name="3_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4_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645</Words>
  <Application>Microsoft Office PowerPoint</Application>
  <PresentationFormat>Широкоэкранный</PresentationFormat>
  <Paragraphs>220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20</vt:i4>
      </vt:variant>
    </vt:vector>
  </HeadingPairs>
  <TitlesOfParts>
    <vt:vector size="31" baseType="lpstr">
      <vt:lpstr>Arial</vt:lpstr>
      <vt:lpstr>Arial Black</vt:lpstr>
      <vt:lpstr>Arial Unicode MS</vt:lpstr>
      <vt:lpstr>Calibri</vt:lpstr>
      <vt:lpstr>Lucida Grande CY</vt:lpstr>
      <vt:lpstr>Symbol</vt:lpstr>
      <vt:lpstr>Wingdings</vt:lpstr>
      <vt:lpstr>2_Тема Office</vt:lpstr>
      <vt:lpstr>Larissa-Design</vt:lpstr>
      <vt:lpstr>3_Тема Office</vt:lpstr>
      <vt:lpstr>4_Тема Office</vt:lpstr>
      <vt:lpstr>Презентация PowerPoint</vt:lpstr>
      <vt:lpstr>Тема 2</vt:lpstr>
      <vt:lpstr>Литература к теме</vt:lpstr>
      <vt:lpstr>Понятие процесса</vt:lpstr>
      <vt:lpstr>Понятие процесса</vt:lpstr>
      <vt:lpstr>Понятие процесса</vt:lpstr>
      <vt:lpstr>Состояния процесса</vt:lpstr>
      <vt:lpstr>Состояния процесса</vt:lpstr>
      <vt:lpstr>Операции над процессами</vt:lpstr>
      <vt:lpstr>Операции над процессами</vt:lpstr>
      <vt:lpstr>Операции над процессами</vt:lpstr>
      <vt:lpstr>Операции над процессами</vt:lpstr>
      <vt:lpstr>Операции над процессами</vt:lpstr>
      <vt:lpstr>Операции над процессами</vt:lpstr>
      <vt:lpstr>Операции над процессами</vt:lpstr>
      <vt:lpstr>Операции над процессами</vt:lpstr>
      <vt:lpstr>Операции над процессами</vt:lpstr>
      <vt:lpstr>Операции над процессами</vt:lpstr>
      <vt:lpstr>Операции над процессами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Операционные системы лекция 2</dc:title>
  <dc:creator/>
  <cp:lastModifiedBy/>
  <cp:revision>1</cp:revision>
  <dcterms:created xsi:type="dcterms:W3CDTF">2016-02-27T09:01:20Z</dcterms:created>
  <dcterms:modified xsi:type="dcterms:W3CDTF">2022-02-18T09:50:11Z</dcterms:modified>
</cp:coreProperties>
</file>