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21" r:id="rId2"/>
    <p:sldMasterId id="2147483723" r:id="rId3"/>
    <p:sldMasterId id="2147483734" r:id="rId4"/>
    <p:sldMasterId id="2147483740" r:id="rId5"/>
  </p:sldMasterIdLst>
  <p:notesMasterIdLst>
    <p:notesMasterId r:id="rId35"/>
  </p:notesMasterIdLst>
  <p:sldIdLst>
    <p:sldId id="257" r:id="rId6"/>
    <p:sldId id="399" r:id="rId7"/>
    <p:sldId id="431" r:id="rId8"/>
    <p:sldId id="260" r:id="rId9"/>
    <p:sldId id="294" r:id="rId10"/>
    <p:sldId id="288" r:id="rId11"/>
    <p:sldId id="289" r:id="rId12"/>
    <p:sldId id="339" r:id="rId13"/>
    <p:sldId id="290" r:id="rId14"/>
    <p:sldId id="291" r:id="rId15"/>
    <p:sldId id="292" r:id="rId16"/>
    <p:sldId id="295" r:id="rId17"/>
    <p:sldId id="306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60" r:id="rId27"/>
    <p:sldId id="393" r:id="rId28"/>
    <p:sldId id="394" r:id="rId29"/>
    <p:sldId id="349" r:id="rId30"/>
    <p:sldId id="365" r:id="rId31"/>
    <p:sldId id="397" r:id="rId32"/>
    <p:sldId id="396" r:id="rId33"/>
    <p:sldId id="411" r:id="rId34"/>
  </p:sldIdLst>
  <p:sldSz cx="12192000" cy="6858000"/>
  <p:notesSz cx="6858000" cy="9144000"/>
  <p:defaultTextStyle>
    <a:defPPr>
      <a:defRPr lang="ru-RU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0C0C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6" autoAdjust="0"/>
    <p:restoredTop sz="90506" autoAdjust="0"/>
  </p:normalViewPr>
  <p:slideViewPr>
    <p:cSldViewPr snapToGrid="0" snapToObjects="1">
      <p:cViewPr varScale="1">
        <p:scale>
          <a:sx n="81" d="100"/>
          <a:sy n="81" d="100"/>
        </p:scale>
        <p:origin x="462" y="84"/>
      </p:cViewPr>
      <p:guideLst>
        <p:guide orient="horz" pos="247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8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1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3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61FE9D34-791F-4EF8-A4F0-542CA03A1025}" type="datetimeFigureOut">
              <a:rPr lang="ru-RU"/>
              <a:pPr>
                <a:defRPr/>
              </a:pPr>
              <a:t>01.03.2024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9E823CC4-FED0-46D8-B338-6A49B477DF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51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63A973-8261-4AC1-9025-D9464CDFE8B5}" type="slidenum">
              <a:rPr lang="ru-RU" smtClean="0"/>
              <a:pPr/>
              <a:t>10</a:t>
            </a:fld>
            <a:endParaRPr lang="de-DE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E206C466-64D1-481D-A971-C41B297B784D}" type="slidenum">
              <a:rPr kumimoji="0" lang="en-GB" sz="1300"/>
              <a:pPr algn="r" defTabSz="947738"/>
              <a:t>10</a:t>
            </a:fld>
            <a:endParaRPr kumimoji="0" lang="en-GB" sz="130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en-US" noProof="1">
                <a:cs typeface="Arial" pitchFamily="34" charset="0"/>
              </a:rPr>
              <a:t>T</a:t>
            </a:r>
            <a:r>
              <a:rPr kumimoji="0" lang="en-US" baseline="-25000" noProof="1">
                <a:cs typeface="Arial" pitchFamily="34" charset="0"/>
              </a:rPr>
              <a:t>o</a:t>
            </a:r>
            <a:r>
              <a:rPr kumimoji="0" lang="en-US" noProof="1">
                <a:cs typeface="Arial" pitchFamily="34" charset="0"/>
              </a:rPr>
              <a:t>(n)</a:t>
            </a:r>
            <a:r>
              <a:rPr kumimoji="0" lang="en-US" baseline="0" noProof="1">
                <a:cs typeface="Arial" pitchFamily="34" charset="0"/>
              </a:rPr>
              <a:t> – </a:t>
            </a:r>
            <a:r>
              <a:rPr kumimoji="0" lang="ru-RU" baseline="0" noProof="1">
                <a:cs typeface="Arial" pitchFamily="34" charset="0"/>
              </a:rPr>
              <a:t>не обязательно </a:t>
            </a:r>
            <a:r>
              <a:rPr kumimoji="0" lang="en-US" baseline="0" noProof="1">
                <a:cs typeface="Arial" pitchFamily="34" charset="0"/>
              </a:rPr>
              <a:t>infimum!!!</a:t>
            </a: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09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1E8325-C993-4687-A8BC-374EE650D633}" type="slidenum">
              <a:rPr lang="ru-RU" smtClean="0"/>
              <a:pPr/>
              <a:t>11</a:t>
            </a:fld>
            <a:endParaRPr lang="de-DE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A688F3F-5703-455C-9F9D-80D117A44A11}" type="slidenum">
              <a:rPr kumimoji="0" lang="en-GB" sz="1300"/>
              <a:pPr algn="r" defTabSz="947738"/>
              <a:t>11</a:t>
            </a:fld>
            <a:endParaRPr kumimoji="0" lang="en-GB" sz="130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82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5664B6-60F1-4EE9-AD96-C6C55736F475}" type="slidenum">
              <a:rPr lang="ru-RU" smtClean="0"/>
              <a:pPr/>
              <a:t>12</a:t>
            </a:fld>
            <a:endParaRPr lang="de-DE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3FBDE5A5-F214-42ED-B255-FC6B968B5CCE}" type="slidenum">
              <a:rPr kumimoji="0" lang="en-GB" sz="1300"/>
              <a:pPr algn="r" defTabSz="947738"/>
              <a:t>12</a:t>
            </a:fld>
            <a:endParaRPr kumimoji="0" lang="en-GB" sz="13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41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13</a:t>
            </a:fld>
            <a:endParaRPr kumimoji="0" lang="de-DE" sz="120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13</a:t>
            </a:fld>
            <a:endParaRPr kumimoji="0" lang="en-GB" sz="130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14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14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99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15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15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0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16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16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37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17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17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7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18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18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5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19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19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6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 txBox="1">
            <a:spLocks noGrp="1" noChangeArrowheads="1"/>
          </p:cNvSpPr>
          <p:nvPr/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49E4C9-7B76-45C2-9A59-3B91BB30AC31}" type="slidenum">
              <a:rPr kumimoji="0" lang="de-DE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3731299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20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20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62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21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21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26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22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22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86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23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23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24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24</a:t>
            </a:fld>
            <a:endParaRPr kumimoji="0" lang="de-DE" sz="1200" dirty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24</a:t>
            </a:fld>
            <a:endParaRPr kumimoji="0" lang="en-GB" sz="1300" dirty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4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273805E-47D4-444C-8873-D6B4D963200E}" type="slidenum">
              <a:rPr kumimoji="0" lang="ru-RU" sz="1200"/>
              <a:pPr algn="r"/>
              <a:t>25</a:t>
            </a:fld>
            <a:endParaRPr kumimoji="0" lang="de-DE" sz="1200"/>
          </a:p>
        </p:txBody>
      </p:sp>
      <p:sp>
        <p:nvSpPr>
          <p:cNvPr id="75779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6D2E1D2-7038-463C-AC85-8AA223C5739E}" type="slidenum">
              <a:rPr kumimoji="0" lang="en-GB" sz="1300"/>
              <a:pPr algn="r" defTabSz="947738"/>
              <a:t>25</a:t>
            </a:fld>
            <a:endParaRPr kumimoji="0" lang="en-GB" sz="1300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36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26</a:t>
            </a:fld>
            <a:endParaRPr kumimoji="0" lang="de-DE" sz="120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26</a:t>
            </a:fld>
            <a:endParaRPr kumimoji="0" lang="en-GB" sz="130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26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273805E-47D4-444C-8873-D6B4D963200E}" type="slidenum">
              <a:rPr kumimoji="0" lang="ru-RU" sz="1200"/>
              <a:pPr algn="r"/>
              <a:t>27</a:t>
            </a:fld>
            <a:endParaRPr kumimoji="0" lang="de-DE" sz="1200"/>
          </a:p>
        </p:txBody>
      </p:sp>
      <p:sp>
        <p:nvSpPr>
          <p:cNvPr id="75779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6D2E1D2-7038-463C-AC85-8AA223C5739E}" type="slidenum">
              <a:rPr kumimoji="0" lang="en-GB" sz="1300"/>
              <a:pPr algn="r" defTabSz="947738"/>
              <a:t>27</a:t>
            </a:fld>
            <a:endParaRPr kumimoji="0" lang="en-GB" sz="1300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8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0C489C-B8C8-489E-AA71-598221C264FA}" type="slidenum">
              <a:rPr kumimoji="0" lang="ru-RU" sz="1200"/>
              <a:pPr algn="r"/>
              <a:t>28</a:t>
            </a:fld>
            <a:endParaRPr kumimoji="0" lang="de-DE" sz="120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F1A9281-1597-4286-8723-922DEFD804BC}" type="slidenum">
              <a:rPr kumimoji="0" lang="en-GB" sz="1300"/>
              <a:pPr algn="r" defTabSz="947738"/>
              <a:t>28</a:t>
            </a:fld>
            <a:endParaRPr kumimoji="0" lang="en-GB" sz="130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25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A90FD3-1104-4C0E-BD19-C04AAB04E560}" type="slidenum">
              <a:rPr kumimoji="0" lang="de-DE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311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2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F1EF9-17F8-4AB0-8AF3-AAF1F4906A49}" type="slidenum">
              <a:rPr lang="ru-RU" smtClean="0"/>
              <a:pPr/>
              <a:t>4</a:t>
            </a:fld>
            <a:endParaRPr lang="de-DE" dirty="0"/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7DAC2DC-EC09-4D56-BFA0-1165C12FC691}" type="slidenum">
              <a:rPr kumimoji="0" lang="en-GB" sz="1300"/>
              <a:pPr algn="r" defTabSz="947738"/>
              <a:t>4</a:t>
            </a:fld>
            <a:endParaRPr kumimoji="0" lang="en-GB" sz="1300" dirty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5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/>
              <a:pPr/>
              <a:t>5</a:t>
            </a:fld>
            <a:endParaRPr lang="de-DE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A145A945-4214-44BA-B5A9-1CA68303E73B}" type="slidenum">
              <a:rPr kumimoji="0" lang="en-GB" sz="1300"/>
              <a:pPr algn="r" defTabSz="947738"/>
              <a:t>5</a:t>
            </a:fld>
            <a:endParaRPr kumimoji="0" lang="en-GB" sz="130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/>
              <a:pPr/>
              <a:t>6</a:t>
            </a:fld>
            <a:endParaRPr lang="de-DE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0EBC222-5CA9-45A5-916B-59235F528885}" type="slidenum">
              <a:rPr kumimoji="0" lang="en-GB" sz="1300"/>
              <a:pPr algn="r" defTabSz="947738"/>
              <a:t>6</a:t>
            </a:fld>
            <a:endParaRPr kumimoji="0" lang="en-GB" sz="130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1. Можно</a:t>
            </a:r>
            <a:r>
              <a:rPr kumimoji="0" lang="ru-RU" baseline="0" noProof="1">
                <a:cs typeface="Arial" pitchFamily="34" charset="0"/>
              </a:rPr>
              <a:t> рассматривать не только время но и память.  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baseline="0" noProof="1">
                <a:cs typeface="Arial" pitchFamily="34" charset="0"/>
              </a:rPr>
              <a:t>2. Два подхода к оценке времени – считаем количество операций и измеряем время работы программ. </a:t>
            </a:r>
          </a:p>
          <a:p>
            <a:pPr eaLnBrk="1" hangingPunct="1">
              <a:spcBef>
                <a:spcPct val="0"/>
              </a:spcBef>
            </a:pPr>
            <a:r>
              <a:rPr kumimoji="0" lang="ru-RU" baseline="0" noProof="1">
                <a:cs typeface="Arial" pitchFamily="34" charset="0"/>
              </a:rPr>
              <a:t>Речь идет об алгоритмах, а не о программных реализациях.</a:t>
            </a:r>
          </a:p>
        </p:txBody>
      </p:sp>
    </p:spTree>
    <p:extLst>
      <p:ext uri="{BB962C8B-B14F-4D97-AF65-F5344CB8AC3E}">
        <p14:creationId xmlns:p14="http://schemas.microsoft.com/office/powerpoint/2010/main" val="51927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7DA795-AF9C-476C-96A1-29C748DB32F3}" type="slidenum">
              <a:rPr lang="ru-RU" smtClean="0"/>
              <a:pPr/>
              <a:t>7</a:t>
            </a:fld>
            <a:endParaRPr lang="de-DE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C49ED260-AE0A-4061-9DFC-8F372DC99AB6}" type="slidenum">
              <a:rPr kumimoji="0" lang="en-GB" sz="1300"/>
              <a:pPr algn="r" defTabSz="947738"/>
              <a:t>7</a:t>
            </a:fld>
            <a:endParaRPr kumimoji="0" lang="en-GB" sz="130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0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29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310F7-BA59-4BCC-B944-CD6B53D59584}" type="slidenum">
              <a:rPr kumimoji="0" lang="de-DE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25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353611-A644-41D9-A1BC-49E0AB3B5127}" type="slidenum">
              <a:rPr lang="ru-RU" smtClean="0"/>
              <a:pPr/>
              <a:t>9</a:t>
            </a:fld>
            <a:endParaRPr lang="de-DE"/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653C4888-C5E9-4D1E-83BD-806153EE64C1}" type="slidenum">
              <a:rPr kumimoji="0" lang="en-GB" sz="1300"/>
              <a:pPr algn="r" defTabSz="947738"/>
              <a:t>9</a:t>
            </a:fld>
            <a:endParaRPr kumimoji="0" lang="en-GB" sz="130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782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5225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9069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49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Стр. </a:t>
            </a:r>
            <a:fld id="{4E7C34D8-C312-4D46-ABF5-8CA01CE57B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2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6757-8804-42E5-B1D5-8001F45B6EDF}" type="datetime1">
              <a:rPr lang="de-DE" altLang="ru-RU" smtClean="0"/>
              <a:t>01.03.2024</a:t>
            </a:fld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/>
              <a:t>Стр. </a:t>
            </a:r>
            <a:fld id="{2CF74CB0-F0B5-41E9-BA71-20606D10B8F1}" type="slidenum">
              <a:rPr lang="de-DE" altLang="ru-RU" smtClean="0"/>
              <a:pPr>
                <a:defRPr/>
              </a:pPr>
              <a:t>‹#›</a:t>
            </a:fld>
            <a:endParaRPr lang="de-DE" altLang="ru-RU" dirty="0"/>
          </a:p>
        </p:txBody>
      </p:sp>
    </p:spTree>
    <p:extLst>
      <p:ext uri="{BB962C8B-B14F-4D97-AF65-F5344CB8AC3E}">
        <p14:creationId xmlns:p14="http://schemas.microsoft.com/office/powerpoint/2010/main" val="398008610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13C1-0FCD-4F01-AC7E-70D3C55F45C7}" type="datetime1">
              <a:rPr lang="de-DE" altLang="ru-RU" smtClean="0"/>
              <a:t>01.03.2024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A4CED0C5-ED51-4CAE-B403-C2A41A79FC68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10269533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9CA09-1AF8-4748-A45E-AF91C8090DA7}" type="datetime1">
              <a:rPr lang="de-DE" altLang="ru-RU" smtClean="0"/>
              <a:t>01.03.2024</a:t>
            </a:fld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56F2DCAE-80BF-45C3-B74A-3BA349CF89F6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23837006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AC376-73FF-46E7-B915-F9E62041705A}" type="datetime1">
              <a:rPr lang="de-DE" altLang="ru-RU" smtClean="0"/>
              <a:t>01.03.2024</a:t>
            </a:fld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A128D019-E771-49AB-93BA-BEA67AACC870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58174369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241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77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827EB3EC-A0FC-4DD2-B272-B8CC7C9619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833E3C-6C88-4444-8CA8-803D753C9E8A}" type="datetime1">
              <a:rPr lang="de-DE" altLang="ru-RU" smtClean="0"/>
              <a:t>01.03.2024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42D759B2-9E95-43EC-A219-6234572FE2A1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74566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ru-RU">
              <a:latin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1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loa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8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5.wmf"/><Relationship Id="rId5" Type="http://schemas.openxmlformats.org/officeDocument/2006/relationships/image" Target="../media/image28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4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hlinkClick r:id="rId3"/>
          </p:cNvPr>
          <p:cNvSpPr/>
          <p:nvPr/>
        </p:nvSpPr>
        <p:spPr>
          <a:xfrm>
            <a:off x="8401050" y="6276976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3831281" y="548199"/>
            <a:ext cx="8026151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defRPr/>
            </a:pP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</a:rPr>
              <a:t>Введение в</a:t>
            </a:r>
            <a:r>
              <a:rPr kumimoji="0" lang="en-US" sz="5400" dirty="0">
                <a:solidFill>
                  <a:srgbClr val="800000"/>
                </a:solidFill>
                <a:latin typeface="Arial" pitchFamily="34" charset="0"/>
              </a:rPr>
              <a:t/>
            </a:r>
            <a:br>
              <a:rPr kumimoji="0" lang="en-US" sz="5400" dirty="0">
                <a:solidFill>
                  <a:srgbClr val="800000"/>
                </a:solidFill>
                <a:latin typeface="Arial" pitchFamily="34" charset="0"/>
              </a:rPr>
            </a:b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</a:rPr>
              <a:t>распараллеливание</a:t>
            </a:r>
            <a:r>
              <a:rPr kumimoji="0" lang="en-US" sz="5400" dirty="0">
                <a:solidFill>
                  <a:srgbClr val="800000"/>
                </a:solidFill>
                <a:latin typeface="Arial" pitchFamily="34" charset="0"/>
              </a:rPr>
              <a:t> </a:t>
            </a:r>
            <a:br>
              <a:rPr kumimoji="0" lang="en-US" sz="5400" dirty="0">
                <a:solidFill>
                  <a:srgbClr val="800000"/>
                </a:solidFill>
                <a:latin typeface="Arial" pitchFamily="34" charset="0"/>
              </a:rPr>
            </a:b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</a:rPr>
              <a:t>алгоритмов и </a:t>
            </a:r>
            <a:br>
              <a:rPr kumimoji="0" lang="ru-RU" sz="5400" dirty="0">
                <a:solidFill>
                  <a:srgbClr val="800000"/>
                </a:solidFill>
                <a:latin typeface="Arial" pitchFamily="34" charset="0"/>
              </a:rPr>
            </a:b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</a:rPr>
              <a:t>программ</a:t>
            </a:r>
          </a:p>
          <a:p>
            <a:pPr defTabSz="914400">
              <a:defRPr/>
            </a:pPr>
            <a:endParaRPr kumimoji="0" lang="ru-RU" sz="2800" dirty="0">
              <a:solidFill>
                <a:srgbClr val="800000"/>
              </a:solidFill>
              <a:latin typeface="Arial" pitchFamily="34" charset="0"/>
            </a:endParaRPr>
          </a:p>
          <a:p>
            <a:pPr algn="r" defTabSz="914400">
              <a:spcBef>
                <a:spcPts val="1800"/>
              </a:spcBef>
              <a:defRPr/>
            </a:pPr>
            <a:r>
              <a:rPr kumimoji="0" lang="ru-RU" sz="3600" dirty="0">
                <a:solidFill>
                  <a:srgbClr val="800000"/>
                </a:solidFill>
                <a:latin typeface="Arial" pitchFamily="34" charset="0"/>
              </a:rPr>
              <a:t>Карпов Владимир Ефимович,</a:t>
            </a:r>
          </a:p>
          <a:p>
            <a:pPr algn="r" defTabSz="914400">
              <a:defRPr/>
            </a:pPr>
            <a:r>
              <a:rPr kumimoji="0" lang="ru-RU" sz="2400" dirty="0">
                <a:solidFill>
                  <a:srgbClr val="800000"/>
                </a:solidFill>
                <a:latin typeface="Arial" pitchFamily="34" charset="0"/>
              </a:rPr>
              <a:t>кандидат физико-математических наук, доцент</a:t>
            </a:r>
          </a:p>
          <a:p>
            <a:pPr defTabSz="914400">
              <a:defRPr/>
            </a:pPr>
            <a:r>
              <a:rPr kumimoji="0" lang="ru-RU" sz="2800" dirty="0">
                <a:solidFill>
                  <a:srgbClr val="800000"/>
                </a:solidFill>
                <a:latin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_h1"/>
          <p:cNvSpPr>
            <a:spLocks noGrp="1" noChangeArrowheads="1"/>
          </p:cNvSpPr>
          <p:nvPr>
            <p:ph type="title"/>
          </p:nvPr>
        </p:nvSpPr>
        <p:spPr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2610" y="2249489"/>
            <a:ext cx="8496300" cy="374025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>
              <a:lnSpc>
                <a:spcPct val="150000"/>
              </a:lnSpc>
              <a:spcAft>
                <a:spcPct val="20000"/>
              </a:spcAft>
              <a:defRPr/>
            </a:pPr>
            <a:r>
              <a:rPr kumimoji="0" lang="ru-RU" sz="2400" dirty="0">
                <a:latin typeface="Arial" pitchFamily="34" charset="0"/>
              </a:rPr>
              <a:t>Пусть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en-US" sz="2400" i="1" baseline="-25000" dirty="0">
                <a:latin typeface="Arial" pitchFamily="34" charset="0"/>
              </a:rPr>
              <a:t>1</a:t>
            </a:r>
            <a:r>
              <a:rPr kumimoji="0" lang="en-US" sz="2400" i="1" dirty="0">
                <a:latin typeface="Arial" pitchFamily="34" charset="0"/>
              </a:rPr>
              <a:t>(n)</a:t>
            </a:r>
            <a:r>
              <a:rPr kumimoji="0" lang="en-US" sz="2400" dirty="0"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</a:rPr>
              <a:t>и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en-US" sz="2400" i="1" baseline="-25000" dirty="0">
                <a:latin typeface="Arial" pitchFamily="34" charset="0"/>
              </a:rPr>
              <a:t>2</a:t>
            </a:r>
            <a:r>
              <a:rPr kumimoji="0" lang="en-US" sz="2400" i="1" dirty="0">
                <a:latin typeface="Arial" pitchFamily="34" charset="0"/>
              </a:rPr>
              <a:t>(n)</a:t>
            </a:r>
            <a:r>
              <a:rPr kumimoji="0" lang="ru-RU" sz="2400" dirty="0">
                <a:latin typeface="Arial" pitchFamily="34" charset="0"/>
              </a:rPr>
              <a:t> –</a:t>
            </a:r>
            <a:r>
              <a:rPr kumimoji="0"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</a:rPr>
              <a:t>времена работы алгоритмов</a:t>
            </a:r>
            <a:r>
              <a:rPr kumimoji="0" lang="ru-RU" sz="2400" noProof="1">
                <a:latin typeface="Arial" pitchFamily="34" charset="0"/>
              </a:rPr>
              <a:t> 1 </a:t>
            </a:r>
            <a:r>
              <a:rPr kumimoji="0" lang="ru-RU" sz="2400" dirty="0">
                <a:latin typeface="Arial" pitchFamily="34" charset="0"/>
              </a:rPr>
              <a:t>и</a:t>
            </a:r>
            <a:r>
              <a:rPr kumimoji="0" lang="ru-RU" sz="2400" noProof="1">
                <a:latin typeface="Arial" pitchFamily="34" charset="0"/>
              </a:rPr>
              <a:t> 2 </a:t>
            </a:r>
            <a:r>
              <a:rPr kumimoji="0" lang="ru-RU" sz="2400" dirty="0">
                <a:latin typeface="Arial" pitchFamily="34" charset="0"/>
              </a:rPr>
              <a:t>соответственно</a:t>
            </a:r>
            <a:r>
              <a:rPr kumimoji="0" lang="ru-RU" sz="2400" noProof="1">
                <a:latin typeface="Arial" pitchFamily="34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ct val="20000"/>
              </a:spcAft>
              <a:defRPr/>
            </a:pPr>
            <a:r>
              <a:rPr kumimoji="0" lang="ru-RU" sz="2400" dirty="0">
                <a:latin typeface="Arial" pitchFamily="34" charset="0"/>
              </a:rPr>
              <a:t>Пусть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ru-RU" sz="2400" i="1" baseline="-25000" dirty="0">
                <a:latin typeface="Arial" pitchFamily="34" charset="0"/>
              </a:rPr>
              <a:t>0</a:t>
            </a:r>
            <a:r>
              <a:rPr kumimoji="0" lang="en-US" sz="2400" i="1" dirty="0">
                <a:latin typeface="Arial" pitchFamily="34" charset="0"/>
              </a:rPr>
              <a:t>(n)</a:t>
            </a:r>
            <a:r>
              <a:rPr kumimoji="0" lang="en-US" sz="2400" noProof="1"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</a:rPr>
              <a:t>– теоретическая нижняя граница для времени работы любого алгоритма, решающего задачу</a:t>
            </a:r>
            <a:r>
              <a:rPr kumimoji="0" lang="ru-RU" sz="2400" noProof="1">
                <a:latin typeface="Arial" pitchFamily="34" charset="0"/>
              </a:rPr>
              <a:t>.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0" y="1008000"/>
            <a:ext cx="8496300" cy="5472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Сравнение последовательных алгоритмов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_h1"/>
          <p:cNvSpPr>
            <a:spLocks noGrp="1" noChangeArrowheads="1"/>
          </p:cNvSpPr>
          <p:nvPr>
            <p:ph type="title"/>
          </p:nvPr>
        </p:nvSpPr>
        <p:spPr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75310" y="1895913"/>
            <a:ext cx="8496300" cy="44434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kumimoji="0" lang="ru-RU" sz="2300" dirty="0">
                <a:latin typeface="Arial" pitchFamily="34" charset="0"/>
              </a:rPr>
              <a:t>Если</a:t>
            </a:r>
            <a:r>
              <a:rPr kumimoji="0" lang="en-US" sz="2300" dirty="0">
                <a:latin typeface="Arial" pitchFamily="34" charset="0"/>
              </a:rPr>
              <a:t>  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en-US" sz="2400" i="1" baseline="-25000" dirty="0">
                <a:latin typeface="Arial" pitchFamily="34" charset="0"/>
              </a:rPr>
              <a:t>1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n</a:t>
            </a:r>
            <a:r>
              <a:rPr kumimoji="0" lang="en-US" sz="2400" dirty="0">
                <a:latin typeface="Arial" pitchFamily="34" charset="0"/>
              </a:rPr>
              <a:t>) </a:t>
            </a:r>
            <a:r>
              <a:rPr kumimoji="0" lang="en-US" sz="2300" noProof="1">
                <a:latin typeface="Arial" pitchFamily="34" charset="0"/>
              </a:rPr>
              <a:t>= </a:t>
            </a:r>
            <a:r>
              <a:rPr kumimoji="0" lang="en-US" sz="2400" dirty="0">
                <a:latin typeface="Arial" pitchFamily="34" charset="0"/>
              </a:rPr>
              <a:t>O(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en-US" sz="2400" i="1" baseline="-25000" dirty="0">
                <a:latin typeface="Arial" pitchFamily="34" charset="0"/>
              </a:rPr>
              <a:t>2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n</a:t>
            </a:r>
            <a:r>
              <a:rPr kumimoji="0" lang="en-US" sz="2400" dirty="0">
                <a:latin typeface="Arial" pitchFamily="34" charset="0"/>
              </a:rPr>
              <a:t>)), </a:t>
            </a:r>
            <a:r>
              <a:rPr kumimoji="0" lang="en-US" sz="2300" noProof="1">
                <a:latin typeface="Arial" pitchFamily="34" charset="0"/>
              </a:rPr>
              <a:t> </a:t>
            </a:r>
            <a:r>
              <a:rPr kumimoji="0" lang="ru-RU" sz="2300" dirty="0">
                <a:latin typeface="Arial" pitchFamily="34" charset="0"/>
              </a:rPr>
              <a:t>тогда алгоритм</a:t>
            </a:r>
            <a:r>
              <a:rPr kumimoji="0" lang="ru-RU" sz="2300" noProof="1">
                <a:latin typeface="Arial" pitchFamily="34" charset="0"/>
              </a:rPr>
              <a:t> 1 </a:t>
            </a:r>
            <a:r>
              <a:rPr kumimoji="0" lang="ru-RU" sz="2300" dirty="0">
                <a:latin typeface="Arial" pitchFamily="34" charset="0"/>
              </a:rPr>
              <a:t>не хуже алгоритма</a:t>
            </a:r>
            <a:r>
              <a:rPr kumimoji="0" lang="ru-RU" sz="2300" noProof="1">
                <a:latin typeface="Arial" pitchFamily="34" charset="0"/>
              </a:rPr>
              <a:t> 2</a:t>
            </a:r>
            <a:r>
              <a:rPr kumimoji="0" lang="ru-RU" sz="2300" dirty="0">
                <a:latin typeface="Arial" pitchFamily="34" charset="0"/>
              </a:rPr>
              <a:t> по поведению</a:t>
            </a:r>
            <a:r>
              <a:rPr kumimoji="0" lang="ru-RU" sz="2300" noProof="1">
                <a:latin typeface="Arial" pitchFamily="34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kumimoji="0" lang="ru-RU" sz="2300" dirty="0">
                <a:latin typeface="Arial" pitchFamily="34" charset="0"/>
              </a:rPr>
              <a:t>Если</a:t>
            </a:r>
            <a:r>
              <a:rPr kumimoji="0" lang="ru-RU" sz="2300" noProof="1">
                <a:latin typeface="Arial" pitchFamily="34" charset="0"/>
              </a:rPr>
              <a:t>  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en-US" sz="2400" i="1" baseline="-25000" dirty="0">
                <a:latin typeface="Arial" pitchFamily="34" charset="0"/>
              </a:rPr>
              <a:t>1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n</a:t>
            </a:r>
            <a:r>
              <a:rPr kumimoji="0" lang="en-US" sz="2400" dirty="0">
                <a:latin typeface="Arial" pitchFamily="34" charset="0"/>
              </a:rPr>
              <a:t>) = 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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en-US" sz="2400" i="1" baseline="-25000" dirty="0">
                <a:latin typeface="Arial" pitchFamily="34" charset="0"/>
              </a:rPr>
              <a:t>2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n</a:t>
            </a:r>
            <a:r>
              <a:rPr kumimoji="0" lang="en-US" sz="2400" dirty="0">
                <a:latin typeface="Arial" pitchFamily="34" charset="0"/>
              </a:rPr>
              <a:t>))</a:t>
            </a:r>
            <a:r>
              <a:rPr kumimoji="0" lang="en-US" sz="2300" noProof="1">
                <a:latin typeface="Arial" pitchFamily="34" charset="0"/>
              </a:rPr>
              <a:t>, </a:t>
            </a:r>
            <a:r>
              <a:rPr kumimoji="0" lang="ru-RU" sz="2300" dirty="0">
                <a:latin typeface="Arial" pitchFamily="34" charset="0"/>
              </a:rPr>
              <a:t>тогда алгоритм</a:t>
            </a:r>
            <a:r>
              <a:rPr kumimoji="0" lang="ru-RU" sz="2300" noProof="1">
                <a:latin typeface="Arial" pitchFamily="34" charset="0"/>
              </a:rPr>
              <a:t> 1 </a:t>
            </a:r>
            <a:r>
              <a:rPr kumimoji="0" lang="ru-RU" sz="2300" dirty="0">
                <a:latin typeface="Arial" pitchFamily="34" charset="0"/>
              </a:rPr>
              <a:t>не лучше алгоритма</a:t>
            </a:r>
            <a:r>
              <a:rPr kumimoji="0" lang="ru-RU" sz="2300" noProof="1">
                <a:latin typeface="Arial" pitchFamily="34" charset="0"/>
              </a:rPr>
              <a:t> 2</a:t>
            </a:r>
            <a:r>
              <a:rPr kumimoji="0" lang="ru-RU" sz="2300" dirty="0">
                <a:latin typeface="Arial" pitchFamily="34" charset="0"/>
              </a:rPr>
              <a:t> по поведению</a:t>
            </a:r>
            <a:r>
              <a:rPr kumimoji="0" lang="ru-RU" sz="2300" noProof="1">
                <a:latin typeface="Arial" pitchFamily="34" charset="0"/>
              </a:rPr>
              <a:t>.</a:t>
            </a:r>
          </a:p>
          <a:p>
            <a:pPr>
              <a:lnSpc>
                <a:spcPct val="120000"/>
              </a:lnSpc>
              <a:spcAft>
                <a:spcPts val="1200"/>
              </a:spcAft>
              <a:defRPr/>
            </a:pPr>
            <a:r>
              <a:rPr kumimoji="0" lang="ru-RU" sz="2300" dirty="0">
                <a:latin typeface="Arial" pitchFamily="34" charset="0"/>
              </a:rPr>
              <a:t>Если</a:t>
            </a:r>
            <a:r>
              <a:rPr kumimoji="0" lang="ru-RU" sz="2300" noProof="1">
                <a:latin typeface="Arial" pitchFamily="34" charset="0"/>
              </a:rPr>
              <a:t> 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en-US" sz="2400" i="1" baseline="-25000" dirty="0">
                <a:latin typeface="Arial" pitchFamily="34" charset="0"/>
              </a:rPr>
              <a:t>1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n</a:t>
            </a:r>
            <a:r>
              <a:rPr kumimoji="0" lang="en-US" sz="2400" dirty="0">
                <a:latin typeface="Arial" pitchFamily="34" charset="0"/>
              </a:rPr>
              <a:t>) = 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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en-US" sz="2400" i="1" baseline="-25000" dirty="0">
                <a:latin typeface="Arial" pitchFamily="34" charset="0"/>
              </a:rPr>
              <a:t>2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n</a:t>
            </a:r>
            <a:r>
              <a:rPr kumimoji="0" lang="en-US" sz="2400" dirty="0">
                <a:latin typeface="Arial" pitchFamily="34" charset="0"/>
              </a:rPr>
              <a:t>))</a:t>
            </a:r>
            <a:r>
              <a:rPr kumimoji="0" lang="en-US" sz="2300" noProof="1">
                <a:latin typeface="Arial" pitchFamily="34" charset="0"/>
              </a:rPr>
              <a:t>, </a:t>
            </a:r>
            <a:r>
              <a:rPr kumimoji="0" lang="ru-RU" sz="2300" noProof="1">
                <a:latin typeface="Arial" pitchFamily="34" charset="0"/>
              </a:rPr>
              <a:t>т</a:t>
            </a:r>
            <a:r>
              <a:rPr kumimoji="0" lang="ru-RU" sz="2300" dirty="0" err="1">
                <a:latin typeface="Arial" pitchFamily="34" charset="0"/>
              </a:rPr>
              <a:t>огда</a:t>
            </a:r>
            <a:r>
              <a:rPr kumimoji="0" lang="ru-RU" sz="2300" noProof="1">
                <a:latin typeface="Arial" pitchFamily="34" charset="0"/>
              </a:rPr>
              <a:t> </a:t>
            </a:r>
            <a:r>
              <a:rPr kumimoji="0" lang="ru-RU" sz="2300" dirty="0">
                <a:latin typeface="Arial" pitchFamily="34" charset="0"/>
              </a:rPr>
              <a:t>алгоритмы </a:t>
            </a:r>
            <a:r>
              <a:rPr kumimoji="0" lang="ru-RU" sz="2300" noProof="1">
                <a:latin typeface="Arial" pitchFamily="34" charset="0"/>
              </a:rPr>
              <a:t>1 </a:t>
            </a:r>
            <a:r>
              <a:rPr kumimoji="0" lang="ru-RU" sz="2300" dirty="0">
                <a:latin typeface="Arial" pitchFamily="34" charset="0"/>
              </a:rPr>
              <a:t>и 2 одинаковы по поведению</a:t>
            </a:r>
            <a:r>
              <a:rPr kumimoji="0" lang="ru-RU" sz="2300" noProof="1">
                <a:latin typeface="Arial" pitchFamily="34" charset="0"/>
              </a:rPr>
              <a:t>. </a:t>
            </a:r>
          </a:p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kumimoji="0" lang="ru-RU" sz="2300" dirty="0">
                <a:latin typeface="Arial" pitchFamily="34" charset="0"/>
              </a:rPr>
              <a:t>Если 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en-US" sz="2400" i="1" baseline="-25000" dirty="0">
                <a:latin typeface="Arial" pitchFamily="34" charset="0"/>
              </a:rPr>
              <a:t>1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n</a:t>
            </a:r>
            <a:r>
              <a:rPr kumimoji="0" lang="en-US" sz="2400" dirty="0">
                <a:latin typeface="Arial" pitchFamily="34" charset="0"/>
              </a:rPr>
              <a:t>) = 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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T</a:t>
            </a:r>
            <a:r>
              <a:rPr kumimoji="0" lang="ru-RU" sz="2400" i="1" baseline="-25000" dirty="0">
                <a:latin typeface="Arial" pitchFamily="34" charset="0"/>
              </a:rPr>
              <a:t>0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n</a:t>
            </a:r>
            <a:r>
              <a:rPr kumimoji="0" lang="en-US" sz="2400" dirty="0">
                <a:latin typeface="Arial" pitchFamily="34" charset="0"/>
              </a:rPr>
              <a:t>)) </a:t>
            </a:r>
            <a:r>
              <a:rPr kumimoji="0" lang="en-US" sz="2300" noProof="1">
                <a:latin typeface="Arial" pitchFamily="34" charset="0"/>
              </a:rPr>
              <a:t>, </a:t>
            </a:r>
            <a:r>
              <a:rPr kumimoji="0" lang="ru-RU" sz="2300" dirty="0">
                <a:latin typeface="Arial" pitchFamily="34" charset="0"/>
              </a:rPr>
              <a:t>тогда алгоритм 1</a:t>
            </a:r>
            <a:r>
              <a:rPr kumimoji="0" lang="ru-RU" sz="2300" noProof="1">
                <a:latin typeface="Arial" pitchFamily="34" charset="0"/>
              </a:rPr>
              <a:t> </a:t>
            </a:r>
            <a:r>
              <a:rPr kumimoji="0" lang="ru-RU" sz="2300" dirty="0">
                <a:latin typeface="Arial" pitchFamily="34" charset="0"/>
              </a:rPr>
              <a:t>оптимален по поведению</a:t>
            </a:r>
            <a:r>
              <a:rPr kumimoji="0" lang="ru-RU" sz="2300" noProof="1">
                <a:latin typeface="Arial" pitchFamily="34" charset="0"/>
              </a:rPr>
              <a:t>.</a:t>
            </a:r>
          </a:p>
        </p:txBody>
      </p:sp>
      <p:sp>
        <p:nvSpPr>
          <p:cNvPr id="5" name="Rechteck 36">
            <a:extLst>
              <a:ext uri="{FF2B5EF4-FFF2-40B4-BE49-F238E27FC236}">
                <a16:creationId xmlns:a16="http://schemas.microsoft.com/office/drawing/2014/main" xmlns="" id="{47D081AC-1159-4D6F-94BD-6F1ACF60FC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62610" y="1008000"/>
            <a:ext cx="8496300" cy="5472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Сравнение последовательных алгоритмов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_h1"/>
          <p:cNvSpPr>
            <a:spLocks noGrp="1" noChangeArrowheads="1"/>
          </p:cNvSpPr>
          <p:nvPr>
            <p:ph type="title"/>
          </p:nvPr>
        </p:nvSpPr>
        <p:spPr>
          <a:xfrm>
            <a:off x="3362606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75306" y="1982789"/>
            <a:ext cx="8496300" cy="412439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>
              <a:lnSpc>
                <a:spcPct val="130000"/>
              </a:lnSpc>
              <a:spcAft>
                <a:spcPts val="1200"/>
              </a:spcAft>
              <a:buFontTx/>
              <a:buAutoNum type="arabicParenR"/>
              <a:defRPr/>
            </a:pPr>
            <a:r>
              <a:rPr kumimoji="0" lang="ru-RU" sz="2400" dirty="0">
                <a:latin typeface="Arial" pitchFamily="34" charset="0"/>
              </a:rPr>
              <a:t>Один процессор с одним ядром</a:t>
            </a:r>
            <a:r>
              <a:rPr kumimoji="0" lang="ru-RU" sz="2400" noProof="1">
                <a:latin typeface="Arial" pitchFamily="34" charset="0"/>
              </a:rPr>
              <a:t>.</a:t>
            </a:r>
          </a:p>
          <a:p>
            <a:pPr marL="457200" indent="-457200">
              <a:lnSpc>
                <a:spcPct val="130000"/>
              </a:lnSpc>
              <a:spcAft>
                <a:spcPts val="1200"/>
              </a:spcAft>
              <a:buFontTx/>
              <a:buAutoNum type="arabicParenR"/>
              <a:defRPr/>
            </a:pPr>
            <a:r>
              <a:rPr kumimoji="0" lang="ru-RU" sz="2400" dirty="0">
                <a:latin typeface="Arial" pitchFamily="34" charset="0"/>
              </a:rPr>
              <a:t>Ячейки памяти доступны в произвольном порядке</a:t>
            </a:r>
            <a:r>
              <a:rPr kumimoji="0" lang="ru-RU" sz="2400" noProof="1">
                <a:latin typeface="Arial" pitchFamily="34" charset="0"/>
              </a:rPr>
              <a:t>.</a:t>
            </a:r>
          </a:p>
          <a:p>
            <a:pPr marL="457200" indent="-457200">
              <a:lnSpc>
                <a:spcPct val="130000"/>
              </a:lnSpc>
              <a:spcAft>
                <a:spcPts val="1200"/>
              </a:spcAft>
              <a:buFontTx/>
              <a:buAutoNum type="arabicParenR"/>
              <a:defRPr/>
            </a:pPr>
            <a:r>
              <a:rPr kumimoji="0" lang="ru-RU" sz="2400" dirty="0">
                <a:latin typeface="Arial" pitchFamily="34" charset="0"/>
              </a:rPr>
              <a:t>Время доступа к памяти есть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  <a:sym typeface="Symbol" pitchFamily="18" charset="2"/>
              </a:rPr>
              <a:t>(1)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</a:rPr>
              <a:t>независимо от того, чтение это или запись</a:t>
            </a:r>
            <a:r>
              <a:rPr kumimoji="0" lang="ru-RU" sz="2400" noProof="1">
                <a:latin typeface="Arial" pitchFamily="34" charset="0"/>
              </a:rPr>
              <a:t>.</a:t>
            </a:r>
          </a:p>
          <a:p>
            <a:pPr marL="457200" indent="-457200">
              <a:lnSpc>
                <a:spcPct val="130000"/>
              </a:lnSpc>
              <a:spcAft>
                <a:spcPct val="20000"/>
              </a:spcAft>
              <a:buFontTx/>
              <a:buAutoNum type="arabicParenR"/>
              <a:defRPr/>
            </a:pPr>
            <a:r>
              <a:rPr kumimoji="0" lang="ru-RU" sz="2400" dirty="0">
                <a:latin typeface="Arial" pitchFamily="34" charset="0"/>
              </a:rPr>
              <a:t>Время выполнения любых базовых операций на процессоре не зависит от значения аргументов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</a:rPr>
              <a:t>и есть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  <a:sym typeface="Symbol" pitchFamily="18" charset="2"/>
              </a:rPr>
              <a:t>(1)</a:t>
            </a:r>
            <a:r>
              <a:rPr kumimoji="0" lang="ru-RU" sz="2400" noProof="1">
                <a:latin typeface="Arial" pitchFamily="34" charset="0"/>
              </a:rPr>
              <a:t>.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06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RAM (Random Access Machine)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06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75306" y="1982789"/>
            <a:ext cx="8496300" cy="39655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0" lang="ru-RU" sz="2400" dirty="0">
                <a:latin typeface="Arial" pitchFamily="34" charset="0"/>
              </a:rPr>
              <a:t>Рассмотрим</a:t>
            </a:r>
            <a:r>
              <a:rPr kumimoji="0" lang="ru-RU" sz="2400" i="1" dirty="0"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</a:rPr>
              <a:t>множество данных </a:t>
            </a:r>
            <a:r>
              <a:rPr kumimoji="0" lang="en-US" sz="2400" i="1" dirty="0">
                <a:latin typeface="Arial" pitchFamily="34" charset="0"/>
              </a:rPr>
              <a:t>S</a:t>
            </a:r>
            <a:r>
              <a:rPr kumimoji="0" lang="ru-RU" sz="2400" i="1" dirty="0">
                <a:latin typeface="Arial" pitchFamily="34" charset="0"/>
              </a:rPr>
              <a:t>. </a:t>
            </a:r>
          </a:p>
          <a:p>
            <a:pPr marL="457200" indent="-457200" algn="ctr">
              <a:spcAft>
                <a:spcPts val="1200"/>
              </a:spcAft>
              <a:defRPr/>
            </a:pPr>
            <a:r>
              <a:rPr lang="ru-RU" sz="2400" dirty="0">
                <a:latin typeface="Arial" panose="020B0604020202020204" pitchFamily="34" charset="0"/>
              </a:rPr>
              <a:t>Каждый элемент массива хранит информацию, снабженную ключом. Все ключи в массиве различны</a:t>
            </a:r>
            <a:r>
              <a:rPr lang="en-US" sz="2400" dirty="0">
                <a:latin typeface="Arial" panose="020B0604020202020204" pitchFamily="34" charset="0"/>
              </a:rPr>
              <a:t>.</a:t>
            </a:r>
          </a:p>
          <a:p>
            <a:pPr marL="457200" indent="-457200" algn="ctr">
              <a:spcAft>
                <a:spcPts val="1200"/>
              </a:spcAft>
              <a:defRPr/>
            </a:pPr>
            <a:r>
              <a:rPr lang="ru-RU" sz="2400" dirty="0">
                <a:latin typeface="Arial" panose="020B0604020202020204" pitchFamily="34" charset="0"/>
              </a:rPr>
              <a:t>Требуется извлечь из массива данные, соответствующие некоторому ключу.</a:t>
            </a:r>
          </a:p>
          <a:p>
            <a:pPr marL="457200" indent="-457200" algn="ctr">
              <a:lnSpc>
                <a:spcPct val="150000"/>
              </a:lnSpc>
              <a:defRPr/>
            </a:pPr>
            <a:r>
              <a:rPr kumimoji="0" lang="en-US" sz="2400" i="1" dirty="0">
                <a:latin typeface="Arial" pitchFamily="34" charset="0"/>
              </a:rPr>
              <a:t>|S| = n</a:t>
            </a:r>
            <a:r>
              <a:rPr kumimoji="0" lang="en-US" sz="2400" dirty="0">
                <a:latin typeface="Arial" pitchFamily="34" charset="0"/>
              </a:rPr>
              <a:t>  – </a:t>
            </a:r>
            <a:r>
              <a:rPr kumimoji="0" lang="ru-RU" sz="2400" dirty="0">
                <a:latin typeface="Arial" pitchFamily="34" charset="0"/>
              </a:rPr>
              <a:t>мощность множества.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06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поиска по ключу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0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75304" y="1982789"/>
            <a:ext cx="8496300" cy="39655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algn="ctr">
              <a:defRPr/>
            </a:pPr>
            <a:r>
              <a:rPr kumimoji="0" lang="ru-RU" sz="2800" dirty="0">
                <a:latin typeface="Arial" pitchFamily="34" charset="0"/>
              </a:rPr>
              <a:t>Время на проверку одного элемента - </a:t>
            </a:r>
            <a:r>
              <a:rPr kumimoji="0" lang="en-US" sz="2800" dirty="0">
                <a:latin typeface="Arial" pitchFamily="34" charset="0"/>
                <a:sym typeface="Symbol" pitchFamily="18" charset="2"/>
              </a:rPr>
              <a:t></a:t>
            </a:r>
            <a:r>
              <a:rPr kumimoji="0" lang="ru-RU" sz="2800" dirty="0">
                <a:latin typeface="Arial" pitchFamily="34" charset="0"/>
                <a:sym typeface="Symbol" pitchFamily="18" charset="2"/>
              </a:rPr>
              <a:t>(1)</a:t>
            </a:r>
            <a:r>
              <a:rPr kumimoji="0" lang="ru-RU" sz="2800" i="1" dirty="0">
                <a:latin typeface="Arial" pitchFamily="34" charset="0"/>
              </a:rPr>
              <a:t>. </a:t>
            </a:r>
          </a:p>
          <a:p>
            <a:pPr marL="457200" indent="-457200" algn="ctr">
              <a:defRPr/>
            </a:pPr>
            <a:endParaRPr kumimoji="0" lang="ru-RU" sz="2800" dirty="0">
              <a:latin typeface="Arial" pitchFamily="34" charset="0"/>
            </a:endParaRPr>
          </a:p>
          <a:p>
            <a:pPr marL="457200" indent="-457200" algn="ctr">
              <a:defRPr/>
            </a:pPr>
            <a:r>
              <a:rPr kumimoji="0" lang="ru-RU" sz="2800" dirty="0">
                <a:latin typeface="Arial" pitchFamily="34" charset="0"/>
              </a:rPr>
              <a:t>Время на решение задачи при наихудших начальных данных </a:t>
            </a:r>
            <a:r>
              <a:rPr kumimoji="0" lang="en-US" sz="2800" i="1" dirty="0">
                <a:latin typeface="Arial" pitchFamily="34" charset="0"/>
              </a:rPr>
              <a:t>T(n)</a:t>
            </a:r>
            <a:r>
              <a:rPr kumimoji="0" lang="en-US" sz="2800" dirty="0">
                <a:latin typeface="Arial" pitchFamily="34" charset="0"/>
              </a:rPr>
              <a:t> = </a:t>
            </a:r>
            <a:r>
              <a:rPr kumimoji="0" lang="en-US" sz="2800" i="1" dirty="0">
                <a:latin typeface="Arial" pitchFamily="34" charset="0"/>
              </a:rPr>
              <a:t>n</a:t>
            </a:r>
            <a:r>
              <a:rPr kumimoji="0" lang="en-US" sz="2800" dirty="0">
                <a:latin typeface="Arial" pitchFamily="34" charset="0"/>
                <a:sym typeface="Symbol" pitchFamily="18" charset="2"/>
              </a:rPr>
              <a:t></a:t>
            </a:r>
            <a:r>
              <a:rPr kumimoji="0" lang="ru-RU" sz="2800" dirty="0">
                <a:latin typeface="Arial" pitchFamily="34" charset="0"/>
                <a:sym typeface="Symbol" pitchFamily="18" charset="2"/>
              </a:rPr>
              <a:t>(1)</a:t>
            </a:r>
            <a:r>
              <a:rPr kumimoji="0" lang="en-US" sz="2800" dirty="0">
                <a:latin typeface="Arial" pitchFamily="34" charset="0"/>
                <a:sym typeface="Symbol" pitchFamily="18" charset="2"/>
              </a:rPr>
              <a:t> = </a:t>
            </a:r>
            <a:r>
              <a:rPr kumimoji="0" lang="ru-RU" sz="2800" dirty="0">
                <a:latin typeface="Arial" pitchFamily="34" charset="0"/>
                <a:sym typeface="Symbol" pitchFamily="18" charset="2"/>
              </a:rPr>
              <a:t>(</a:t>
            </a:r>
            <a:r>
              <a:rPr kumimoji="0" lang="en-US" sz="2800" i="1" dirty="0">
                <a:latin typeface="Arial" pitchFamily="34" charset="0"/>
                <a:sym typeface="Symbol" pitchFamily="18" charset="2"/>
              </a:rPr>
              <a:t>n</a:t>
            </a:r>
            <a:r>
              <a:rPr kumimoji="0" lang="ru-RU" sz="2800" dirty="0">
                <a:latin typeface="Arial" pitchFamily="34" charset="0"/>
                <a:sym typeface="Symbol" pitchFamily="18" charset="2"/>
              </a:rPr>
              <a:t>)</a:t>
            </a:r>
            <a:r>
              <a:rPr kumimoji="0" lang="ru-RU" sz="2800" dirty="0">
                <a:latin typeface="Arial" pitchFamily="34" charset="0"/>
              </a:rPr>
              <a:t>.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04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поиска по ключу. Алгоритм перебора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247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75310" y="1982789"/>
            <a:ext cx="8496300" cy="39655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algn="ctr">
              <a:lnSpc>
                <a:spcPct val="150000"/>
              </a:lnSpc>
              <a:defRPr/>
            </a:pPr>
            <a:r>
              <a:rPr lang="ru-RU" sz="2800" dirty="0">
                <a:latin typeface="Arial" panose="020B0604020202020204" pitchFamily="34" charset="0"/>
              </a:rPr>
              <a:t>Задано множество чисел 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ru-RU" sz="2800" dirty="0">
                <a:latin typeface="Arial" panose="020B0604020202020204" pitchFamily="34" charset="0"/>
              </a:rPr>
              <a:t>, которые необходимо расположить в порядке возрастания. Мощность множества |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ru-RU" sz="2800" dirty="0">
                <a:latin typeface="Arial" panose="020B0604020202020204" pitchFamily="34" charset="0"/>
              </a:rPr>
              <a:t>| = </a:t>
            </a:r>
            <a:r>
              <a:rPr lang="en-US" sz="2800" i="1" dirty="0">
                <a:latin typeface="Arial" panose="020B0604020202020204" pitchFamily="34" charset="0"/>
              </a:rPr>
              <a:t>n</a:t>
            </a:r>
            <a:r>
              <a:rPr lang="ru-RU" sz="2800" dirty="0">
                <a:latin typeface="Arial" panose="020B0604020202020204" pitchFamily="34" charset="0"/>
              </a:rPr>
              <a:t>.</a:t>
            </a:r>
            <a:endParaRPr kumimoji="0" lang="ru-RU" sz="2800" dirty="0">
              <a:latin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0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864013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18760" y="1980000"/>
            <a:ext cx="8748000" cy="3960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116000" indent="-1116000">
              <a:defRPr/>
            </a:pPr>
            <a:r>
              <a:rPr lang="ru-RU" sz="2800" dirty="0">
                <a:latin typeface="Arial" panose="020B0604020202020204" pitchFamily="34" charset="0"/>
              </a:rPr>
              <a:t>Шаг 1. Если |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ru-RU" sz="2800" dirty="0">
                <a:latin typeface="Arial" panose="020B0604020202020204" pitchFamily="34" charset="0"/>
              </a:rPr>
              <a:t>|=1, то множество отсортировано. </a:t>
            </a:r>
            <a:r>
              <a:rPr kumimoji="0" lang="ru-RU" sz="2800" dirty="0">
                <a:latin typeface="Arial" panose="020B0604020202020204" pitchFamily="34" charset="0"/>
              </a:rPr>
              <a:t>Иначе </a:t>
            </a:r>
            <a:r>
              <a:rPr lang="ru-RU" sz="2800" dirty="0">
                <a:latin typeface="Arial" panose="020B0604020202020204" pitchFamily="34" charset="0"/>
              </a:rPr>
              <a:t>разобьем его на два подмножества 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en-US" sz="2800" baseline="-25000" dirty="0">
                <a:latin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</a:rPr>
              <a:t>и 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en-US" sz="2800" baseline="-25000" dirty="0">
                <a:latin typeface="Arial" panose="020B0604020202020204" pitchFamily="34" charset="0"/>
              </a:rPr>
              <a:t>2</a:t>
            </a:r>
            <a:r>
              <a:rPr lang="ru-RU" sz="2800" dirty="0">
                <a:latin typeface="Arial" panose="020B0604020202020204" pitchFamily="34" charset="0"/>
              </a:rPr>
              <a:t> примерно одинаковой длины |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ru-RU" sz="2800" dirty="0">
                <a:latin typeface="Arial" panose="020B0604020202020204" pitchFamily="34" charset="0"/>
              </a:rPr>
              <a:t>|/2.</a:t>
            </a:r>
            <a:endParaRPr kumimoji="0" lang="ru-RU" sz="2800" dirty="0">
              <a:latin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0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724447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1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18764" y="1980000"/>
            <a:ext cx="8748000" cy="3960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116000" indent="-1116000">
              <a:defRPr/>
            </a:pPr>
            <a:r>
              <a:rPr lang="ru-RU" sz="2800" dirty="0">
                <a:latin typeface="Arial" panose="020B0604020202020204" pitchFamily="34" charset="0"/>
              </a:rPr>
              <a:t>Шаг 2.</a:t>
            </a:r>
            <a:r>
              <a:rPr lang="ru-RU" sz="2800" dirty="0"/>
              <a:t> </a:t>
            </a:r>
            <a:r>
              <a:rPr lang="ru-RU" sz="2800" dirty="0">
                <a:latin typeface="Arial" panose="020B0604020202020204" pitchFamily="34" charset="0"/>
              </a:rPr>
              <a:t>Каждое из 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en-US" sz="2800" baseline="-25000" dirty="0">
                <a:latin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</a:rPr>
              <a:t>сортируем, рекурсивно запустив наш алгоритм.</a:t>
            </a:r>
            <a:endParaRPr kumimoji="0" lang="ru-RU" sz="2800" dirty="0">
              <a:latin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4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834278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18760" y="1980000"/>
            <a:ext cx="8748000" cy="3960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116000" indent="-1116000">
              <a:defRPr/>
            </a:pPr>
            <a:r>
              <a:rPr lang="ru-RU" sz="2800" dirty="0">
                <a:latin typeface="Arial" panose="020B0604020202020204" pitchFamily="34" charset="0"/>
              </a:rPr>
              <a:t>Шаг 3.</a:t>
            </a:r>
            <a:r>
              <a:rPr lang="ru-RU" sz="2800" dirty="0"/>
              <a:t> </a:t>
            </a:r>
            <a:r>
              <a:rPr lang="ru-RU" sz="2800" dirty="0">
                <a:latin typeface="Arial" panose="020B0604020202020204" pitchFamily="34" charset="0"/>
              </a:rPr>
              <a:t>Отсортированные подмножества 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en-US" sz="2800" baseline="-25000" dirty="0">
                <a:latin typeface="Arial" panose="020B0604020202020204" pitchFamily="34" charset="0"/>
              </a:rPr>
              <a:t>i</a:t>
            </a:r>
            <a:r>
              <a:rPr lang="ru-RU" sz="2800" dirty="0">
                <a:latin typeface="Arial" panose="020B0604020202020204" pitchFamily="34" charset="0"/>
              </a:rPr>
              <a:t> сливаем в одно множество с сохранением порядка</a:t>
            </a:r>
            <a:r>
              <a:rPr lang="ru-RU" sz="2400" dirty="0">
                <a:latin typeface="Arial" panose="020B0604020202020204" pitchFamily="34" charset="0"/>
              </a:rPr>
              <a:t>.</a:t>
            </a:r>
            <a:endParaRPr kumimoji="0" lang="ru-RU" sz="2400" dirty="0">
              <a:latin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0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203746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06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18756" y="1980000"/>
            <a:ext cx="8748000" cy="3960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116000" indent="-1116000">
              <a:defRPr/>
            </a:pPr>
            <a:r>
              <a:rPr lang="ru-RU" sz="2800" dirty="0">
                <a:latin typeface="Arial" panose="020B0604020202020204" pitchFamily="34" charset="0"/>
              </a:rPr>
              <a:t>Шаг 1. Если |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ru-RU" sz="2800" dirty="0">
                <a:latin typeface="Arial" panose="020B0604020202020204" pitchFamily="34" charset="0"/>
              </a:rPr>
              <a:t>|=1, то множество отсортировано. </a:t>
            </a:r>
          </a:p>
          <a:p>
            <a:pPr marL="1440000">
              <a:defRPr/>
            </a:pPr>
            <a:endParaRPr lang="ru-RU" sz="2800" dirty="0">
              <a:latin typeface="Arial" panose="020B0604020202020204" pitchFamily="34" charset="0"/>
            </a:endParaRPr>
          </a:p>
          <a:p>
            <a:pPr marL="1800000">
              <a:defRPr/>
            </a:pPr>
            <a:r>
              <a:rPr lang="en-US" sz="2800" i="1" dirty="0">
                <a:latin typeface="Arial" panose="020B0604020202020204" pitchFamily="34" charset="0"/>
              </a:rPr>
              <a:t>T</a:t>
            </a:r>
            <a:r>
              <a:rPr lang="en-US" sz="2800" baseline="-25000" dirty="0">
                <a:latin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</a:rPr>
              <a:t>(</a:t>
            </a:r>
            <a:r>
              <a:rPr lang="en-US" sz="2800" i="1" dirty="0">
                <a:latin typeface="Arial" panose="020B0604020202020204" pitchFamily="34" charset="0"/>
              </a:rPr>
              <a:t>n</a:t>
            </a:r>
            <a:r>
              <a:rPr lang="en-US" sz="2800" dirty="0">
                <a:latin typeface="Arial" panose="020B0604020202020204" pitchFamily="34" charset="0"/>
              </a:rPr>
              <a:t>) = </a:t>
            </a:r>
            <a:r>
              <a:rPr kumimoji="0" lang="en-US" sz="2800" dirty="0">
                <a:latin typeface="Arial" pitchFamily="34" charset="0"/>
                <a:sym typeface="Symbol" pitchFamily="18" charset="2"/>
              </a:rPr>
              <a:t></a:t>
            </a:r>
            <a:r>
              <a:rPr kumimoji="0" lang="en-US" sz="2800" i="1" dirty="0">
                <a:latin typeface="Arial" pitchFamily="34" charset="0"/>
                <a:sym typeface="Symbol" pitchFamily="18" charset="2"/>
              </a:rPr>
              <a:t>(</a:t>
            </a:r>
            <a:r>
              <a:rPr kumimoji="0" lang="en-US" sz="2800" dirty="0">
                <a:latin typeface="Arial" pitchFamily="34" charset="0"/>
                <a:sym typeface="Symbol" pitchFamily="18" charset="2"/>
              </a:rPr>
              <a:t>1</a:t>
            </a:r>
            <a:r>
              <a:rPr kumimoji="0" lang="en-US" sz="2800" i="1" dirty="0">
                <a:latin typeface="Arial" pitchFamily="34" charset="0"/>
                <a:sym typeface="Symbol" pitchFamily="18" charset="2"/>
              </a:rPr>
              <a:t>)</a:t>
            </a:r>
            <a:endParaRPr lang="ru-RU" sz="2800" dirty="0">
              <a:latin typeface="Arial" panose="020B0604020202020204" pitchFamily="34" charset="0"/>
            </a:endParaRPr>
          </a:p>
          <a:p>
            <a:pPr marL="1440000">
              <a:defRPr/>
            </a:pPr>
            <a:endParaRPr lang="ru-RU" sz="2800" dirty="0">
              <a:latin typeface="Arial" panose="020B0604020202020204" pitchFamily="34" charset="0"/>
            </a:endParaRPr>
          </a:p>
          <a:p>
            <a:pPr marL="1116000">
              <a:defRPr/>
            </a:pPr>
            <a:r>
              <a:rPr kumimoji="0" lang="ru-RU" sz="2800" dirty="0">
                <a:latin typeface="Arial" panose="020B0604020202020204" pitchFamily="34" charset="0"/>
              </a:rPr>
              <a:t>Иначе </a:t>
            </a:r>
            <a:r>
              <a:rPr lang="ru-RU" sz="2800" dirty="0">
                <a:latin typeface="Arial" panose="020B0604020202020204" pitchFamily="34" charset="0"/>
              </a:rPr>
              <a:t>разобьем его на два подмножества 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en-US" sz="2800" baseline="-25000" dirty="0">
                <a:latin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</a:rPr>
              <a:t>и 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en-US" sz="2800" baseline="-25000" dirty="0">
                <a:latin typeface="Arial" panose="020B0604020202020204" pitchFamily="34" charset="0"/>
              </a:rPr>
              <a:t>2</a:t>
            </a:r>
            <a:r>
              <a:rPr lang="ru-RU" sz="2800" dirty="0">
                <a:latin typeface="Arial" panose="020B0604020202020204" pitchFamily="34" charset="0"/>
              </a:rPr>
              <a:t> примерно одинаковой длины |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ru-RU" sz="2800" dirty="0">
                <a:latin typeface="Arial" panose="020B0604020202020204" pitchFamily="34" charset="0"/>
              </a:rPr>
              <a:t>|/2.</a:t>
            </a:r>
            <a:endParaRPr lang="en-US" sz="2800" dirty="0">
              <a:latin typeface="Arial" panose="020B0604020202020204" pitchFamily="34" charset="0"/>
            </a:endParaRPr>
          </a:p>
          <a:p>
            <a:pPr marL="972000">
              <a:defRPr/>
            </a:pPr>
            <a:endParaRPr lang="en-US" sz="2800" dirty="0">
              <a:latin typeface="Arial" panose="020B0604020202020204" pitchFamily="34" charset="0"/>
            </a:endParaRPr>
          </a:p>
          <a:p>
            <a:pPr marL="1800000">
              <a:defRPr/>
            </a:pPr>
            <a:r>
              <a:rPr lang="en-US" sz="2800" i="1" dirty="0">
                <a:latin typeface="Arial" panose="020B0604020202020204" pitchFamily="34" charset="0"/>
              </a:rPr>
              <a:t>T</a:t>
            </a:r>
            <a:r>
              <a:rPr lang="en-US" sz="2800" baseline="-25000" dirty="0">
                <a:latin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</a:rPr>
              <a:t>(</a:t>
            </a:r>
            <a:r>
              <a:rPr lang="en-US" sz="2800" i="1" dirty="0">
                <a:latin typeface="Arial" panose="020B0604020202020204" pitchFamily="34" charset="0"/>
              </a:rPr>
              <a:t>n</a:t>
            </a:r>
            <a:r>
              <a:rPr lang="en-US" sz="2800" dirty="0">
                <a:latin typeface="Arial" panose="020B0604020202020204" pitchFamily="34" charset="0"/>
              </a:rPr>
              <a:t>) = </a:t>
            </a:r>
            <a:r>
              <a:rPr kumimoji="0" lang="en-US" sz="2800" dirty="0">
                <a:latin typeface="Arial" pitchFamily="34" charset="0"/>
                <a:sym typeface="Symbol" pitchFamily="18" charset="2"/>
              </a:rPr>
              <a:t></a:t>
            </a:r>
            <a:r>
              <a:rPr kumimoji="0" lang="en-US" sz="2800" i="1" dirty="0">
                <a:latin typeface="Arial" pitchFamily="34" charset="0"/>
                <a:sym typeface="Symbol" pitchFamily="18" charset="2"/>
              </a:rPr>
              <a:t>(</a:t>
            </a:r>
            <a:r>
              <a:rPr kumimoji="0" lang="en-US" sz="2800" dirty="0">
                <a:latin typeface="Arial" pitchFamily="34" charset="0"/>
                <a:sym typeface="Symbol" pitchFamily="18" charset="2"/>
              </a:rPr>
              <a:t>1</a:t>
            </a:r>
            <a:r>
              <a:rPr kumimoji="0" lang="en-US" sz="2800" i="1" dirty="0">
                <a:latin typeface="Arial" pitchFamily="34" charset="0"/>
                <a:sym typeface="Symbol" pitchFamily="18" charset="2"/>
              </a:rPr>
              <a:t>)</a:t>
            </a:r>
            <a:endParaRPr kumimoji="0" lang="ru-RU" sz="2800" dirty="0">
              <a:latin typeface="Arial" panose="020B0604020202020204" pitchFamily="34" charset="0"/>
            </a:endParaRPr>
          </a:p>
          <a:p>
            <a:pPr marL="972000">
              <a:defRPr/>
            </a:pPr>
            <a:endParaRPr kumimoji="0" lang="ru-RU" sz="2400" dirty="0">
              <a:latin typeface="Arial" panose="020B0604020202020204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06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r>
              <a:rPr kumimoji="0"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0256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Парадигма параллельного 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41314" name="Rectangle 5"/>
          <p:cNvSpPr>
            <a:spLocks noChangeArrowheads="1"/>
          </p:cNvSpPr>
          <p:nvPr/>
        </p:nvSpPr>
        <p:spPr bwMode="gray">
          <a:xfrm>
            <a:off x="3384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Математическая модель</a:t>
            </a:r>
            <a:endParaRPr kumimoji="0" lang="ru-RU" altLang="ru-RU" sz="2000" b="1" i="0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6121" name="AutoShape 9"/>
          <p:cNvSpPr>
            <a:spLocks noChangeArrowheads="1"/>
          </p:cNvSpPr>
          <p:nvPr/>
        </p:nvSpPr>
        <p:spPr bwMode="gray">
          <a:xfrm rot="5400000" flipV="1">
            <a:off x="4251176" y="3654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1316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Постановка задачи</a:t>
            </a:r>
            <a:endParaRPr kumimoji="0" lang="ru-RU" altLang="ru-RU" sz="2000" b="1" i="0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Метод и </a:t>
            </a:r>
            <a:endParaRPr kumimoji="0" lang="en-US" altLang="ru-RU" sz="2000" b="1" i="0" u="none" strike="noStrike" kern="1200" cap="none" spc="0" normalizeH="0" baseline="0" noProof="0" dirty="0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алгоритм</a:t>
            </a:r>
            <a:endParaRPr kumimoji="0" lang="ru-RU" altLang="ru-RU" sz="2000" b="1" i="0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1318" name="Rectangle 5"/>
          <p:cNvSpPr>
            <a:spLocks noChangeArrowheads="1"/>
          </p:cNvSpPr>
          <p:nvPr/>
        </p:nvSpPr>
        <p:spPr bwMode="gray">
          <a:xfrm>
            <a:off x="6480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Декомпозиция</a:t>
            </a:r>
            <a:endParaRPr kumimoji="0" lang="ru-RU" altLang="ru-RU" sz="2000" b="1" i="0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gray">
          <a:xfrm rot="5400000" flipV="1">
            <a:off x="4251176" y="2160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gray">
          <a:xfrm rot="5400000" flipV="1">
            <a:off x="7344000" y="5166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gray">
          <a:xfrm>
            <a:off x="5670000" y="4392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1322" name="Rectangle 5"/>
          <p:cNvSpPr>
            <a:spLocks noChangeArrowheads="1"/>
          </p:cNvSpPr>
          <p:nvPr/>
        </p:nvSpPr>
        <p:spPr bwMode="gray">
          <a:xfrm>
            <a:off x="9576000" y="5724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Оркестровка</a:t>
            </a:r>
            <a:endParaRPr kumimoji="0" lang="ru-RU" altLang="ru-RU" sz="2000" b="1" i="0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1323" name="Rectangle 5"/>
          <p:cNvSpPr>
            <a:spLocks noChangeArrowheads="1"/>
          </p:cNvSpPr>
          <p:nvPr/>
        </p:nvSpPr>
        <p:spPr bwMode="gray">
          <a:xfrm>
            <a:off x="9576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Программа</a:t>
            </a:r>
            <a:endParaRPr kumimoji="0" lang="ru-RU" altLang="ru-RU" sz="2000" b="1" i="0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gray">
          <a:xfrm rot="-5400000">
            <a:off x="10440000" y="3636000"/>
            <a:ext cx="468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1325" name="Rectangle 5"/>
          <p:cNvSpPr>
            <a:spLocks noChangeArrowheads="1"/>
          </p:cNvSpPr>
          <p:nvPr/>
        </p:nvSpPr>
        <p:spPr bwMode="gray">
          <a:xfrm>
            <a:off x="9576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Процессы или нити исполнения</a:t>
            </a:r>
            <a:endParaRPr kumimoji="0" lang="ru-RU" altLang="ru-RU" sz="2000" b="1" i="0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gray">
          <a:xfrm rot="-5400000">
            <a:off x="10440000" y="2142000"/>
            <a:ext cx="468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1327" name="Rectangle 4"/>
          <p:cNvSpPr>
            <a:spLocks noChangeArrowheads="1"/>
          </p:cNvSpPr>
          <p:nvPr/>
        </p:nvSpPr>
        <p:spPr bwMode="gray">
          <a:xfrm>
            <a:off x="9576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Отображение</a:t>
            </a:r>
            <a:endParaRPr kumimoji="0" lang="ru-RU" altLang="ru-RU" sz="2000" b="1" i="0" u="none" strike="noStrike" kern="1200" cap="none" spc="0" normalizeH="0" baseline="0" noProof="1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gray">
          <a:xfrm rot="-5400000">
            <a:off x="10440000" y="5158800"/>
            <a:ext cx="468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gray">
          <a:xfrm>
            <a:off x="8766000" y="5940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1334" name="Rectangle 5"/>
          <p:cNvSpPr>
            <a:spLocks noChangeArrowheads="1"/>
          </p:cNvSpPr>
          <p:nvPr/>
        </p:nvSpPr>
        <p:spPr bwMode="gray">
          <a:xfrm>
            <a:off x="6480000" y="5724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Назначение</a:t>
            </a:r>
            <a:endParaRPr kumimoji="0" lang="ru-RU" altLang="ru-RU" sz="2000" b="1" i="0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06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18756" y="1980001"/>
            <a:ext cx="8748000" cy="4639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116000" indent="-1116000">
              <a:defRPr/>
            </a:pPr>
            <a:r>
              <a:rPr lang="ru-RU" sz="2800" dirty="0">
                <a:latin typeface="Arial" panose="020B0604020202020204" pitchFamily="34" charset="0"/>
              </a:rPr>
              <a:t>Шаг 2.</a:t>
            </a:r>
            <a:r>
              <a:rPr lang="ru-RU" sz="2800" dirty="0"/>
              <a:t> </a:t>
            </a:r>
            <a:r>
              <a:rPr lang="ru-RU" sz="2800" dirty="0">
                <a:latin typeface="Arial" panose="020B0604020202020204" pitchFamily="34" charset="0"/>
              </a:rPr>
              <a:t>Каждое из 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en-US" sz="2800" baseline="-25000" dirty="0">
                <a:latin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</a:rPr>
              <a:t>сортируем, рекурсивно запустив наш алгоритм.</a:t>
            </a:r>
            <a:endParaRPr lang="en-US" sz="2800" dirty="0">
              <a:latin typeface="Arial" panose="020B0604020202020204" pitchFamily="34" charset="0"/>
            </a:endParaRPr>
          </a:p>
          <a:p>
            <a:pPr marL="972000" indent="-972000">
              <a:defRPr/>
            </a:pPr>
            <a:endParaRPr lang="en-US" sz="2800" dirty="0">
              <a:latin typeface="Arial" panose="020B0604020202020204" pitchFamily="34" charset="0"/>
            </a:endParaRPr>
          </a:p>
          <a:p>
            <a:pPr marL="1116000" indent="-1116000">
              <a:defRPr/>
            </a:pPr>
            <a:r>
              <a:rPr lang="ru-RU" sz="2800" dirty="0">
                <a:latin typeface="Arial" panose="020B0604020202020204" pitchFamily="34" charset="0"/>
              </a:rPr>
              <a:t>Время сортировки каждого 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en-US" sz="2800" baseline="-25000" dirty="0">
                <a:latin typeface="Arial" panose="020B0604020202020204" pitchFamily="34" charset="0"/>
              </a:rPr>
              <a:t>i</a:t>
            </a:r>
            <a:r>
              <a:rPr lang="ru-RU" sz="2800" dirty="0">
                <a:latin typeface="Arial" panose="020B0604020202020204" pitchFamily="34" charset="0"/>
              </a:rPr>
              <a:t> :</a:t>
            </a:r>
          </a:p>
          <a:p>
            <a:pPr marL="1116000" indent="-1116000">
              <a:defRPr/>
            </a:pPr>
            <a:endParaRPr lang="ru-RU" sz="2800" dirty="0">
              <a:latin typeface="Arial" panose="020B0604020202020204" pitchFamily="34" charset="0"/>
            </a:endParaRPr>
          </a:p>
          <a:p>
            <a:pPr marL="1116000" indent="-1116000">
              <a:defRPr/>
            </a:pPr>
            <a:endParaRPr lang="ru-RU" sz="2800" dirty="0">
              <a:latin typeface="Arial" panose="020B0604020202020204" pitchFamily="34" charset="0"/>
            </a:endParaRPr>
          </a:p>
          <a:p>
            <a:pPr marL="1116000" indent="-1116000">
              <a:defRPr/>
            </a:pPr>
            <a:endParaRPr lang="ru-RU" sz="2800" dirty="0">
              <a:latin typeface="Arial" panose="020B0604020202020204" pitchFamily="34" charset="0"/>
            </a:endParaRPr>
          </a:p>
          <a:p>
            <a:pPr marL="1116000" indent="-1116000">
              <a:defRPr/>
            </a:pPr>
            <a:r>
              <a:rPr lang="ru-RU" sz="2800" dirty="0">
                <a:latin typeface="Arial" panose="020B0604020202020204" pitchFamily="34" charset="0"/>
              </a:rPr>
              <a:t>Окончательно:</a:t>
            </a:r>
          </a:p>
          <a:p>
            <a:pPr marL="1116000" indent="-1116000">
              <a:defRPr/>
            </a:pPr>
            <a:endParaRPr lang="ru-RU" sz="2800" dirty="0">
              <a:latin typeface="Arial" panose="020B0604020202020204" pitchFamily="34" charset="0"/>
            </a:endParaRPr>
          </a:p>
          <a:p>
            <a:pPr marL="1116000" indent="-1116000">
              <a:defRPr/>
            </a:pPr>
            <a:r>
              <a:rPr lang="ru-RU" sz="2800" dirty="0">
                <a:latin typeface="Arial" panose="020B0604020202020204" pitchFamily="34" charset="0"/>
              </a:rPr>
              <a:t> </a:t>
            </a:r>
            <a:br>
              <a:rPr lang="ru-RU" sz="2800" dirty="0">
                <a:latin typeface="Arial" panose="020B0604020202020204" pitchFamily="34" charset="0"/>
              </a:rPr>
            </a:br>
            <a:endParaRPr kumimoji="0" lang="en-US" sz="2800" dirty="0">
              <a:latin typeface="Arial" panose="020B0604020202020204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06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C4249BCB-86ED-431D-B0E1-41A1B7BD7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711667"/>
              </p:ext>
            </p:extLst>
          </p:nvPr>
        </p:nvGraphicFramePr>
        <p:xfrm>
          <a:off x="5381907" y="3760981"/>
          <a:ext cx="34528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4" name="Equation" r:id="rId4" imgW="1549080" imgH="482400" progId="Equation.DSMT4">
                  <p:embed/>
                </p:oleObj>
              </mc:Choice>
              <mc:Fallback>
                <p:oleObj name="Equation" r:id="rId4" imgW="1549080" imgH="4824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xmlns="" id="{A054E55A-26AE-4669-BDCE-1B6D6A31C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907" y="3760981"/>
                        <a:ext cx="345281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xmlns="" id="{D32B5576-10CB-4D08-91D4-DDFCC6A83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97595"/>
              </p:ext>
            </p:extLst>
          </p:nvPr>
        </p:nvGraphicFramePr>
        <p:xfrm>
          <a:off x="6069114" y="5277417"/>
          <a:ext cx="22066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5" name="Equation" r:id="rId6" imgW="990360" imgH="431640" progId="Equation.DSMT4">
                  <p:embed/>
                </p:oleObj>
              </mc:Choice>
              <mc:Fallback>
                <p:oleObj name="Equation" r:id="rId6" imgW="99036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C4249BCB-86ED-431D-B0E1-41A1B7BD7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114" y="5277417"/>
                        <a:ext cx="22066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03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08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18758" y="1980000"/>
            <a:ext cx="8748000" cy="3960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116000" indent="-1116000">
              <a:defRPr/>
            </a:pPr>
            <a:r>
              <a:rPr lang="ru-RU" sz="2800" dirty="0">
                <a:latin typeface="Arial" panose="020B0604020202020204" pitchFamily="34" charset="0"/>
              </a:rPr>
              <a:t>Шаг 3.</a:t>
            </a:r>
            <a:r>
              <a:rPr lang="ru-RU" sz="2800" dirty="0"/>
              <a:t> </a:t>
            </a:r>
            <a:r>
              <a:rPr lang="ru-RU" sz="2800" dirty="0">
                <a:latin typeface="Arial" panose="020B0604020202020204" pitchFamily="34" charset="0"/>
              </a:rPr>
              <a:t>Отсортированные подмножества </a:t>
            </a:r>
            <a:r>
              <a:rPr lang="en-US" sz="2800" i="1" dirty="0">
                <a:latin typeface="Arial" panose="020B0604020202020204" pitchFamily="34" charset="0"/>
              </a:rPr>
              <a:t>S</a:t>
            </a:r>
            <a:r>
              <a:rPr lang="en-US" sz="2800" baseline="-25000" dirty="0">
                <a:latin typeface="Arial" panose="020B0604020202020204" pitchFamily="34" charset="0"/>
              </a:rPr>
              <a:t>i</a:t>
            </a:r>
            <a:r>
              <a:rPr lang="ru-RU" sz="2800" dirty="0">
                <a:latin typeface="Arial" panose="020B0604020202020204" pitchFamily="34" charset="0"/>
              </a:rPr>
              <a:t> сливаем в одно множество с сохранением порядка.</a:t>
            </a:r>
            <a:endParaRPr lang="en-US" sz="2800" dirty="0">
              <a:latin typeface="Arial" panose="020B0604020202020204" pitchFamily="34" charset="0"/>
            </a:endParaRPr>
          </a:p>
          <a:p>
            <a:pPr marL="972000" indent="-972000">
              <a:defRPr/>
            </a:pPr>
            <a:endParaRPr kumimoji="0" lang="en-US" sz="2800" dirty="0">
              <a:latin typeface="Arial" panose="020B0604020202020204" pitchFamily="34" charset="0"/>
            </a:endParaRPr>
          </a:p>
          <a:p>
            <a:pPr marL="1800000">
              <a:defRPr/>
            </a:pPr>
            <a:r>
              <a:rPr kumimoji="0" lang="en-US" sz="2800" i="1" dirty="0">
                <a:latin typeface="Arial" panose="020B0604020202020204" pitchFamily="34" charset="0"/>
              </a:rPr>
              <a:t>T</a:t>
            </a:r>
            <a:r>
              <a:rPr kumimoji="0" lang="en-US" sz="2800" baseline="-25000" dirty="0">
                <a:latin typeface="Arial" panose="020B0604020202020204" pitchFamily="34" charset="0"/>
              </a:rPr>
              <a:t>3</a:t>
            </a:r>
            <a:r>
              <a:rPr kumimoji="0" lang="en-US" sz="2800" dirty="0">
                <a:latin typeface="Arial" panose="020B0604020202020204" pitchFamily="34" charset="0"/>
              </a:rPr>
              <a:t>(</a:t>
            </a:r>
            <a:r>
              <a:rPr kumimoji="0" lang="en-US" sz="2800" i="1" dirty="0">
                <a:latin typeface="Arial" panose="020B0604020202020204" pitchFamily="34" charset="0"/>
              </a:rPr>
              <a:t>n</a:t>
            </a:r>
            <a:r>
              <a:rPr kumimoji="0" lang="en-US" sz="2800" dirty="0">
                <a:latin typeface="Arial" panose="020B0604020202020204" pitchFamily="34" charset="0"/>
              </a:rPr>
              <a:t>) = c</a:t>
            </a:r>
            <a:r>
              <a:rPr kumimoji="0" lang="en-US" sz="2800" baseline="-25000" dirty="0">
                <a:latin typeface="Arial" panose="020B0604020202020204" pitchFamily="34" charset="0"/>
              </a:rPr>
              <a:t>0</a:t>
            </a:r>
            <a:r>
              <a:rPr kumimoji="0" lang="en-US" sz="2800" i="1" dirty="0">
                <a:latin typeface="Arial" panose="020B0604020202020204" pitchFamily="34" charset="0"/>
              </a:rPr>
              <a:t>n</a:t>
            </a:r>
          </a:p>
          <a:p>
            <a:pPr marL="972000" indent="-972000">
              <a:defRPr/>
            </a:pPr>
            <a:endParaRPr kumimoji="0" lang="ru-RU" sz="2400" dirty="0">
              <a:latin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08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150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07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18757" y="1767840"/>
            <a:ext cx="8748000" cy="448491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116000" indent="-111600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defRPr/>
            </a:pPr>
            <a:r>
              <a:rPr kumimoji="0" lang="ru-RU" sz="2600" dirty="0">
                <a:latin typeface="Arial" pitchFamily="34" charset="0"/>
                <a:sym typeface="Symbol" pitchFamily="18" charset="2"/>
              </a:rPr>
              <a:t> </a:t>
            </a:r>
            <a:r>
              <a:rPr kumimoji="0" lang="en-US" sz="2600" dirty="0">
                <a:latin typeface="Arial" panose="020B0604020202020204" pitchFamily="34" charset="0"/>
              </a:rPr>
              <a:t> </a:t>
            </a:r>
            <a:endParaRPr kumimoji="0" lang="ru-RU" sz="2600" dirty="0">
              <a:latin typeface="Arial" panose="020B0604020202020204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07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r>
              <a:rPr kumimoji="0"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xmlns="" id="{A054E55A-26AE-4669-BDCE-1B6D6A31C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810501"/>
              </p:ext>
            </p:extLst>
          </p:nvPr>
        </p:nvGraphicFramePr>
        <p:xfrm>
          <a:off x="4830456" y="2688548"/>
          <a:ext cx="2206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64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456" y="2688548"/>
                        <a:ext cx="22066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39830D-806E-49C7-B595-15A19EE0E021}"/>
              </a:ext>
            </a:extLst>
          </p:cNvPr>
          <p:cNvSpPr txBox="1"/>
          <p:nvPr/>
        </p:nvSpPr>
        <p:spPr>
          <a:xfrm>
            <a:off x="3552564" y="2168435"/>
            <a:ext cx="1210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</a:rPr>
              <a:t>Шаг 1.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xmlns="" id="{445FCD1E-D644-4E20-8F86-41D4B160B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291976"/>
              </p:ext>
            </p:extLst>
          </p:nvPr>
        </p:nvGraphicFramePr>
        <p:xfrm>
          <a:off x="4830456" y="2142580"/>
          <a:ext cx="1838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65" name="Equation" r:id="rId6" imgW="825480" imgH="253800" progId="Equation.DSMT4">
                  <p:embed/>
                </p:oleObj>
              </mc:Choice>
              <mc:Fallback>
                <p:oleObj name="Equation" r:id="rId6" imgW="825480" imgH="2538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xmlns="" id="{A054E55A-26AE-4669-BDCE-1B6D6A31C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456" y="2142580"/>
                        <a:ext cx="18383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F10F99-179E-42E2-91C2-CD8942A15919}"/>
              </a:ext>
            </a:extLst>
          </p:cNvPr>
          <p:cNvSpPr txBox="1"/>
          <p:nvPr/>
        </p:nvSpPr>
        <p:spPr>
          <a:xfrm>
            <a:off x="3556917" y="2895611"/>
            <a:ext cx="1210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</a:rPr>
              <a:t>Шаг 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154A6BE-FA1B-4E68-B942-4E0AECC85490}"/>
              </a:ext>
            </a:extLst>
          </p:cNvPr>
          <p:cNvSpPr txBox="1"/>
          <p:nvPr/>
        </p:nvSpPr>
        <p:spPr>
          <a:xfrm>
            <a:off x="3548207" y="3766450"/>
            <a:ext cx="1210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</a:rPr>
              <a:t>Шаг 3.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xmlns="" id="{C38E3ABA-ADEF-4D3D-91AC-733C0B8FD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67522"/>
              </p:ext>
            </p:extLst>
          </p:nvPr>
        </p:nvGraphicFramePr>
        <p:xfrm>
          <a:off x="4924707" y="3740150"/>
          <a:ext cx="16398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66" name="Equation" r:id="rId8" imgW="736560" imgH="253800" progId="Equation.DSMT4">
                  <p:embed/>
                </p:oleObj>
              </mc:Choice>
              <mc:Fallback>
                <p:oleObj name="Equation" r:id="rId8" imgW="736560" imgH="2538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xmlns="" id="{445FCD1E-D644-4E20-8F86-41D4B160B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707" y="3740150"/>
                        <a:ext cx="16398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xmlns="" id="{E4F61D91-3C84-4C6C-9444-5B3D36E4C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34865"/>
              </p:ext>
            </p:extLst>
          </p:nvPr>
        </p:nvGraphicFramePr>
        <p:xfrm>
          <a:off x="6707945" y="4627404"/>
          <a:ext cx="28559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67" name="Equation" r:id="rId10" imgW="1282680" imgH="431640" progId="Equation.DSMT4">
                  <p:embed/>
                </p:oleObj>
              </mc:Choice>
              <mc:Fallback>
                <p:oleObj name="Equation" r:id="rId10" imgW="1282680" imgH="4316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xmlns="" id="{A054E55A-26AE-4669-BDCE-1B6D6A31C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945" y="4627404"/>
                        <a:ext cx="28559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382D67-A9F3-4451-8831-F96BAFF2E2F5}"/>
              </a:ext>
            </a:extLst>
          </p:cNvPr>
          <p:cNvSpPr txBox="1"/>
          <p:nvPr/>
        </p:nvSpPr>
        <p:spPr>
          <a:xfrm>
            <a:off x="5451035" y="4807123"/>
            <a:ext cx="1210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</a:rPr>
              <a:t>Итого:</a:t>
            </a:r>
          </a:p>
        </p:txBody>
      </p:sp>
    </p:spTree>
    <p:extLst>
      <p:ext uri="{BB962C8B-B14F-4D97-AF65-F5344CB8AC3E}">
        <p14:creationId xmlns:p14="http://schemas.microsoft.com/office/powerpoint/2010/main" val="1702937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18760" y="1706438"/>
            <a:ext cx="8748000" cy="49134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800000">
              <a:spcAft>
                <a:spcPts val="600"/>
              </a:spcAft>
              <a:defRPr/>
            </a:pPr>
            <a:endParaRPr lang="ru-RU" sz="2600" i="1" dirty="0">
              <a:latin typeface="Arial" panose="020B0604020202020204" pitchFamily="34" charset="0"/>
            </a:endParaRPr>
          </a:p>
          <a:p>
            <a:pPr marL="1800000">
              <a:spcAft>
                <a:spcPts val="600"/>
              </a:spcAft>
              <a:defRPr/>
            </a:pPr>
            <a:endParaRPr lang="ru-RU" sz="2600" i="1" dirty="0">
              <a:latin typeface="Arial" panose="020B0604020202020204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0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r>
              <a:rPr kumimoji="0"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AAA148C3-E1AF-460B-B82B-65B9D3D3D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39585"/>
              </p:ext>
            </p:extLst>
          </p:nvPr>
        </p:nvGraphicFramePr>
        <p:xfrm>
          <a:off x="6182804" y="1814090"/>
          <a:ext cx="28559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22" name="Equation" r:id="rId4" imgW="1282680" imgH="431640" progId="Equation.DSMT4">
                  <p:embed/>
                </p:oleObj>
              </mc:Choice>
              <mc:Fallback>
                <p:oleObj name="Equation" r:id="rId4" imgW="1282680" imgH="43164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xmlns="" id="{E4F61D91-3C84-4C6C-9444-5B3D36E4C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804" y="1814090"/>
                        <a:ext cx="28559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xmlns="" id="{71BA7FF2-8088-441F-94CD-5B5882C68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778329"/>
              </p:ext>
            </p:extLst>
          </p:nvPr>
        </p:nvGraphicFramePr>
        <p:xfrm>
          <a:off x="6776529" y="2775973"/>
          <a:ext cx="16684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23" name="Equation" r:id="rId6" imgW="749160" imgH="253800" progId="Equation.DSMT4">
                  <p:embed/>
                </p:oleObj>
              </mc:Choice>
              <mc:Fallback>
                <p:oleObj name="Equation" r:id="rId6" imgW="74916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AAA148C3-E1AF-460B-B82B-65B9D3D3D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529" y="2775973"/>
                        <a:ext cx="16684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BC5365F3-21CF-4EA9-BB2B-82CA769C8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47693"/>
              </p:ext>
            </p:extLst>
          </p:nvPr>
        </p:nvGraphicFramePr>
        <p:xfrm>
          <a:off x="3294882" y="3407680"/>
          <a:ext cx="28559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24" name="Equation" r:id="rId8" imgW="1282680" imgH="431640" progId="Equation.DSMT4">
                  <p:embed/>
                </p:oleObj>
              </mc:Choice>
              <mc:Fallback>
                <p:oleObj name="Equation" r:id="rId8" imgW="128268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AAA148C3-E1AF-460B-B82B-65B9D3D3D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882" y="3407680"/>
                        <a:ext cx="28559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xmlns="" id="{49C99B2D-982E-4107-98A8-4CD6ACC6B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576246"/>
              </p:ext>
            </p:extLst>
          </p:nvPr>
        </p:nvGraphicFramePr>
        <p:xfrm>
          <a:off x="4753260" y="4469216"/>
          <a:ext cx="58816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25" name="Equation" r:id="rId10" imgW="2641320" imgH="431640" progId="Equation.DSMT4">
                  <p:embed/>
                </p:oleObj>
              </mc:Choice>
              <mc:Fallback>
                <p:oleObj name="Equation" r:id="rId10" imgW="2641320" imgH="43164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xmlns="" id="{BC5365F3-21CF-4EA9-BB2B-82CA769C8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260" y="4469216"/>
                        <a:ext cx="58816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xmlns="" id="{5B6E4A72-C4B3-4EB2-A584-3D24DBD87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98221"/>
              </p:ext>
            </p:extLst>
          </p:nvPr>
        </p:nvGraphicFramePr>
        <p:xfrm>
          <a:off x="5076386" y="5516386"/>
          <a:ext cx="33083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26" name="Equation" r:id="rId12" imgW="1485720" imgH="253800" progId="Equation.DSMT4">
                  <p:embed/>
                </p:oleObj>
              </mc:Choice>
              <mc:Fallback>
                <p:oleObj name="Equation" r:id="rId12" imgW="1485720" imgH="2538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xmlns="" id="{49C99B2D-982E-4107-98A8-4CD6ACC6B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386" y="5516386"/>
                        <a:ext cx="33083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xmlns="" id="{C3DD0CF9-1B63-46C7-95DE-AFE38D9EE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005939"/>
              </p:ext>
            </p:extLst>
          </p:nvPr>
        </p:nvGraphicFramePr>
        <p:xfrm>
          <a:off x="8444992" y="5516385"/>
          <a:ext cx="1781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27" name="Equation" r:id="rId14" imgW="799920" imgH="253800" progId="Equation.DSMT4">
                  <p:embed/>
                </p:oleObj>
              </mc:Choice>
              <mc:Fallback>
                <p:oleObj name="Equation" r:id="rId14" imgW="799920" imgH="2538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xmlns="" id="{5B6E4A72-C4B3-4EB2-A584-3D24DBD87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4992" y="5516385"/>
                        <a:ext cx="17811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xmlns="" id="{897C556C-7A26-4E95-AE19-0CE9D2ABE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29939"/>
              </p:ext>
            </p:extLst>
          </p:nvPr>
        </p:nvGraphicFramePr>
        <p:xfrm>
          <a:off x="9629747" y="3411632"/>
          <a:ext cx="22907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28" name="Equation" r:id="rId16" imgW="1028520" imgH="431640" progId="Equation.DSMT4">
                  <p:embed/>
                </p:oleObj>
              </mc:Choice>
              <mc:Fallback>
                <p:oleObj name="Equation" r:id="rId16" imgW="1028520" imgH="43164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xmlns="" id="{BC5365F3-21CF-4EA9-BB2B-82CA769C8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9747" y="3411632"/>
                        <a:ext cx="229076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xmlns="" id="{90CB5398-F33C-480F-A5DC-D130267B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24280"/>
              </p:ext>
            </p:extLst>
          </p:nvPr>
        </p:nvGraphicFramePr>
        <p:xfrm>
          <a:off x="6130550" y="3372755"/>
          <a:ext cx="3505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29" name="Equation" r:id="rId18" imgW="1574640" imgH="457200" progId="Equation.DSMT4">
                  <p:embed/>
                </p:oleObj>
              </mc:Choice>
              <mc:Fallback>
                <p:oleObj name="Equation" r:id="rId18" imgW="1574640" imgH="4572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xmlns="" id="{897C556C-7A26-4E95-AE19-0CE9D2ABE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550" y="3372755"/>
                        <a:ext cx="3505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40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08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36758" y="1706438"/>
            <a:ext cx="8748000" cy="49134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800000">
              <a:spcAft>
                <a:spcPts val="600"/>
              </a:spcAft>
              <a:defRPr/>
            </a:pPr>
            <a:endParaRPr lang="ru-RU" sz="2600" i="1" dirty="0">
              <a:latin typeface="Arial" panose="020B0604020202020204" pitchFamily="34" charset="0"/>
            </a:endParaRPr>
          </a:p>
          <a:p>
            <a:pPr marL="1800000">
              <a:spcAft>
                <a:spcPts val="600"/>
              </a:spcAft>
              <a:defRPr/>
            </a:pPr>
            <a:endParaRPr lang="ru-RU" sz="2600" i="1" dirty="0">
              <a:latin typeface="Arial" panose="020B0604020202020204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08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r>
              <a:rPr kumimoji="0"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AAA148C3-E1AF-460B-B82B-65B9D3D3D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96571"/>
              </p:ext>
            </p:extLst>
          </p:nvPr>
        </p:nvGraphicFramePr>
        <p:xfrm>
          <a:off x="6182802" y="1814090"/>
          <a:ext cx="28559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2" name="Equation" r:id="rId4" imgW="1282680" imgH="431640" progId="Equation.DSMT4">
                  <p:embed/>
                </p:oleObj>
              </mc:Choice>
              <mc:Fallback>
                <p:oleObj name="Equation" r:id="rId4" imgW="128268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AAA148C3-E1AF-460B-B82B-65B9D3D3D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802" y="1814090"/>
                        <a:ext cx="28559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BC5365F3-21CF-4EA9-BB2B-82CA769C8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310439"/>
              </p:ext>
            </p:extLst>
          </p:nvPr>
        </p:nvGraphicFramePr>
        <p:xfrm>
          <a:off x="5526504" y="3056523"/>
          <a:ext cx="22336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3" name="Equation" r:id="rId6" imgW="1002960" imgH="253800" progId="Equation.DSMT4">
                  <p:embed/>
                </p:oleObj>
              </mc:Choice>
              <mc:Fallback>
                <p:oleObj name="Equation" r:id="rId6" imgW="1002960" imgH="2538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xmlns="" id="{BC5365F3-21CF-4EA9-BB2B-82CA769C8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504" y="3056523"/>
                        <a:ext cx="22336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xmlns="" id="{49C99B2D-982E-4107-98A8-4CD6ACC6B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95041"/>
              </p:ext>
            </p:extLst>
          </p:nvPr>
        </p:nvGraphicFramePr>
        <p:xfrm>
          <a:off x="4715293" y="4163193"/>
          <a:ext cx="32527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4" name="Equation" r:id="rId8" imgW="1460160" imgH="393480" progId="Equation.DSMT4">
                  <p:embed/>
                </p:oleObj>
              </mc:Choice>
              <mc:Fallback>
                <p:oleObj name="Equation" r:id="rId8" imgW="1460160" imgH="393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xmlns="" id="{49C99B2D-982E-4107-98A8-4CD6ACC6B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293" y="4163193"/>
                        <a:ext cx="325278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xmlns="" id="{5B6E4A72-C4B3-4EB2-A584-3D24DBD87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29552"/>
              </p:ext>
            </p:extLst>
          </p:nvPr>
        </p:nvGraphicFramePr>
        <p:xfrm>
          <a:off x="7968079" y="4157572"/>
          <a:ext cx="22621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5" name="Equation" r:id="rId10" imgW="1015920" imgH="393480" progId="Equation.DSMT4">
                  <p:embed/>
                </p:oleObj>
              </mc:Choice>
              <mc:Fallback>
                <p:oleObj name="Equation" r:id="rId10" imgW="1015920" imgH="39348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xmlns="" id="{5B6E4A72-C4B3-4EB2-A584-3D24DBD87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079" y="4157572"/>
                        <a:ext cx="22621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xmlns="" id="{897C556C-7A26-4E95-AE19-0CE9D2ABE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024618"/>
              </p:ext>
            </p:extLst>
          </p:nvPr>
        </p:nvGraphicFramePr>
        <p:xfrm>
          <a:off x="4716085" y="5255279"/>
          <a:ext cx="43830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6" name="Equation" r:id="rId12" imgW="1968480" imgH="253800" progId="Equation.DSMT4">
                  <p:embed/>
                </p:oleObj>
              </mc:Choice>
              <mc:Fallback>
                <p:oleObj name="Equation" r:id="rId12" imgW="1968480" imgH="2538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xmlns="" id="{897C556C-7A26-4E95-AE19-0CE9D2ABE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85" y="5255279"/>
                        <a:ext cx="438308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xmlns="" id="{90CB5398-F33C-480F-A5DC-D130267B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785891"/>
              </p:ext>
            </p:extLst>
          </p:nvPr>
        </p:nvGraphicFramePr>
        <p:xfrm>
          <a:off x="8365548" y="2873189"/>
          <a:ext cx="1498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7" name="Equation" r:id="rId14" imgW="672840" imgH="419040" progId="Equation.DSMT4">
                  <p:embed/>
                </p:oleObj>
              </mc:Choice>
              <mc:Fallback>
                <p:oleObj name="Equation" r:id="rId14" imgW="672840" imgH="41904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xmlns="" id="{90CB5398-F33C-480F-A5DC-D130267B9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548" y="2873189"/>
                        <a:ext cx="1498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C99269-A8A7-43D9-A3E2-CA6A6F44D787}"/>
              </a:ext>
            </a:extLst>
          </p:cNvPr>
          <p:cNvSpPr txBox="1"/>
          <p:nvPr/>
        </p:nvSpPr>
        <p:spPr>
          <a:xfrm>
            <a:off x="3362608" y="3058912"/>
            <a:ext cx="227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Допустим, что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5B69E78-0695-4C2B-8109-6420543DB0DB}"/>
              </a:ext>
            </a:extLst>
          </p:cNvPr>
          <p:cNvSpPr txBox="1"/>
          <p:nvPr/>
        </p:nvSpPr>
        <p:spPr>
          <a:xfrm>
            <a:off x="7599337" y="3080679"/>
            <a:ext cx="84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, где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xmlns="" id="{86E3EBAD-026E-4E62-BB7F-FF58D55DF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075265"/>
              </p:ext>
            </p:extLst>
          </p:nvPr>
        </p:nvGraphicFramePr>
        <p:xfrm>
          <a:off x="9097611" y="5295572"/>
          <a:ext cx="14700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8" name="Equation" r:id="rId16" imgW="660240" imgH="228600" progId="Equation.DSMT4">
                  <p:embed/>
                </p:oleObj>
              </mc:Choice>
              <mc:Fallback>
                <p:oleObj name="Equation" r:id="rId16" imgW="660240" imgH="2286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xmlns="" id="{897C556C-7A26-4E95-AE19-0CE9D2ABE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7611" y="5295572"/>
                        <a:ext cx="14700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668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56474" y="1820091"/>
            <a:ext cx="8734697" cy="47997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/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pt-BR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Если 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T(n)</a:t>
            </a:r>
            <a:r>
              <a:rPr lang="pt-BR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= 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aT(n/b)</a:t>
            </a:r>
            <a:r>
              <a:rPr lang="pt-BR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+ 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f(n)</a:t>
            </a:r>
            <a:r>
              <a:rPr lang="pt-BR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, где 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a 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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1, b &gt; 1, f(n) &gt; 0</a:t>
            </a:r>
            <a:r>
              <a:rPr lang="ru-RU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и </a:t>
            </a:r>
            <a:r>
              <a:rPr lang="en-US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n 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принимает целые неотрицательные значения</a:t>
            </a:r>
            <a:r>
              <a:rPr lang="pt-BR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, то</a:t>
            </a:r>
            <a:endParaRPr lang="ru-RU" sz="2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ru-RU" sz="24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ru-RU" sz="2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Если                             , </a:t>
            </a:r>
            <a:r>
              <a:rPr lang="el-G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ε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&gt; 0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, то</a:t>
            </a:r>
          </a:p>
          <a:p>
            <a:pPr>
              <a:spcBef>
                <a:spcPts val="1200"/>
              </a:spcBef>
              <a:defRPr/>
            </a:pP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2. Если                            , то</a:t>
            </a:r>
          </a:p>
          <a:p>
            <a:pPr>
              <a:spcBef>
                <a:spcPts val="2400"/>
              </a:spcBef>
              <a:defRPr/>
            </a:pP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.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Если                              , </a:t>
            </a:r>
            <a:r>
              <a:rPr lang="el-G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ε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&gt; 0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и 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 0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 &lt; c &lt; 1, N &gt; 0:</a:t>
            </a:r>
          </a:p>
          <a:p>
            <a:pPr>
              <a:spcBef>
                <a:spcPts val="600"/>
              </a:spcBef>
              <a:defRPr/>
            </a:pP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	и из 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(</a:t>
            </a:r>
            <a:r>
              <a:rPr lang="en-US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n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/</a:t>
            </a:r>
            <a:r>
              <a:rPr lang="en-US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b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) &gt; N  </a:t>
            </a:r>
            <a:r>
              <a:rPr lang="en-US" sz="2600" i="1" dirty="0" err="1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af</a:t>
            </a:r>
            <a:r>
              <a:rPr lang="en-US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(n/b)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  </a:t>
            </a:r>
            <a:r>
              <a:rPr lang="en-US" sz="2600" dirty="0" err="1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cf</a:t>
            </a:r>
            <a:r>
              <a:rPr lang="en-US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(n)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, 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то</a:t>
            </a:r>
          </a:p>
          <a:p>
            <a:pPr>
              <a:defRPr/>
            </a:pPr>
            <a:r>
              <a:rPr lang="ru-RU" sz="2600" dirty="0">
                <a:solidFill>
                  <a:schemeClr val="accent4">
                    <a:lumMod val="10000"/>
                  </a:schemeClr>
                </a:solidFill>
              </a:rPr>
              <a:t>	</a:t>
            </a:r>
            <a:endParaRPr lang="pt-BR" sz="26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pt-BR" sz="2400" dirty="0">
                <a:solidFill>
                  <a:schemeClr val="accent4">
                    <a:lumMod val="10000"/>
                  </a:schemeClr>
                </a:solidFill>
              </a:rPr>
              <a:t>	</a:t>
            </a:r>
            <a:endParaRPr lang="ru-RU" sz="24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pt-BR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0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Основная теорема</a:t>
            </a:r>
            <a:endParaRPr kumimoji="0"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437742"/>
              </p:ext>
            </p:extLst>
          </p:nvPr>
        </p:nvGraphicFramePr>
        <p:xfrm>
          <a:off x="9032826" y="5209259"/>
          <a:ext cx="2500630" cy="50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14" name="Equation" r:id="rId4" imgW="990170" imgH="203112" progId="">
                  <p:embed/>
                </p:oleObj>
              </mc:Choice>
              <mc:Fallback>
                <p:oleObj name="Equation" r:id="rId4" imgW="990170" imgH="203112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26" y="5209259"/>
                        <a:ext cx="2500630" cy="501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930671"/>
              </p:ext>
            </p:extLst>
          </p:nvPr>
        </p:nvGraphicFramePr>
        <p:xfrm>
          <a:off x="4582573" y="4643396"/>
          <a:ext cx="2771299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15" name="Equation" r:id="rId6" imgW="1130040" imgH="228600" progId="Equation.DSMT4">
                  <p:embed/>
                </p:oleObj>
              </mc:Choice>
              <mc:Fallback>
                <p:oleObj name="Equation" r:id="rId6" imgW="1130040" imgH="2286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573" y="4643396"/>
                        <a:ext cx="2771299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430964"/>
              </p:ext>
            </p:extLst>
          </p:nvPr>
        </p:nvGraphicFramePr>
        <p:xfrm>
          <a:off x="4582573" y="3940001"/>
          <a:ext cx="2610643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16" name="Equation" r:id="rId8" imgW="1028700" imgH="228600" progId="">
                  <p:embed/>
                </p:oleObj>
              </mc:Choice>
              <mc:Fallback>
                <p:oleObj name="Equation" r:id="rId8" imgW="1028700" imgH="228600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573" y="3940001"/>
                        <a:ext cx="2610643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719195"/>
              </p:ext>
            </p:extLst>
          </p:nvPr>
        </p:nvGraphicFramePr>
        <p:xfrm>
          <a:off x="7815011" y="3949574"/>
          <a:ext cx="3333592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17" name="Equation" r:id="rId10" imgW="1320800" imgH="228600" progId="">
                  <p:embed/>
                </p:oleObj>
              </mc:Choice>
              <mc:Fallback>
                <p:oleObj name="Equation" r:id="rId10" imgW="1320800" imgH="228600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011" y="3949574"/>
                        <a:ext cx="3333592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02829"/>
              </p:ext>
            </p:extLst>
          </p:nvPr>
        </p:nvGraphicFramePr>
        <p:xfrm>
          <a:off x="4562761" y="3232151"/>
          <a:ext cx="27717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18" name="Equation" r:id="rId12" imgW="1130040" imgH="228600" progId="Equation.DSMT4">
                  <p:embed/>
                </p:oleObj>
              </mc:Choice>
              <mc:Fallback>
                <p:oleObj name="Equation" r:id="rId12" imgW="1130040" imgH="2286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761" y="3232151"/>
                        <a:ext cx="27717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709848"/>
              </p:ext>
            </p:extLst>
          </p:nvPr>
        </p:nvGraphicFramePr>
        <p:xfrm>
          <a:off x="8762739" y="3226323"/>
          <a:ext cx="23669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19" name="Equation" r:id="rId14" imgW="1016000" imgH="228600" progId="Equation.DSMT4">
                  <p:embed/>
                </p:oleObj>
              </mc:Choice>
              <mc:Fallback>
                <p:oleObj name="Equation" r:id="rId14" imgW="1016000" imgH="2286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2739" y="3226323"/>
                        <a:ext cx="23669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1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75314" y="1982788"/>
            <a:ext cx="8496300" cy="439188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440000">
              <a:defRPr/>
            </a:pPr>
            <a:r>
              <a:rPr lang="en-US" sz="2600" i="1" dirty="0">
                <a:latin typeface="Arial" panose="020B0604020202020204" pitchFamily="34" charset="0"/>
              </a:rPr>
              <a:t>T</a:t>
            </a:r>
            <a:r>
              <a:rPr lang="en-US" sz="2600" baseline="-25000" dirty="0">
                <a:latin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</a:rPr>
              <a:t>(</a:t>
            </a:r>
            <a:r>
              <a:rPr lang="en-US" sz="2600" i="1" dirty="0">
                <a:latin typeface="Arial" panose="020B0604020202020204" pitchFamily="34" charset="0"/>
              </a:rPr>
              <a:t>n</a:t>
            </a:r>
            <a:r>
              <a:rPr lang="en-US" sz="2600" dirty="0">
                <a:latin typeface="Arial" panose="020B0604020202020204" pitchFamily="34" charset="0"/>
              </a:rPr>
              <a:t>) = </a:t>
            </a:r>
            <a:r>
              <a:rPr kumimoji="0" lang="en-US" sz="2600" dirty="0">
                <a:latin typeface="Arial" panose="020B0604020202020204" pitchFamily="34" charset="0"/>
              </a:rPr>
              <a:t>2</a:t>
            </a:r>
            <a:r>
              <a:rPr kumimoji="0" lang="en-US" sz="2600" i="1" dirty="0">
                <a:latin typeface="Arial" panose="020B0604020202020204" pitchFamily="34" charset="0"/>
              </a:rPr>
              <a:t>T</a:t>
            </a:r>
            <a:r>
              <a:rPr kumimoji="0" lang="en-US" sz="2600" dirty="0">
                <a:latin typeface="Arial" panose="020B0604020202020204" pitchFamily="34" charset="0"/>
              </a:rPr>
              <a:t>(</a:t>
            </a:r>
            <a:r>
              <a:rPr kumimoji="0" lang="en-US" sz="2600" i="1" dirty="0">
                <a:latin typeface="Arial" panose="020B0604020202020204" pitchFamily="34" charset="0"/>
              </a:rPr>
              <a:t>n</a:t>
            </a:r>
            <a:r>
              <a:rPr kumimoji="0" lang="en-US" sz="2600" dirty="0">
                <a:latin typeface="Arial" panose="020B0604020202020204" pitchFamily="34" charset="0"/>
              </a:rPr>
              <a:t>/2)</a:t>
            </a:r>
            <a:r>
              <a:rPr kumimoji="0" lang="ru-RU" sz="2600" dirty="0">
                <a:latin typeface="Arial" panose="020B0604020202020204" pitchFamily="34" charset="0"/>
              </a:rPr>
              <a:t> + </a:t>
            </a:r>
            <a:r>
              <a:rPr kumimoji="0" lang="en-US" sz="2600" dirty="0">
                <a:latin typeface="Arial" panose="020B0604020202020204" pitchFamily="34" charset="0"/>
              </a:rPr>
              <a:t>c</a:t>
            </a:r>
            <a:r>
              <a:rPr kumimoji="0" lang="en-US" sz="2600" baseline="-25000" dirty="0">
                <a:latin typeface="Arial" panose="020B0604020202020204" pitchFamily="34" charset="0"/>
              </a:rPr>
              <a:t>0</a:t>
            </a:r>
            <a:r>
              <a:rPr kumimoji="0" lang="en-US" sz="2600" i="1" dirty="0">
                <a:latin typeface="Arial" panose="020B0604020202020204" pitchFamily="34" charset="0"/>
              </a:rPr>
              <a:t>n</a:t>
            </a:r>
            <a:endParaRPr kumimoji="0" lang="ru-RU" sz="2600" i="1" dirty="0">
              <a:latin typeface="Arial" panose="020B0604020202020204" pitchFamily="34" charset="0"/>
            </a:endParaRPr>
          </a:p>
          <a:p>
            <a:pPr marL="1440000">
              <a:defRPr/>
            </a:pPr>
            <a:endParaRPr kumimoji="0" lang="ru-RU" sz="2600" i="1" dirty="0">
              <a:latin typeface="Arial" panose="020B0604020202020204" pitchFamily="34" charset="0"/>
            </a:endParaRPr>
          </a:p>
          <a:p>
            <a:pPr marL="1440000">
              <a:defRPr/>
            </a:pPr>
            <a:r>
              <a:rPr kumimoji="0" lang="en-US" sz="2600" i="1" dirty="0">
                <a:latin typeface="Arial" panose="020B0604020202020204" pitchFamily="34" charset="0"/>
              </a:rPr>
              <a:t>a = 2 ≥ 1</a:t>
            </a:r>
            <a:endParaRPr kumimoji="0" lang="ru-RU" sz="2600" i="1" dirty="0">
              <a:latin typeface="Arial" panose="020B0604020202020204" pitchFamily="34" charset="0"/>
            </a:endParaRPr>
          </a:p>
          <a:p>
            <a:pPr marL="1440000">
              <a:spcBef>
                <a:spcPts val="1800"/>
              </a:spcBef>
              <a:defRPr/>
            </a:pPr>
            <a:r>
              <a:rPr kumimoji="0" lang="en-US" sz="2600" i="1" dirty="0">
                <a:latin typeface="Arial" panose="020B0604020202020204" pitchFamily="34" charset="0"/>
              </a:rPr>
              <a:t>b = 2 &gt; 1</a:t>
            </a:r>
          </a:p>
          <a:p>
            <a:pPr marL="1440000">
              <a:spcBef>
                <a:spcPts val="1800"/>
              </a:spcBef>
              <a:defRPr/>
            </a:pPr>
            <a:r>
              <a:rPr kumimoji="0" lang="en-US" sz="2600" i="1" dirty="0">
                <a:latin typeface="Arial" panose="020B0604020202020204" pitchFamily="34" charset="0"/>
              </a:rPr>
              <a:t>f(n) = </a:t>
            </a:r>
            <a:r>
              <a:rPr kumimoji="0" lang="en-US" sz="2600" dirty="0">
                <a:latin typeface="Arial" panose="020B0604020202020204" pitchFamily="34" charset="0"/>
              </a:rPr>
              <a:t>c</a:t>
            </a:r>
            <a:r>
              <a:rPr kumimoji="0" lang="en-US" sz="2600" baseline="-25000" dirty="0">
                <a:latin typeface="Arial" panose="020B0604020202020204" pitchFamily="34" charset="0"/>
              </a:rPr>
              <a:t>0</a:t>
            </a:r>
            <a:r>
              <a:rPr kumimoji="0" lang="en-US" sz="2600" i="1" dirty="0">
                <a:latin typeface="Arial" panose="020B0604020202020204" pitchFamily="34" charset="0"/>
              </a:rPr>
              <a:t>n </a:t>
            </a:r>
            <a:endParaRPr kumimoji="0" lang="ru-RU" sz="2600" i="1" dirty="0">
              <a:latin typeface="Arial" panose="020B0604020202020204" pitchFamily="34" charset="0"/>
            </a:endParaRPr>
          </a:p>
          <a:p>
            <a:pPr marL="1440000">
              <a:defRPr/>
            </a:pPr>
            <a:endParaRPr kumimoji="0" lang="ru-RU" sz="2600" i="1" dirty="0">
              <a:latin typeface="Arial" panose="020B0604020202020204" pitchFamily="34" charset="0"/>
            </a:endParaRPr>
          </a:p>
          <a:p>
            <a:pPr>
              <a:defRPr/>
            </a:pPr>
            <a:endParaRPr kumimoji="0" lang="ru-RU" sz="2400" dirty="0">
              <a:latin typeface="Arial" panose="020B0604020202020204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4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r>
              <a:rPr kumimoji="0"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13814"/>
              </p:ext>
            </p:extLst>
          </p:nvPr>
        </p:nvGraphicFramePr>
        <p:xfrm>
          <a:off x="6459713" y="4616424"/>
          <a:ext cx="1192689" cy="49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6" name="Equation" r:id="rId4" imgW="469800" imgH="203040" progId="Equation.DSMT4">
                  <p:embed/>
                </p:oleObj>
              </mc:Choice>
              <mc:Fallback>
                <p:oleObj name="Equation" r:id="rId4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713" y="4616424"/>
                        <a:ext cx="1192689" cy="499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02100"/>
              </p:ext>
            </p:extLst>
          </p:nvPr>
        </p:nvGraphicFramePr>
        <p:xfrm>
          <a:off x="7567920" y="4541448"/>
          <a:ext cx="1772443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7" name="Equation" r:id="rId6" imgW="698400" imgH="228600" progId="Equation.DSMT4">
                  <p:embed/>
                </p:oleObj>
              </mc:Choice>
              <mc:Fallback>
                <p:oleObj name="Equation" r:id="rId6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920" y="4541448"/>
                        <a:ext cx="1772443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127996"/>
              </p:ext>
            </p:extLst>
          </p:nvPr>
        </p:nvGraphicFramePr>
        <p:xfrm>
          <a:off x="9237482" y="4541448"/>
          <a:ext cx="1772444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8" name="Equation" r:id="rId8" imgW="698400" imgH="228600" progId="Equation.DSMT4">
                  <p:embed/>
                </p:oleObj>
              </mc:Choice>
              <mc:Fallback>
                <p:oleObj name="Equation" r:id="rId8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482" y="4541448"/>
                        <a:ext cx="1772444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1703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56474" y="1820091"/>
            <a:ext cx="8734697" cy="47997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/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pt-BR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Если 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T(n)</a:t>
            </a:r>
            <a:r>
              <a:rPr lang="pt-BR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= 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aT(n/b)</a:t>
            </a:r>
            <a:r>
              <a:rPr lang="pt-BR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+ 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f(n)</a:t>
            </a:r>
            <a:r>
              <a:rPr lang="pt-BR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, где 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a 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</a:t>
            </a:r>
            <a:r>
              <a:rPr lang="pt-B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1, b &gt; 1, f(n) &gt; 0</a:t>
            </a:r>
            <a:r>
              <a:rPr lang="ru-RU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и </a:t>
            </a:r>
            <a:r>
              <a:rPr lang="en-US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n 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принимает целые неотрицательные значения</a:t>
            </a:r>
            <a:r>
              <a:rPr lang="pt-BR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, то</a:t>
            </a:r>
            <a:endParaRPr lang="ru-RU" sz="2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ru-RU" sz="24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ru-RU" sz="2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Если                             , </a:t>
            </a:r>
            <a:r>
              <a:rPr lang="el-G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ε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&gt; 0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, то</a:t>
            </a:r>
          </a:p>
          <a:p>
            <a:pPr>
              <a:spcBef>
                <a:spcPts val="1200"/>
              </a:spcBef>
              <a:defRPr/>
            </a:pP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2. Если                            , то</a:t>
            </a:r>
          </a:p>
          <a:p>
            <a:pPr>
              <a:spcBef>
                <a:spcPts val="2400"/>
              </a:spcBef>
              <a:defRPr/>
            </a:pP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.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Если                              , </a:t>
            </a:r>
            <a:r>
              <a:rPr lang="el-GR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ε</a:t>
            </a:r>
            <a:r>
              <a:rPr lang="en-US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&gt; 0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и 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 0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 &lt; c &lt; 1, N &gt; 0:</a:t>
            </a:r>
          </a:p>
          <a:p>
            <a:pPr>
              <a:spcBef>
                <a:spcPts val="600"/>
              </a:spcBef>
              <a:defRPr/>
            </a:pP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	и из 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(</a:t>
            </a:r>
            <a:r>
              <a:rPr lang="en-US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n/b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) &gt; N  </a:t>
            </a:r>
            <a:r>
              <a:rPr lang="en-US" sz="2600" i="1" dirty="0" err="1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af</a:t>
            </a:r>
            <a:r>
              <a:rPr lang="en-US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(n/b)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  </a:t>
            </a:r>
            <a:r>
              <a:rPr lang="en-US" sz="2600" dirty="0" err="1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c</a:t>
            </a:r>
            <a:r>
              <a:rPr lang="en-US" sz="2600" i="1" dirty="0" err="1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f</a:t>
            </a:r>
            <a:r>
              <a:rPr lang="en-US" sz="2600" i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(n)</a:t>
            </a:r>
            <a:r>
              <a:rPr lang="en-US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sym typeface="Symbol" pitchFamily="18" charset="2"/>
              </a:rPr>
              <a:t>, </a:t>
            </a:r>
            <a:r>
              <a:rPr lang="ru-RU" sz="2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то</a:t>
            </a:r>
          </a:p>
          <a:p>
            <a:pPr>
              <a:defRPr/>
            </a:pPr>
            <a:r>
              <a:rPr lang="ru-RU" sz="2600" dirty="0">
                <a:solidFill>
                  <a:schemeClr val="accent4">
                    <a:lumMod val="10000"/>
                  </a:schemeClr>
                </a:solidFill>
              </a:rPr>
              <a:t>	</a:t>
            </a:r>
            <a:endParaRPr lang="pt-BR" sz="26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pt-BR" sz="2400" dirty="0">
                <a:solidFill>
                  <a:schemeClr val="accent4">
                    <a:lumMod val="10000"/>
                  </a:schemeClr>
                </a:solidFill>
              </a:rPr>
              <a:t>	</a:t>
            </a:r>
            <a:endParaRPr lang="ru-RU" sz="24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pt-BR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0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Основная теорема</a:t>
            </a:r>
            <a:endParaRPr kumimoji="0"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62643"/>
              </p:ext>
            </p:extLst>
          </p:nvPr>
        </p:nvGraphicFramePr>
        <p:xfrm>
          <a:off x="9032826" y="5209259"/>
          <a:ext cx="2500630" cy="50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0" name="Equation" r:id="rId4" imgW="990170" imgH="203112" progId="">
                  <p:embed/>
                </p:oleObj>
              </mc:Choice>
              <mc:Fallback>
                <p:oleObj name="Equation" r:id="rId4" imgW="990170" imgH="203112" progId="">
                  <p:embed/>
                  <p:pic>
                    <p:nvPicPr>
                      <p:cNvPr id="46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26" y="5209259"/>
                        <a:ext cx="2500630" cy="501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528513"/>
              </p:ext>
            </p:extLst>
          </p:nvPr>
        </p:nvGraphicFramePr>
        <p:xfrm>
          <a:off x="4582573" y="4643396"/>
          <a:ext cx="2771299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1" name="Equation" r:id="rId6" imgW="1130300" imgH="228600" progId="">
                  <p:embed/>
                </p:oleObj>
              </mc:Choice>
              <mc:Fallback>
                <p:oleObj name="Equation" r:id="rId6" imgW="1130300" imgH="228600" progId="">
                  <p:embed/>
                  <p:pic>
                    <p:nvPicPr>
                      <p:cNvPr id="460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573" y="4643396"/>
                        <a:ext cx="2771299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57816"/>
              </p:ext>
            </p:extLst>
          </p:nvPr>
        </p:nvGraphicFramePr>
        <p:xfrm>
          <a:off x="4582573" y="3940001"/>
          <a:ext cx="2610643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2" name="Equation" r:id="rId8" imgW="1028700" imgH="228600" progId="">
                  <p:embed/>
                </p:oleObj>
              </mc:Choice>
              <mc:Fallback>
                <p:oleObj name="Equation" r:id="rId8" imgW="1028700" imgH="228600" progId="">
                  <p:embed/>
                  <p:pic>
                    <p:nvPicPr>
                      <p:cNvPr id="46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573" y="3940001"/>
                        <a:ext cx="2610643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792822"/>
              </p:ext>
            </p:extLst>
          </p:nvPr>
        </p:nvGraphicFramePr>
        <p:xfrm>
          <a:off x="7815011" y="3949574"/>
          <a:ext cx="3333592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3" name="Equation" r:id="rId10" imgW="1320800" imgH="228600" progId="">
                  <p:embed/>
                </p:oleObj>
              </mc:Choice>
              <mc:Fallback>
                <p:oleObj name="Equation" r:id="rId10" imgW="1320800" imgH="228600" progId="">
                  <p:embed/>
                  <p:pic>
                    <p:nvPicPr>
                      <p:cNvPr id="460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011" y="3949574"/>
                        <a:ext cx="3333592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69397"/>
              </p:ext>
            </p:extLst>
          </p:nvPr>
        </p:nvGraphicFramePr>
        <p:xfrm>
          <a:off x="4563243" y="3231744"/>
          <a:ext cx="2771299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4" name="Equation" r:id="rId12" imgW="1130300" imgH="228600" progId="Equation.DSMT4">
                  <p:embed/>
                </p:oleObj>
              </mc:Choice>
              <mc:Fallback>
                <p:oleObj name="Equation" r:id="rId12" imgW="1130300" imgH="228600" progId="Equation.DSMT4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243" y="3231744"/>
                        <a:ext cx="2771299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45361"/>
              </p:ext>
            </p:extLst>
          </p:nvPr>
        </p:nvGraphicFramePr>
        <p:xfrm>
          <a:off x="8762739" y="3226323"/>
          <a:ext cx="23669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5" name="Equation" r:id="rId14" imgW="1016000" imgH="228600" progId="Equation.DSMT4">
                  <p:embed/>
                </p:oleObj>
              </mc:Choice>
              <mc:Fallback>
                <p:oleObj name="Equation" r:id="rId14" imgW="1016000" imgH="228600" progId="Equation.DSMT4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2739" y="3226323"/>
                        <a:ext cx="23669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15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2606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75306" y="1913116"/>
            <a:ext cx="8496300" cy="426996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1440000">
              <a:defRPr/>
            </a:pPr>
            <a:r>
              <a:rPr lang="en-US" sz="2600" i="1" dirty="0">
                <a:latin typeface="Arial" panose="020B0604020202020204" pitchFamily="34" charset="0"/>
              </a:rPr>
              <a:t>T</a:t>
            </a:r>
            <a:r>
              <a:rPr lang="en-US" sz="2600" baseline="-25000" dirty="0">
                <a:latin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</a:rPr>
              <a:t>(</a:t>
            </a:r>
            <a:r>
              <a:rPr lang="en-US" sz="2600" i="1" dirty="0">
                <a:latin typeface="Arial" panose="020B0604020202020204" pitchFamily="34" charset="0"/>
              </a:rPr>
              <a:t>n</a:t>
            </a:r>
            <a:r>
              <a:rPr lang="en-US" sz="2600" dirty="0">
                <a:latin typeface="Arial" panose="020B0604020202020204" pitchFamily="34" charset="0"/>
              </a:rPr>
              <a:t>) = </a:t>
            </a:r>
            <a:r>
              <a:rPr kumimoji="0" lang="en-US" sz="2600" dirty="0">
                <a:latin typeface="Arial" panose="020B0604020202020204" pitchFamily="34" charset="0"/>
              </a:rPr>
              <a:t>2</a:t>
            </a:r>
            <a:r>
              <a:rPr kumimoji="0" lang="en-US" sz="2600" i="1" dirty="0">
                <a:latin typeface="Arial" panose="020B0604020202020204" pitchFamily="34" charset="0"/>
              </a:rPr>
              <a:t>T</a:t>
            </a:r>
            <a:r>
              <a:rPr kumimoji="0" lang="en-US" sz="2600" dirty="0">
                <a:latin typeface="Arial" panose="020B0604020202020204" pitchFamily="34" charset="0"/>
              </a:rPr>
              <a:t>(</a:t>
            </a:r>
            <a:r>
              <a:rPr kumimoji="0" lang="en-US" sz="2600" i="1" dirty="0">
                <a:latin typeface="Arial" panose="020B0604020202020204" pitchFamily="34" charset="0"/>
              </a:rPr>
              <a:t>n</a:t>
            </a:r>
            <a:r>
              <a:rPr kumimoji="0" lang="en-US" sz="2600" dirty="0">
                <a:latin typeface="Arial" panose="020B0604020202020204" pitchFamily="34" charset="0"/>
              </a:rPr>
              <a:t>/2)</a:t>
            </a:r>
            <a:r>
              <a:rPr kumimoji="0" lang="ru-RU" sz="2600" dirty="0">
                <a:latin typeface="Arial" panose="020B0604020202020204" pitchFamily="34" charset="0"/>
              </a:rPr>
              <a:t> + </a:t>
            </a:r>
            <a:r>
              <a:rPr kumimoji="0" lang="en-US" sz="2600" dirty="0">
                <a:latin typeface="Arial" panose="020B0604020202020204" pitchFamily="34" charset="0"/>
              </a:rPr>
              <a:t>c</a:t>
            </a:r>
            <a:r>
              <a:rPr kumimoji="0" lang="en-US" sz="2600" baseline="-25000" dirty="0">
                <a:latin typeface="Arial" panose="020B0604020202020204" pitchFamily="34" charset="0"/>
              </a:rPr>
              <a:t>0</a:t>
            </a:r>
            <a:r>
              <a:rPr kumimoji="0" lang="en-US" sz="2600" i="1" dirty="0">
                <a:latin typeface="Arial" panose="020B0604020202020204" pitchFamily="34" charset="0"/>
              </a:rPr>
              <a:t>n</a:t>
            </a:r>
            <a:endParaRPr kumimoji="0" lang="ru-RU" sz="2600" i="1" dirty="0">
              <a:latin typeface="Arial" panose="020B0604020202020204" pitchFamily="34" charset="0"/>
            </a:endParaRPr>
          </a:p>
          <a:p>
            <a:pPr marL="1440000">
              <a:defRPr/>
            </a:pPr>
            <a:endParaRPr kumimoji="0" lang="ru-RU" sz="2600" i="1" dirty="0">
              <a:latin typeface="Arial" panose="020B0604020202020204" pitchFamily="34" charset="0"/>
            </a:endParaRPr>
          </a:p>
          <a:p>
            <a:pPr marL="1440000">
              <a:defRPr/>
            </a:pPr>
            <a:r>
              <a:rPr kumimoji="0" lang="en-US" sz="2600" i="1" dirty="0">
                <a:latin typeface="Arial" panose="020B0604020202020204" pitchFamily="34" charset="0"/>
              </a:rPr>
              <a:t>a = 2</a:t>
            </a:r>
            <a:endParaRPr kumimoji="0" lang="ru-RU" sz="2600" i="1" dirty="0">
              <a:latin typeface="Arial" panose="020B0604020202020204" pitchFamily="34" charset="0"/>
            </a:endParaRPr>
          </a:p>
          <a:p>
            <a:pPr marL="1440000">
              <a:spcBef>
                <a:spcPts val="1800"/>
              </a:spcBef>
              <a:defRPr/>
            </a:pPr>
            <a:r>
              <a:rPr kumimoji="0" lang="en-US" sz="2600" i="1" dirty="0">
                <a:latin typeface="Arial" panose="020B0604020202020204" pitchFamily="34" charset="0"/>
              </a:rPr>
              <a:t>b = 2</a:t>
            </a:r>
          </a:p>
          <a:p>
            <a:pPr marL="1440000">
              <a:spcBef>
                <a:spcPts val="1800"/>
              </a:spcBef>
              <a:defRPr/>
            </a:pPr>
            <a:r>
              <a:rPr kumimoji="0" lang="en-US" sz="2600" i="1" dirty="0">
                <a:latin typeface="Arial" panose="020B0604020202020204" pitchFamily="34" charset="0"/>
              </a:rPr>
              <a:t>f(n) = </a:t>
            </a:r>
            <a:r>
              <a:rPr kumimoji="0" lang="en-US" sz="2600" dirty="0">
                <a:latin typeface="Arial" panose="020B0604020202020204" pitchFamily="34" charset="0"/>
              </a:rPr>
              <a:t>c</a:t>
            </a:r>
            <a:r>
              <a:rPr kumimoji="0" lang="en-US" sz="2600" baseline="-25000" dirty="0">
                <a:latin typeface="Arial" panose="020B0604020202020204" pitchFamily="34" charset="0"/>
              </a:rPr>
              <a:t>0</a:t>
            </a:r>
            <a:r>
              <a:rPr kumimoji="0" lang="en-US" sz="2600" i="1" dirty="0">
                <a:latin typeface="Arial" panose="020B0604020202020204" pitchFamily="34" charset="0"/>
              </a:rPr>
              <a:t>n </a:t>
            </a:r>
            <a:endParaRPr kumimoji="0" lang="ru-RU" sz="2600" i="1" dirty="0">
              <a:latin typeface="Arial" panose="020B0604020202020204" pitchFamily="34" charset="0"/>
            </a:endParaRPr>
          </a:p>
          <a:p>
            <a:pPr marL="1440000">
              <a:defRPr/>
            </a:pPr>
            <a:endParaRPr kumimoji="0" lang="ru-RU" sz="2600" i="1" dirty="0">
              <a:latin typeface="Arial" panose="020B0604020202020204" pitchFamily="34" charset="0"/>
            </a:endParaRPr>
          </a:p>
          <a:p>
            <a:pPr>
              <a:defRPr/>
            </a:pPr>
            <a:endParaRPr kumimoji="0" lang="ru-RU" sz="2400" dirty="0">
              <a:latin typeface="Arial" panose="020B0604020202020204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06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Задача сортировки. Алгоритм слияния</a:t>
            </a:r>
            <a:r>
              <a:rPr kumimoji="0"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0571"/>
              </p:ext>
            </p:extLst>
          </p:nvPr>
        </p:nvGraphicFramePr>
        <p:xfrm>
          <a:off x="6459705" y="4546752"/>
          <a:ext cx="1192689" cy="49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2" name="Equation" r:id="rId4" imgW="469800" imgH="203040" progId="Equation.DSMT4">
                  <p:embed/>
                </p:oleObj>
              </mc:Choice>
              <mc:Fallback>
                <p:oleObj name="Equation" r:id="rId4" imgW="469800" imgH="20304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705" y="4546752"/>
                        <a:ext cx="1192689" cy="499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606403"/>
              </p:ext>
            </p:extLst>
          </p:nvPr>
        </p:nvGraphicFramePr>
        <p:xfrm>
          <a:off x="7567912" y="4471776"/>
          <a:ext cx="1772443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3" name="Equation" r:id="rId6" imgW="698400" imgH="228600" progId="Equation.DSMT4">
                  <p:embed/>
                </p:oleObj>
              </mc:Choice>
              <mc:Fallback>
                <p:oleObj name="Equation" r:id="rId6" imgW="698400" imgH="22860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912" y="4471776"/>
                        <a:ext cx="1772443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764702"/>
              </p:ext>
            </p:extLst>
          </p:nvPr>
        </p:nvGraphicFramePr>
        <p:xfrm>
          <a:off x="9237474" y="4471776"/>
          <a:ext cx="1772444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4" name="Equation" r:id="rId8" imgW="698400" imgH="228600" progId="Equation.DSMT4">
                  <p:embed/>
                </p:oleObj>
              </mc:Choice>
              <mc:Fallback>
                <p:oleObj name="Equation" r:id="rId8" imgW="698400" imgH="2286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474" y="4471776"/>
                        <a:ext cx="1772444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4265BF92-BD6D-4961-BC0C-0A48FD416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75605"/>
              </p:ext>
            </p:extLst>
          </p:nvPr>
        </p:nvGraphicFramePr>
        <p:xfrm>
          <a:off x="3874185" y="5164218"/>
          <a:ext cx="3333592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5" name="Equation" r:id="rId10" imgW="1320800" imgH="228600" progId="Equation.DSMT4">
                  <p:embed/>
                </p:oleObj>
              </mc:Choice>
              <mc:Fallback>
                <p:oleObj name="Equation" r:id="rId10" imgW="1320800" imgH="228600" progId="Equation.DSMT4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185" y="5164218"/>
                        <a:ext cx="3333592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xmlns="" id="{024D8AFF-6476-4800-9C16-53D8E630E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638406"/>
              </p:ext>
            </p:extLst>
          </p:nvPr>
        </p:nvGraphicFramePr>
        <p:xfrm>
          <a:off x="7156045" y="5169324"/>
          <a:ext cx="2533809" cy="56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6" name="Equation" r:id="rId12" imgW="1002960" imgH="228600" progId="Equation.DSMT4">
                  <p:embed/>
                </p:oleObj>
              </mc:Choice>
              <mc:Fallback>
                <p:oleObj name="Equation" r:id="rId12" imgW="1002960" imgH="228600" progId="Equation.DSMT4">
                  <p:embed/>
                  <p:pic>
                    <p:nvPicPr>
                      <p:cNvPr id="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045" y="5169324"/>
                        <a:ext cx="2533809" cy="56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xmlns="" id="{2D8ACB2D-4AE2-4F93-BA1A-596D2578D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894182"/>
              </p:ext>
            </p:extLst>
          </p:nvPr>
        </p:nvGraphicFramePr>
        <p:xfrm>
          <a:off x="9660053" y="5229241"/>
          <a:ext cx="1955800" cy="49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7" name="Equation" r:id="rId14" imgW="774360" imgH="203040" progId="Equation.DSMT4">
                  <p:embed/>
                </p:oleObj>
              </mc:Choice>
              <mc:Fallback>
                <p:oleObj name="Equation" r:id="rId14" imgW="774360" imgH="203040" progId="Equation.DSMT4">
                  <p:embed/>
                  <p:pic>
                    <p:nvPicPr>
                      <p:cNvPr id="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0053" y="5229241"/>
                        <a:ext cx="1955800" cy="499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819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8157088" y="836712"/>
            <a:ext cx="2982912" cy="3433762"/>
            <a:chOff x="2775273" y="1162323"/>
            <a:chExt cx="2982912" cy="3433762"/>
          </a:xfrm>
        </p:grpSpPr>
        <p:sp>
          <p:nvSpPr>
            <p:cNvPr id="143361" name="WordArt 3"/>
            <p:cNvSpPr>
              <a:spLocks noChangeArrowheads="1" noChangeShapeType="1" noTextEdit="1"/>
            </p:cNvSpPr>
            <p:nvPr/>
          </p:nvSpPr>
          <p:spPr bwMode="gray">
            <a:xfrm>
              <a:off x="3592835" y="1162323"/>
              <a:ext cx="1322388" cy="2166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914400">
                <a:defRPr/>
              </a:pPr>
              <a:r>
                <a:rPr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C0C0C0"/>
                      </a:gs>
                      <a:gs pos="100000">
                        <a:srgbClr val="484848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  <a:cs typeface="Arial" charset="0"/>
                </a:rPr>
                <a:t>?</a:t>
              </a:r>
            </a:p>
          </p:txBody>
        </p:sp>
        <p:sp>
          <p:nvSpPr>
            <p:cNvPr id="143362" name="WordArt 8"/>
            <p:cNvSpPr>
              <a:spLocks noChangeArrowheads="1" noChangeShapeType="1" noTextEdit="1"/>
            </p:cNvSpPr>
            <p:nvPr/>
          </p:nvSpPr>
          <p:spPr bwMode="gray">
            <a:xfrm>
              <a:off x="2775273" y="2113235"/>
              <a:ext cx="1004887" cy="16478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914400">
                <a:defRPr/>
              </a:pPr>
              <a:r>
                <a:rPr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B4B4B4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  <a:cs typeface="Arial" charset="0"/>
                </a:rPr>
                <a:t>?</a:t>
              </a:r>
            </a:p>
          </p:txBody>
        </p:sp>
        <p:sp>
          <p:nvSpPr>
            <p:cNvPr id="143363" name="WordArt 9"/>
            <p:cNvSpPr>
              <a:spLocks noChangeArrowheads="1" noChangeShapeType="1" noTextEdit="1"/>
            </p:cNvSpPr>
            <p:nvPr/>
          </p:nvSpPr>
          <p:spPr bwMode="gray">
            <a:xfrm>
              <a:off x="4211960" y="2060848"/>
              <a:ext cx="1546225" cy="2535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914400">
                <a:defRPr/>
              </a:pPr>
              <a:r>
                <a:rPr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1C4FF"/>
                      </a:gs>
                      <a:gs pos="100000">
                        <a:srgbClr val="2A79FF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  <a:cs typeface="Arial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33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34764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теме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0340" y="1772817"/>
            <a:ext cx="8496300" cy="4467225"/>
          </a:xfrm>
          <a:prstGeom prst="rect">
            <a:avLst/>
          </a:prstGeom>
          <a:solidFill>
            <a:srgbClr val="FAFAFA"/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74918" y="2420889"/>
            <a:ext cx="4825329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dirty="0">
                <a:solidFill>
                  <a:prstClr val="black"/>
                </a:solidFill>
                <a:latin typeface="Arial" pitchFamily="34" charset="0"/>
              </a:rPr>
              <a:t>Р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Миллер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Л. Боксер</a:t>
            </a: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Последовательные и параллельные алгоритмы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Бином, Лаборатория знаний,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0" y="1977894"/>
            <a:ext cx="2767154" cy="41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_h1"/>
          <p:cNvSpPr>
            <a:spLocks noGrp="1" noChangeArrowheads="1"/>
          </p:cNvSpPr>
          <p:nvPr>
            <p:ph type="title"/>
          </p:nvPr>
        </p:nvSpPr>
        <p:spPr>
          <a:xfrm>
            <a:off x="3362618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Как сравнивать алгоритмы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2618" y="2556000"/>
            <a:ext cx="8496300" cy="10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>
              <a:spcAft>
                <a:spcPct val="20000"/>
              </a:spcAft>
              <a:defRPr/>
            </a:pPr>
            <a:r>
              <a:rPr kumimoji="0" lang="ru-RU" sz="2600" dirty="0">
                <a:latin typeface="Arial" pitchFamily="34" charset="0"/>
              </a:rPr>
              <a:t>Параметры масштаба и параметры размерности – это не одно и то же</a:t>
            </a:r>
            <a:r>
              <a:rPr kumimoji="0" lang="ru-RU" sz="2600" noProof="1">
                <a:latin typeface="Arial" pitchFamily="34" charset="0"/>
              </a:rPr>
              <a:t>.</a:t>
            </a:r>
          </a:p>
        </p:txBody>
      </p:sp>
      <p:sp>
        <p:nvSpPr>
          <p:cNvPr id="52" name="Rechteck 51"/>
          <p:cNvSpPr>
            <a:spLocks noChangeArrowheads="1"/>
          </p:cNvSpPr>
          <p:nvPr/>
        </p:nvSpPr>
        <p:spPr bwMode="gray">
          <a:xfrm>
            <a:off x="3362618" y="3924000"/>
            <a:ext cx="8496300" cy="10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>
              <a:spcAft>
                <a:spcPct val="20000"/>
              </a:spcAft>
              <a:defRPr/>
            </a:pPr>
            <a:r>
              <a:rPr kumimoji="0" lang="ru-RU" sz="2600" dirty="0">
                <a:latin typeface="Arial" pitchFamily="34" charset="0"/>
              </a:rPr>
              <a:t>Термин размерность связан с количеством независимых или фазовых переменных задачи</a:t>
            </a:r>
            <a:r>
              <a:rPr kumimoji="0" lang="ru-RU" sz="2600" noProof="1">
                <a:latin typeface="Arial" pitchFamily="34" charset="0"/>
              </a:rPr>
              <a:t>.</a:t>
            </a:r>
          </a:p>
        </p:txBody>
      </p:sp>
      <p:sp>
        <p:nvSpPr>
          <p:cNvPr id="62" name="Rechteck 61"/>
          <p:cNvSpPr>
            <a:spLocks noChangeArrowheads="1"/>
          </p:cNvSpPr>
          <p:nvPr/>
        </p:nvSpPr>
        <p:spPr bwMode="gray">
          <a:xfrm>
            <a:off x="3395956" y="5292000"/>
            <a:ext cx="8462962" cy="10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>
              <a:spcAft>
                <a:spcPct val="20000"/>
              </a:spcAft>
              <a:defRPr/>
            </a:pPr>
            <a:r>
              <a:rPr kumimoji="0" lang="ru-RU" sz="2600" dirty="0">
                <a:latin typeface="Arial" pitchFamily="34" charset="0"/>
              </a:rPr>
              <a:t>Параметры масштаба связаны с объемом входных данных</a:t>
            </a:r>
            <a:r>
              <a:rPr kumimoji="0" lang="ru-RU" sz="2600" noProof="1">
                <a:latin typeface="Arial" pitchFamily="34" charset="0"/>
              </a:rPr>
              <a:t>.</a:t>
            </a: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75318" y="1188000"/>
            <a:ext cx="8496300" cy="10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>
              <a:spcAft>
                <a:spcPct val="20000"/>
              </a:spcAft>
              <a:defRPr/>
            </a:pPr>
            <a:r>
              <a:rPr kumimoji="0" lang="ru-RU" sz="2600" dirty="0">
                <a:latin typeface="Arial" pitchFamily="34" charset="0"/>
              </a:rPr>
              <a:t>Для большинства задач математического моделирования существуют параметры масштаба</a:t>
            </a:r>
            <a:r>
              <a:rPr kumimoji="0" lang="ru-RU" sz="2600" noProof="1"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335337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Как сравнивать алгоритмы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6070" y="2852337"/>
            <a:ext cx="8496300" cy="344044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kumimoji="0" lang="ru-RU" sz="2600" noProof="1">
                <a:latin typeface="Arial" pitchFamily="34" charset="0"/>
              </a:rPr>
              <a:t>Обозначения:</a:t>
            </a:r>
          </a:p>
          <a:p>
            <a:pPr marL="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ru-RU" sz="2400" dirty="0">
                <a:latin typeface="Arial" pitchFamily="34" charset="0"/>
              </a:rPr>
              <a:t>Если задача имеет один параметр масштаба</a:t>
            </a:r>
            <a:r>
              <a:rPr kumimoji="0" lang="ru-RU" sz="2400" noProof="1">
                <a:latin typeface="Arial" pitchFamily="34" charset="0"/>
              </a:rPr>
              <a:t> –</a:t>
            </a:r>
            <a:r>
              <a:rPr kumimoji="0" lang="en-US" sz="2400" noProof="1">
                <a:latin typeface="Arial" pitchFamily="34" charset="0"/>
              </a:rPr>
              <a:t> n, </a:t>
            </a:r>
            <a:r>
              <a:rPr kumimoji="0" lang="ru-RU" sz="2400" dirty="0">
                <a:latin typeface="Arial" pitchFamily="34" charset="0"/>
              </a:rPr>
              <a:t>тогда время работы алгоритма</a:t>
            </a:r>
            <a:r>
              <a:rPr kumimoji="0" lang="en-US" sz="2400" noProof="1">
                <a:latin typeface="Arial" pitchFamily="34" charset="0"/>
              </a:rPr>
              <a:t> A </a:t>
            </a:r>
            <a:r>
              <a:rPr kumimoji="0" lang="ru-RU" sz="2400" dirty="0">
                <a:latin typeface="Arial" pitchFamily="34" charset="0"/>
              </a:rPr>
              <a:t>обозначают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</a:t>
            </a:r>
            <a:r>
              <a:rPr kumimoji="0" 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(n)</a:t>
            </a:r>
            <a:r>
              <a:rPr kumimoji="0" lang="en-US" sz="2400" noProof="1">
                <a:latin typeface="Arial" pitchFamily="34" charset="0"/>
              </a:rPr>
              <a:t>.  </a:t>
            </a:r>
          </a:p>
          <a:p>
            <a:pPr marL="360000">
              <a:lnSpc>
                <a:spcPct val="120000"/>
              </a:lnSpc>
              <a:spcAft>
                <a:spcPct val="20000"/>
              </a:spcAft>
              <a:defRPr/>
            </a:pPr>
            <a:r>
              <a:rPr kumimoji="0" lang="ru-RU" sz="2400" dirty="0">
                <a:latin typeface="Arial" pitchFamily="34" charset="0"/>
              </a:rPr>
              <a:t>Если задача имеет несколько параметров масштаба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</a:t>
            </a:r>
            <a:r>
              <a:rPr kumimoji="0" 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,…</a:t>
            </a:r>
            <a:r>
              <a:rPr kumimoji="0"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,</a:t>
            </a:r>
            <a:r>
              <a:rPr kumimoji="0"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</a:t>
            </a:r>
            <a:r>
              <a:rPr kumimoji="0" lang="en-US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, </a:t>
            </a:r>
            <a:r>
              <a:rPr kumimoji="0"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</a:rPr>
              <a:t>тогда время работы алгоритма</a:t>
            </a:r>
            <a:r>
              <a:rPr kumimoji="0" lang="en-US" sz="2400" noProof="1">
                <a:latin typeface="Arial" pitchFamily="34" charset="0"/>
              </a:rPr>
              <a:t> A </a:t>
            </a:r>
            <a:r>
              <a:rPr kumimoji="0" lang="ru-RU" sz="2400" dirty="0">
                <a:latin typeface="Arial" pitchFamily="34" charset="0"/>
              </a:rPr>
              <a:t>обозначают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</a:t>
            </a:r>
            <a:r>
              <a:rPr kumimoji="0" 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(n</a:t>
            </a:r>
            <a:r>
              <a:rPr kumimoji="0" 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,…</a:t>
            </a:r>
            <a:r>
              <a:rPr kumimoji="0"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,</a:t>
            </a:r>
            <a:r>
              <a:rPr kumimoji="0"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</a:t>
            </a:r>
            <a:r>
              <a:rPr kumimoji="0" lang="en-US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 </a:t>
            </a:r>
            <a:r>
              <a:rPr kumimoji="0"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или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T</a:t>
            </a:r>
            <a:r>
              <a:rPr kumimoji="0" 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</a:t>
            </a:r>
            <a:r>
              <a:rPr kumimoji="0"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</a:t>
            </a:r>
            <a:r>
              <a:rPr kumimoji="0"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  <a:endParaRPr kumimoji="0" lang="ru-RU" sz="2400" noProof="1">
              <a:latin typeface="Lucida Grande CY" pitchFamily="2" charset="-52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53520" y="1116000"/>
            <a:ext cx="8496300" cy="1476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kumimoji="0" lang="ru-RU" sz="2600" dirty="0">
                <a:latin typeface="Arial" pitchFamily="34" charset="0"/>
              </a:rPr>
              <a:t>Параметры масштаба задачи влияют на время работы различных алгоритмов и на объем других ресурсов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Как сравнивать алгоритмы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23318" y="1719743"/>
            <a:ext cx="8783273" cy="482367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>
              <a:spcAft>
                <a:spcPct val="20000"/>
              </a:spcAft>
              <a:buFontTx/>
              <a:buAutoNum type="arabicParenR"/>
              <a:defRPr/>
            </a:pPr>
            <a:r>
              <a:rPr kumimoji="0" lang="ru-RU" sz="2400" dirty="0">
                <a:latin typeface="Arial" pitchFamily="34" charset="0"/>
              </a:rPr>
              <a:t>Мы должны сравнивать времена работы двух алгоритмов</a:t>
            </a:r>
            <a:r>
              <a:rPr kumimoji="0" lang="en-US" sz="2400" noProof="1">
                <a:latin typeface="Arial" pitchFamily="34" charset="0"/>
              </a:rPr>
              <a:t> A </a:t>
            </a:r>
            <a:r>
              <a:rPr kumimoji="0" lang="ru-RU" sz="2400" dirty="0">
                <a:latin typeface="Arial" pitchFamily="34" charset="0"/>
              </a:rPr>
              <a:t>и</a:t>
            </a:r>
            <a:r>
              <a:rPr kumimoji="0" lang="en-US" sz="2400" noProof="1">
                <a:latin typeface="Arial" pitchFamily="34" charset="0"/>
              </a:rPr>
              <a:t> B </a:t>
            </a:r>
            <a:r>
              <a:rPr kumimoji="0" lang="ru-RU" sz="2400" dirty="0">
                <a:latin typeface="Arial" pitchFamily="34" charset="0"/>
              </a:rPr>
              <a:t>для одинакового значения параметра масштаба</a:t>
            </a:r>
            <a:r>
              <a:rPr kumimoji="0" lang="ru-RU" sz="2400" noProof="1">
                <a:latin typeface="Arial" pitchFamily="34" charset="0"/>
              </a:rPr>
              <a:t>.</a:t>
            </a:r>
          </a:p>
          <a:p>
            <a:pPr marL="457200" indent="-457200">
              <a:spcAft>
                <a:spcPct val="20000"/>
              </a:spcAft>
              <a:buFontTx/>
              <a:buAutoNum type="arabicParenR"/>
              <a:defRPr/>
            </a:pPr>
            <a:r>
              <a:rPr kumimoji="0" lang="ru-RU" sz="2400" dirty="0">
                <a:latin typeface="Arial" pitchFamily="34" charset="0"/>
              </a:rPr>
              <a:t>Нужно игнорировать зависимость от конкретной ЭВМ</a:t>
            </a:r>
            <a:r>
              <a:rPr kumimoji="0" lang="ru-RU" sz="2400" noProof="1">
                <a:latin typeface="Arial" pitchFamily="34" charset="0"/>
              </a:rPr>
              <a:t>.</a:t>
            </a:r>
          </a:p>
          <a:p>
            <a:pPr marL="457200" indent="-457200">
              <a:spcAft>
                <a:spcPct val="20000"/>
              </a:spcAft>
              <a:defRPr/>
            </a:pPr>
            <a:r>
              <a:rPr kumimoji="0" lang="ru-RU" sz="2300" noProof="1">
                <a:solidFill>
                  <a:srgbClr val="404040"/>
                </a:solidFill>
                <a:latin typeface="Arial" pitchFamily="34" charset="0"/>
              </a:rPr>
              <a:t>	</a:t>
            </a:r>
            <a:r>
              <a:rPr kumimoji="0" lang="ru-RU" sz="2200" noProof="1">
                <a:solidFill>
                  <a:srgbClr val="404040"/>
                </a:solidFill>
                <a:latin typeface="Arial" pitchFamily="34" charset="0"/>
              </a:rPr>
              <a:t>           </a:t>
            </a:r>
            <a:r>
              <a:rPr kumimoji="0" lang="ru-RU" sz="2200" dirty="0">
                <a:solidFill>
                  <a:schemeClr val="tx2"/>
                </a:solidFill>
                <a:latin typeface="Arial" pitchFamily="34" charset="0"/>
              </a:rPr>
              <a:t>Требуется модель вычислительной системы</a:t>
            </a:r>
            <a:r>
              <a:rPr kumimoji="0" lang="ru-RU" sz="2200" noProof="1">
                <a:solidFill>
                  <a:schemeClr val="tx2"/>
                </a:solidFill>
                <a:latin typeface="Arial" pitchFamily="34" charset="0"/>
              </a:rPr>
              <a:t>.</a:t>
            </a:r>
          </a:p>
          <a:p>
            <a:pPr marL="457200" indent="-457200">
              <a:spcAft>
                <a:spcPct val="20000"/>
              </a:spcAft>
              <a:defRPr/>
            </a:pPr>
            <a:r>
              <a:rPr kumimoji="0" lang="ru-RU" sz="2300" noProof="1">
                <a:latin typeface="Arial" pitchFamily="34" charset="0"/>
              </a:rPr>
              <a:t>3)   </a:t>
            </a:r>
            <a:r>
              <a:rPr kumimoji="0" lang="ru-RU" sz="2300" dirty="0">
                <a:latin typeface="Arial" pitchFamily="34" charset="0"/>
              </a:rPr>
              <a:t>Мы должны анализировать значения</a:t>
            </a:r>
            <a:r>
              <a:rPr kumimoji="0" lang="ru-RU" sz="2300" noProof="1">
                <a:latin typeface="Arial" pitchFamily="34" charset="0"/>
              </a:rPr>
              <a:t> </a:t>
            </a:r>
            <a:r>
              <a:rPr kumimoji="0" lang="en-US" sz="2300" i="1" dirty="0">
                <a:latin typeface="Arial" pitchFamily="34" charset="0"/>
              </a:rPr>
              <a:t>T</a:t>
            </a:r>
            <a:r>
              <a:rPr kumimoji="0" lang="en-US" sz="2300" dirty="0">
                <a:latin typeface="Arial" pitchFamily="34" charset="0"/>
              </a:rPr>
              <a:t>(</a:t>
            </a:r>
            <a:r>
              <a:rPr kumimoji="0" lang="en-US" sz="2300" i="1" dirty="0">
                <a:latin typeface="Arial" pitchFamily="34" charset="0"/>
              </a:rPr>
              <a:t>n</a:t>
            </a:r>
            <a:r>
              <a:rPr kumimoji="0" lang="en-US" sz="2300" dirty="0">
                <a:latin typeface="Arial" pitchFamily="34" charset="0"/>
              </a:rPr>
              <a:t>) </a:t>
            </a:r>
            <a:r>
              <a:rPr kumimoji="0" lang="ru-RU" sz="2300" dirty="0">
                <a:latin typeface="Arial" pitchFamily="34" charset="0"/>
              </a:rPr>
              <a:t>при </a:t>
            </a:r>
            <a:r>
              <a:rPr kumimoji="0" lang="en-US" sz="2300" i="1" dirty="0">
                <a:latin typeface="Arial" pitchFamily="34" charset="0"/>
              </a:rPr>
              <a:t>n</a:t>
            </a:r>
            <a:r>
              <a:rPr kumimoji="0" lang="ru-RU" sz="2300" dirty="0">
                <a:latin typeface="Arial" pitchFamily="34" charset="0"/>
              </a:rPr>
              <a:t> </a:t>
            </a:r>
            <a:r>
              <a:rPr kumimoji="0" lang="en-US" sz="2300" dirty="0">
                <a:latin typeface="Arial" pitchFamily="34" charset="0"/>
              </a:rPr>
              <a:t>&gt;&gt; 1</a:t>
            </a:r>
            <a:r>
              <a:rPr kumimoji="0" 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.</a:t>
            </a:r>
          </a:p>
          <a:p>
            <a:pPr marL="457200" indent="-457200" algn="ctr">
              <a:spcAft>
                <a:spcPct val="20000"/>
              </a:spcAft>
              <a:defRPr/>
            </a:pPr>
            <a:r>
              <a:rPr kumimoji="0" lang="en-US" sz="2300" noProof="1">
                <a:solidFill>
                  <a:srgbClr val="404040"/>
                </a:solidFill>
                <a:latin typeface="Arial" pitchFamily="34" charset="0"/>
              </a:rPr>
              <a:t>            </a:t>
            </a:r>
            <a:r>
              <a:rPr kumimoji="0" lang="ru-RU" sz="2200" dirty="0">
                <a:solidFill>
                  <a:srgbClr val="1F497D"/>
                </a:solidFill>
                <a:latin typeface="Arial" pitchFamily="34" charset="0"/>
              </a:rPr>
              <a:t>Времена работы алгоритмов при малых значениях 	параметра масштаба обычно малоинтересны.</a:t>
            </a:r>
            <a:endParaRPr kumimoji="0" lang="ru-RU" sz="2200" noProof="1">
              <a:solidFill>
                <a:srgbClr val="1F497D"/>
              </a:solidFill>
              <a:latin typeface="Arial" pitchFamily="34" charset="0"/>
            </a:endParaRPr>
          </a:p>
          <a:p>
            <a:pPr marL="457200" indent="-457200" algn="just">
              <a:spcAft>
                <a:spcPct val="20000"/>
              </a:spcAft>
              <a:buFontTx/>
              <a:buAutoNum type="arabicParenR" startAt="4"/>
              <a:defRPr/>
            </a:pPr>
            <a:r>
              <a:rPr kumimoji="0" lang="ru-RU" sz="2400" dirty="0">
                <a:latin typeface="Arial" pitchFamily="34" charset="0"/>
              </a:rPr>
              <a:t>Мы должны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</a:rPr>
              <a:t>анализировать скорость роста</a:t>
            </a:r>
            <a:r>
              <a:rPr kumimoji="0" lang="ru-RU" sz="2400" noProof="1">
                <a:latin typeface="Arial" pitchFamily="34" charset="0"/>
              </a:rPr>
              <a:t> 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T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(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n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)</a:t>
            </a:r>
            <a:r>
              <a:rPr kumimoji="0" lang="ru-RU" sz="2400" dirty="0">
                <a:latin typeface="Arial" pitchFamily="34" charset="0"/>
                <a:sym typeface="Symbol" pitchFamily="18" charset="2"/>
              </a:rPr>
              <a:t>, а не</a:t>
            </a:r>
            <a:r>
              <a:rPr kumimoji="0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 </a:t>
            </a:r>
            <a:r>
              <a:rPr kumimoji="0" lang="ru-RU" sz="2400" dirty="0">
                <a:latin typeface="Arial" pitchFamily="34" charset="0"/>
              </a:rPr>
              <a:t>некоторые конкретные значения</a:t>
            </a:r>
            <a:r>
              <a:rPr kumimoji="0" lang="ru-RU" sz="2400" noProof="1">
                <a:latin typeface="Arial" pitchFamily="34" charset="0"/>
              </a:rPr>
              <a:t>.</a:t>
            </a:r>
          </a:p>
          <a:p>
            <a:pPr marL="457200" indent="-457200" algn="just">
              <a:spcAft>
                <a:spcPct val="20000"/>
              </a:spcAft>
              <a:defRPr/>
            </a:pPr>
            <a:r>
              <a:rPr kumimoji="0" lang="ru-RU" sz="2300" noProof="1">
                <a:solidFill>
                  <a:srgbClr val="404040"/>
                </a:solidFill>
                <a:latin typeface="Arial" pitchFamily="34" charset="0"/>
              </a:rPr>
              <a:t>                     </a:t>
            </a:r>
            <a:r>
              <a:rPr kumimoji="0" lang="ru-RU" sz="2200" dirty="0">
                <a:solidFill>
                  <a:srgbClr val="1F497D"/>
                </a:solidFill>
                <a:latin typeface="Arial" pitchFamily="34" charset="0"/>
              </a:rPr>
              <a:t>Что лучше</a:t>
            </a:r>
            <a:r>
              <a:rPr kumimoji="0" lang="ru-RU" sz="2200" noProof="1">
                <a:solidFill>
                  <a:srgbClr val="1F497D"/>
                </a:solidFill>
                <a:latin typeface="Arial" pitchFamily="34" charset="0"/>
              </a:rPr>
              <a:t> – </a:t>
            </a:r>
            <a:r>
              <a:rPr kumimoji="0" lang="en-US" sz="2200" i="1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T(n)=10</a:t>
            </a:r>
            <a:r>
              <a:rPr kumimoji="0" lang="en-US" sz="2200" i="1" baseline="300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6</a:t>
            </a:r>
            <a:r>
              <a:rPr kumimoji="0" lang="en-US" sz="2200" i="1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</a:t>
            </a:r>
            <a:r>
              <a:rPr kumimoji="0" lang="en-US" sz="2200" i="1" baseline="300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</a:t>
            </a:r>
            <a:r>
              <a:rPr kumimoji="0" lang="en-US" sz="2200" i="1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kumimoji="0" lang="ru-RU" sz="2200" i="1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или </a:t>
            </a:r>
            <a:r>
              <a:rPr kumimoji="0" lang="en-US" sz="2200" i="1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T(n)=n</a:t>
            </a:r>
            <a:r>
              <a:rPr kumimoji="0" lang="en-US" sz="2200" i="1" baseline="300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3 </a:t>
            </a:r>
            <a:r>
              <a:rPr kumimoji="0" lang="en-US" sz="2200" noProof="1">
                <a:solidFill>
                  <a:srgbClr val="1F497D"/>
                </a:solidFill>
                <a:latin typeface="Arial" pitchFamily="34" charset="0"/>
              </a:rPr>
              <a:t>?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0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принципы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_h1"/>
          <p:cNvSpPr>
            <a:spLocks noGrp="1" noChangeArrowheads="1"/>
          </p:cNvSpPr>
          <p:nvPr>
            <p:ph type="title"/>
          </p:nvPr>
        </p:nvSpPr>
        <p:spPr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Как сравнивать алгоритмы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75310" y="1955801"/>
            <a:ext cx="8496300" cy="3079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2300" noProof="1">
                <a:solidFill>
                  <a:srgbClr val="404040"/>
                </a:solidFill>
                <a:latin typeface="Arial" pitchFamily="34" charset="0"/>
              </a:rPr>
              <a:t>    </a:t>
            </a:r>
            <a:r>
              <a:rPr kumimoji="0" lang="ru-RU" sz="3200" dirty="0">
                <a:latin typeface="Arial" pitchFamily="34" charset="0"/>
              </a:rPr>
              <a:t>Мы имеем дело с асимптотическим анализом</a:t>
            </a:r>
            <a:r>
              <a:rPr kumimoji="0" lang="ru-RU" sz="3200" noProof="1">
                <a:latin typeface="Arial" pitchFamily="34" charset="0"/>
              </a:rPr>
              <a:t>!</a:t>
            </a:r>
          </a:p>
        </p:txBody>
      </p:sp>
      <p:sp>
        <p:nvSpPr>
          <p:cNvPr id="5" name="Rechteck 36">
            <a:extLst>
              <a:ext uri="{FF2B5EF4-FFF2-40B4-BE49-F238E27FC236}">
                <a16:creationId xmlns:a16="http://schemas.microsoft.com/office/drawing/2014/main" xmlns="" id="{BA43E7D8-3D75-496D-8C50-08D82678E9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62610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принципы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Название 1"/>
          <p:cNvSpPr>
            <a:spLocks noGrp="1"/>
          </p:cNvSpPr>
          <p:nvPr>
            <p:ph type="title"/>
          </p:nvPr>
        </p:nvSpPr>
        <p:spPr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Тема</a:t>
            </a:r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3</a:t>
            </a:r>
            <a:endParaRPr lang="ru-RU" altLang="ru-RU" sz="3600" dirty="0">
              <a:solidFill>
                <a:srgbClr val="003794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98170" y="1069975"/>
            <a:ext cx="8325200" cy="371774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defTabSz="914400">
              <a:lnSpc>
                <a:spcPct val="120000"/>
              </a:lnSpc>
              <a:defRPr/>
            </a:pPr>
            <a:r>
              <a:rPr kumimoji="0" lang="ru-RU" altLang="ru-RU" sz="4000" dirty="0">
                <a:solidFill>
                  <a:srgbClr val="404040"/>
                </a:solidFill>
                <a:latin typeface="Lucida Grande CY" pitchFamily="2" charset="-52"/>
              </a:rPr>
              <a:t>		</a:t>
            </a:r>
          </a:p>
          <a:p>
            <a:pPr marL="2160000" defTabSz="914400">
              <a:lnSpc>
                <a:spcPct val="120000"/>
              </a:lnSpc>
              <a:defRPr/>
            </a:pPr>
            <a:r>
              <a:rPr kumimoji="0" lang="ru-RU" sz="4000" dirty="0">
                <a:latin typeface="Arial" pitchFamily="34" charset="0"/>
              </a:rPr>
              <a:t>Асимптотический анализ</a:t>
            </a:r>
            <a:r>
              <a:rPr kumimoji="0" lang="ru-RU" altLang="ru-RU" sz="4000" dirty="0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sz="4000" dirty="0">
                <a:latin typeface="Arial" pitchFamily="34" charset="0"/>
              </a:rPr>
              <a:t>алгоритмов и</a:t>
            </a:r>
            <a:r>
              <a:rPr kumimoji="0" lang="en-US" sz="4000" dirty="0">
                <a:latin typeface="Arial" pitchFamily="34" charset="0"/>
              </a:rPr>
              <a:t> </a:t>
            </a:r>
            <a:r>
              <a:rPr kumimoji="0" lang="ru-RU" sz="4000" dirty="0">
                <a:latin typeface="Arial" pitchFamily="34" charset="0"/>
              </a:rPr>
              <a:t>распараллеливание</a:t>
            </a:r>
            <a:endParaRPr kumimoji="0" lang="en-US" sz="4000" dirty="0">
              <a:latin typeface="Arial" pitchFamily="34" charset="0"/>
            </a:endParaRPr>
          </a:p>
          <a:p>
            <a:pPr marL="2160000" defTabSz="914400">
              <a:lnSpc>
                <a:spcPct val="120000"/>
              </a:lnSpc>
              <a:defRPr/>
            </a:pPr>
            <a:r>
              <a:rPr kumimoji="0" lang="ru-RU" sz="4000" dirty="0">
                <a:latin typeface="Arial" pitchFamily="34" charset="0"/>
              </a:rPr>
              <a:t>Часть</a:t>
            </a:r>
            <a:r>
              <a:rPr kumimoji="0" lang="en-US" sz="4000" dirty="0">
                <a:latin typeface="Arial" pitchFamily="34" charset="0"/>
              </a:rPr>
              <a:t> I</a:t>
            </a:r>
            <a:endParaRPr kumimoji="0" lang="ru-RU" sz="4000" dirty="0"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_h1"/>
          <p:cNvSpPr>
            <a:spLocks noGrp="1" noChangeArrowheads="1"/>
          </p:cNvSpPr>
          <p:nvPr>
            <p:ph type="title"/>
          </p:nvPr>
        </p:nvSpPr>
        <p:spPr>
          <a:xfrm>
            <a:off x="3362611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14931" y="1828800"/>
            <a:ext cx="8800051" cy="40782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>
              <a:spcAft>
                <a:spcPct val="20000"/>
              </a:spcAft>
              <a:defRPr/>
            </a:pPr>
            <a:r>
              <a:rPr kumimoji="0" lang="ru-RU" sz="2400" dirty="0">
                <a:latin typeface="Arial" pitchFamily="34" charset="0"/>
              </a:rPr>
              <a:t>Пусть</a:t>
            </a:r>
            <a:r>
              <a:rPr kumimoji="0" lang="en-US" sz="2400" noProof="1">
                <a:latin typeface="Arial" pitchFamily="34" charset="0"/>
              </a:rPr>
              <a:t> </a:t>
            </a:r>
            <a:r>
              <a:rPr kumimoji="0" lang="en-US" sz="2400" i="1" noProof="1">
                <a:latin typeface="Arial" pitchFamily="34" charset="0"/>
              </a:rPr>
              <a:t>f(n)</a:t>
            </a:r>
            <a:r>
              <a:rPr kumimoji="0" lang="en-US" sz="2400" noProof="1"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</a:rPr>
              <a:t>и</a:t>
            </a:r>
            <a:r>
              <a:rPr kumimoji="0" lang="en-US" sz="2400" noProof="1">
                <a:latin typeface="Arial" pitchFamily="34" charset="0"/>
              </a:rPr>
              <a:t> </a:t>
            </a:r>
            <a:r>
              <a:rPr kumimoji="0" lang="en-US" sz="2400" i="1" noProof="1">
                <a:latin typeface="Arial" pitchFamily="34" charset="0"/>
              </a:rPr>
              <a:t>g(n)</a:t>
            </a:r>
            <a:r>
              <a:rPr kumimoji="0" lang="en-US" sz="2400" noProof="1">
                <a:latin typeface="Arial" pitchFamily="34" charset="0"/>
              </a:rPr>
              <a:t> </a:t>
            </a:r>
            <a:r>
              <a:rPr kumimoji="0" lang="ru-RU" sz="2400" dirty="0">
                <a:latin typeface="Arial" pitchFamily="34" charset="0"/>
              </a:rPr>
              <a:t>положительные функции целочисленного аргумента</a:t>
            </a:r>
            <a:r>
              <a:rPr kumimoji="0" lang="ru-RU" sz="2400" noProof="1">
                <a:latin typeface="Arial" pitchFamily="34" charset="0"/>
              </a:rPr>
              <a:t>,</a:t>
            </a:r>
            <a:r>
              <a:rPr kumimoji="0" lang="ru-RU" sz="2400" dirty="0">
                <a:latin typeface="Arial" pitchFamily="34" charset="0"/>
              </a:rPr>
              <a:t> тогда</a:t>
            </a:r>
            <a:endParaRPr kumimoji="0" lang="ru-RU" sz="2400" noProof="1"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en-US" sz="2400" i="1" dirty="0">
                <a:latin typeface="Arial" pitchFamily="34" charset="0"/>
              </a:rPr>
              <a:t>f(n)</a:t>
            </a:r>
            <a:r>
              <a:rPr kumimoji="0" lang="en-US" sz="2400" dirty="0">
                <a:latin typeface="Arial" pitchFamily="34" charset="0"/>
              </a:rPr>
              <a:t> = O(</a:t>
            </a:r>
            <a:r>
              <a:rPr kumimoji="0" lang="en-US" sz="2400" i="1" dirty="0">
                <a:latin typeface="Arial" pitchFamily="34" charset="0"/>
              </a:rPr>
              <a:t>g(n)</a:t>
            </a:r>
            <a:r>
              <a:rPr kumimoji="0" lang="en-US" sz="2400" dirty="0">
                <a:latin typeface="Arial" pitchFamily="34" charset="0"/>
              </a:rPr>
              <a:t>) 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  c &gt; 0, n</a:t>
            </a:r>
            <a:r>
              <a:rPr kumimoji="0" lang="en-US" sz="2400" baseline="-25000" dirty="0">
                <a:latin typeface="Arial" pitchFamily="34" charset="0"/>
                <a:sym typeface="Symbol" pitchFamily="18" charset="2"/>
              </a:rPr>
              <a:t>0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&gt; 0 : 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f(n)</a:t>
            </a:r>
            <a:r>
              <a:rPr kumimoji="0" lang="ru-RU" sz="2400" dirty="0">
                <a:latin typeface="Arial" pitchFamily="34" charset="0"/>
                <a:sym typeface="Symbol" pitchFamily="18" charset="2"/>
              </a:rPr>
              <a:t> 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 c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g(n)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 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n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 n</a:t>
            </a:r>
            <a:r>
              <a:rPr kumimoji="0" lang="en-US" sz="2400" baseline="-25000" dirty="0">
                <a:latin typeface="Arial" pitchFamily="34" charset="0"/>
                <a:sym typeface="Symbol" pitchFamily="18" charset="2"/>
              </a:rPr>
              <a:t>0</a:t>
            </a:r>
            <a:endParaRPr kumimoji="0" lang="en-US" sz="2400" dirty="0">
              <a:latin typeface="Arial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en-US" sz="2400" i="1" dirty="0">
                <a:latin typeface="Arial" pitchFamily="34" charset="0"/>
              </a:rPr>
              <a:t>f(n)</a:t>
            </a:r>
            <a:r>
              <a:rPr kumimoji="0" lang="en-US" sz="2400" dirty="0">
                <a:latin typeface="Arial" pitchFamily="34" charset="0"/>
              </a:rPr>
              <a:t> = 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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g(n)</a:t>
            </a:r>
            <a:r>
              <a:rPr kumimoji="0" lang="en-US" sz="2400" dirty="0">
                <a:latin typeface="Arial" pitchFamily="34" charset="0"/>
              </a:rPr>
              <a:t>) 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  c &gt; 0, n</a:t>
            </a:r>
            <a:r>
              <a:rPr kumimoji="0" lang="en-US" sz="2400" baseline="-25000" dirty="0">
                <a:latin typeface="Arial" pitchFamily="34" charset="0"/>
                <a:sym typeface="Symbol" pitchFamily="18" charset="2"/>
              </a:rPr>
              <a:t>0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&gt; 0 : c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g(n)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 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f(n)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 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n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 n</a:t>
            </a:r>
            <a:r>
              <a:rPr kumimoji="0" lang="en-US" sz="2400" baseline="-25000" dirty="0">
                <a:latin typeface="Arial" pitchFamily="34" charset="0"/>
                <a:sym typeface="Symbol" pitchFamily="18" charset="2"/>
              </a:rPr>
              <a:t>0</a:t>
            </a:r>
            <a:endParaRPr kumimoji="0" lang="en-US" sz="2400" dirty="0">
              <a:latin typeface="Arial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en-US" sz="2400" i="1" dirty="0">
                <a:latin typeface="Arial" pitchFamily="34" charset="0"/>
              </a:rPr>
              <a:t>f(n)</a:t>
            </a:r>
            <a:r>
              <a:rPr kumimoji="0" lang="en-US" sz="2400" dirty="0">
                <a:latin typeface="Arial" pitchFamily="34" charset="0"/>
              </a:rPr>
              <a:t> = 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</a:t>
            </a:r>
            <a:r>
              <a:rPr kumimoji="0" lang="en-US" sz="2400" dirty="0">
                <a:latin typeface="Arial" pitchFamily="34" charset="0"/>
              </a:rPr>
              <a:t>(</a:t>
            </a:r>
            <a:r>
              <a:rPr kumimoji="0" lang="en-US" sz="2400" i="1" dirty="0">
                <a:latin typeface="Arial" pitchFamily="34" charset="0"/>
              </a:rPr>
              <a:t>g(n)</a:t>
            </a:r>
            <a:r>
              <a:rPr kumimoji="0" lang="en-US" sz="2400" dirty="0">
                <a:latin typeface="Arial" pitchFamily="34" charset="0"/>
              </a:rPr>
              <a:t>) 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  c</a:t>
            </a:r>
            <a:r>
              <a:rPr kumimoji="0" lang="en-US" sz="2400" baseline="-25000" dirty="0">
                <a:latin typeface="Arial" pitchFamily="34" charset="0"/>
                <a:sym typeface="Symbol" pitchFamily="18" charset="2"/>
              </a:rPr>
              <a:t>1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, c</a:t>
            </a:r>
            <a:r>
              <a:rPr kumimoji="0" lang="en-US" sz="2400" baseline="-25000" dirty="0">
                <a:latin typeface="Arial" pitchFamily="34" charset="0"/>
                <a:sym typeface="Symbol" pitchFamily="18" charset="2"/>
              </a:rPr>
              <a:t>2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, n</a:t>
            </a:r>
            <a:r>
              <a:rPr kumimoji="0" lang="en-US" sz="2400" baseline="-25000" dirty="0">
                <a:latin typeface="Arial" pitchFamily="34" charset="0"/>
                <a:sym typeface="Symbol" pitchFamily="18" charset="2"/>
              </a:rPr>
              <a:t>0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&gt; 0 : c</a:t>
            </a:r>
            <a:r>
              <a:rPr kumimoji="0" lang="en-US" sz="2400" baseline="-25000" dirty="0">
                <a:latin typeface="Arial" pitchFamily="34" charset="0"/>
                <a:sym typeface="Symbol" pitchFamily="18" charset="2"/>
              </a:rPr>
              <a:t>1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g(n)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 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f(n)</a:t>
            </a:r>
            <a:r>
              <a:rPr kumimoji="0" lang="ru-RU" sz="2400" dirty="0">
                <a:latin typeface="Arial" pitchFamily="34" charset="0"/>
                <a:sym typeface="Symbol" pitchFamily="18" charset="2"/>
              </a:rPr>
              <a:t> 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 c</a:t>
            </a:r>
            <a:r>
              <a:rPr kumimoji="0" lang="en-US" sz="2400" baseline="-25000" dirty="0">
                <a:latin typeface="Arial" pitchFamily="34" charset="0"/>
                <a:sym typeface="Symbol" pitchFamily="18" charset="2"/>
              </a:rPr>
              <a:t>2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g(n)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 </a:t>
            </a:r>
            <a:r>
              <a:rPr kumimoji="0" lang="en-US" sz="2400" i="1" dirty="0">
                <a:latin typeface="Arial" pitchFamily="34" charset="0"/>
                <a:sym typeface="Symbol" pitchFamily="18" charset="2"/>
              </a:rPr>
              <a:t>n</a:t>
            </a:r>
            <a:r>
              <a:rPr kumimoji="0" lang="en-US" sz="2400" dirty="0">
                <a:latin typeface="Arial" pitchFamily="34" charset="0"/>
                <a:sym typeface="Symbol" pitchFamily="18" charset="2"/>
              </a:rPr>
              <a:t>  n</a:t>
            </a:r>
            <a:r>
              <a:rPr kumimoji="0" lang="en-US" sz="2400" baseline="-25000" dirty="0">
                <a:latin typeface="Arial" pitchFamily="34" charset="0"/>
                <a:sym typeface="Symbol" pitchFamily="18" charset="2"/>
              </a:rPr>
              <a:t>0</a:t>
            </a:r>
            <a:endParaRPr kumimoji="0" lang="en-US" sz="2400" baseline="-25000" noProof="1">
              <a:latin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2611" y="1008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Форма записи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2_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5.xml><?xml version="1.0" encoding="utf-8"?>
<a:theme xmlns:a="http://schemas.openxmlformats.org/drawingml/2006/main" name="3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1075</Words>
  <Application>Microsoft Office PowerPoint</Application>
  <PresentationFormat>Широкоэкранный</PresentationFormat>
  <Paragraphs>225</Paragraphs>
  <Slides>29</Slides>
  <Notes>29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42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Тема Office</vt:lpstr>
      <vt:lpstr>1_Тема Office</vt:lpstr>
      <vt:lpstr>Larissa-Design</vt:lpstr>
      <vt:lpstr>2_Larissa-Design</vt:lpstr>
      <vt:lpstr>3_Тема Office</vt:lpstr>
      <vt:lpstr>Equation</vt:lpstr>
      <vt:lpstr>Презентация PowerPoint</vt:lpstr>
      <vt:lpstr>Парадигма параллельного программирования</vt:lpstr>
      <vt:lpstr>Литература к теме</vt:lpstr>
      <vt:lpstr>Как сравнивать алгоритмы?</vt:lpstr>
      <vt:lpstr>Как сравнивать алгоритмы?</vt:lpstr>
      <vt:lpstr>Как сравнивать алгоритмы?</vt:lpstr>
      <vt:lpstr>Как сравнивать алгоритмы?</vt:lpstr>
      <vt:lpstr>Тема 3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elena</dc:creator>
  <cp:lastModifiedBy>carpson</cp:lastModifiedBy>
  <cp:revision>327</cp:revision>
  <dcterms:created xsi:type="dcterms:W3CDTF">2013-05-29T11:36:45Z</dcterms:created>
  <dcterms:modified xsi:type="dcterms:W3CDTF">2024-03-01T02:07:30Z</dcterms:modified>
</cp:coreProperties>
</file>