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4" r:id="rId4"/>
    <p:sldId id="263" r:id="rId5"/>
    <p:sldId id="258" r:id="rId6"/>
    <p:sldId id="262" r:id="rId7"/>
    <p:sldId id="265" r:id="rId8"/>
    <p:sldId id="261" r:id="rId9"/>
    <p:sldId id="259" r:id="rId10"/>
    <p:sldId id="266" r:id="rId11"/>
    <p:sldId id="267" r:id="rId12"/>
    <p:sldId id="268" r:id="rId13"/>
    <p:sldId id="270" r:id="rId14"/>
    <p:sldId id="271" r:id="rId15"/>
    <p:sldId id="272" r:id="rId16"/>
    <p:sldId id="274" r:id="rId17"/>
    <p:sldId id="275" r:id="rId18"/>
    <p:sldId id="269" r:id="rId19"/>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74"/>
  </p:normalViewPr>
  <p:slideViewPr>
    <p:cSldViewPr snapToGrid="0" snapToObjects="1">
      <p:cViewPr varScale="1">
        <p:scale>
          <a:sx n="95" d="100"/>
          <a:sy n="95" d="100"/>
        </p:scale>
        <p:origin x="19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2526A-3DB9-482C-AB00-EE2610A98925}" type="datetimeFigureOut">
              <a:rPr lang="en-US" smtClean="0"/>
              <a:t>9/18/2023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F1159-A0DA-4BE6-9BDB-0F4AF365C17C}" type="slidenum">
              <a:rPr lang="en-US" smtClean="0"/>
              <a:t>‹#›</a:t>
            </a:fld>
            <a:endParaRPr lang="en-US"/>
          </a:p>
        </p:txBody>
      </p:sp>
    </p:spTree>
    <p:extLst>
      <p:ext uri="{BB962C8B-B14F-4D97-AF65-F5344CB8AC3E}">
        <p14:creationId xmlns:p14="http://schemas.microsoft.com/office/powerpoint/2010/main" val="3568959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Dubai" panose="020B0503030403030204" pitchFamily="34" charset="-78"/>
                <a:cs typeface="Dubai" panose="020B0503030403030204" pitchFamily="34" charset="-78"/>
              </a:rPr>
              <a:t>(not a real toolbox but rather a collection of educational material)</a:t>
            </a:r>
          </a:p>
          <a:p>
            <a:endParaRPr lang="en-US" dirty="0"/>
          </a:p>
        </p:txBody>
      </p:sp>
      <p:sp>
        <p:nvSpPr>
          <p:cNvPr id="4" name="Slide Number Placeholder 3"/>
          <p:cNvSpPr>
            <a:spLocks noGrp="1"/>
          </p:cNvSpPr>
          <p:nvPr>
            <p:ph type="sldNum" sz="quarter" idx="5"/>
          </p:nvPr>
        </p:nvSpPr>
        <p:spPr/>
        <p:txBody>
          <a:bodyPr/>
          <a:lstStyle/>
          <a:p>
            <a:fld id="{7A7F1159-A0DA-4BE6-9BDB-0F4AF365C17C}" type="slidenum">
              <a:rPr lang="en-US" smtClean="0"/>
              <a:t>9</a:t>
            </a:fld>
            <a:endParaRPr lang="en-US"/>
          </a:p>
        </p:txBody>
      </p:sp>
    </p:spTree>
    <p:extLst>
      <p:ext uri="{BB962C8B-B14F-4D97-AF65-F5344CB8AC3E}">
        <p14:creationId xmlns:p14="http://schemas.microsoft.com/office/powerpoint/2010/main" val="2498996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0C14E-EA37-7D49-8B94-C0A0006D128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25CED09-7606-FF4B-B787-87D71BDC42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D301E15-4DBF-0A4B-9289-79BE4B9AD674}"/>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7AAF9C06-1434-1648-87F1-020DC9318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B22E7-D867-AD45-AE53-3F6F76D6C1AF}"/>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1681731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AB0F1-E04D-AA4B-ACC6-0E5621383E8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CE0B9B-EAC7-C042-B609-4096CE4ACB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4AB998-AC64-8745-8C10-23A77680DF8A}"/>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8277AAD2-C20E-AD43-B2B4-5C62725B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EDC87-1EF3-F64C-B2C8-6A01D2FEAEB8}"/>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2286534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3F69EC-01BC-3147-AA84-0E3D6CD1685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E1BC89-575E-B741-9177-C8A3D4BB9B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2F87B0-AC7B-4F40-9A2E-78EE6EDA3937}"/>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1F20575B-3885-6047-A687-89C4D8FA2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11FDE-AACE-2D4C-BC26-E9BB821D8913}"/>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290561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649A-9C8F-3E4E-8F45-825F1D443A3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8A9654-CEF5-9349-82B6-F2BCA73998F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DEFA878-B5A6-6549-B43F-C95D9731BD9E}"/>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054E56B2-4A07-954C-953A-DE2373E5E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AD276-2B10-C643-B60F-E7DC018894A3}"/>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1385954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B0C0-3F5E-3148-A066-FBCC9FC3F9F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28C5A3F-8606-7D4D-906D-C8EF81B41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84AA4E-6C2D-024C-90FC-26D55DF3585E}"/>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D4DFE4EC-6B23-1E4A-88DD-1FE3E4466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3AF5-719C-7946-91D3-BB43756E355D}"/>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3634618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F226-8AE1-294E-88B9-82C11F32B72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5D9C47-D312-F34E-AD18-41205A15F63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EEB98B6-C587-204E-A537-59589AEA357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4C21BFC-AF0E-154F-B211-0DC3E899A9F7}"/>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6" name="Footer Placeholder 5">
            <a:extLst>
              <a:ext uri="{FF2B5EF4-FFF2-40B4-BE49-F238E27FC236}">
                <a16:creationId xmlns:a16="http://schemas.microsoft.com/office/drawing/2014/main" id="{8DFE7957-5C01-BD4D-9004-CC2317215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3918C4-4BCE-B240-8203-D3EC47E9E8F0}"/>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2084461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CE4C0-5537-9140-ACBB-038D8B12444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0632BBE-B02E-254C-9B91-7005E079D4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CE6E20-7049-6F46-993C-EB5D1AF89ED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5D227A1-E294-0047-8304-9560C1FD1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91E1476-3FD1-6245-AD31-D86E971C99E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901F8BA-A057-C14D-814D-3401C1109E87}"/>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8" name="Footer Placeholder 7">
            <a:extLst>
              <a:ext uri="{FF2B5EF4-FFF2-40B4-BE49-F238E27FC236}">
                <a16:creationId xmlns:a16="http://schemas.microsoft.com/office/drawing/2014/main" id="{558E8CBB-6246-E546-9CED-11A10DB635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BBA483-4B92-4141-B9B1-E2C4B43036A4}"/>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1723197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AA79-FE08-8C40-A9C7-75AF957C59C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84F646D-625F-FF43-8030-5EB2F7F6F6EE}"/>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4" name="Footer Placeholder 3">
            <a:extLst>
              <a:ext uri="{FF2B5EF4-FFF2-40B4-BE49-F238E27FC236}">
                <a16:creationId xmlns:a16="http://schemas.microsoft.com/office/drawing/2014/main" id="{2A6A86D5-605A-AA48-A864-D34787E627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4249A-6D8C-7A43-895F-BA32E99350C8}"/>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42273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B5BD03-0564-C84E-AE17-6F6A0E7B5526}"/>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3" name="Footer Placeholder 2">
            <a:extLst>
              <a:ext uri="{FF2B5EF4-FFF2-40B4-BE49-F238E27FC236}">
                <a16:creationId xmlns:a16="http://schemas.microsoft.com/office/drawing/2014/main" id="{A3A028FB-E086-0844-AB36-9F346B02677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750C2D-D3CB-8740-ADEA-4065AB7FEF76}"/>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1727070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C767-963E-7E4A-BE0B-9C5F938A36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F31864B-4866-9840-8E3B-EBF87E1C4B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520F30F-95D8-9949-98DE-E2CE88D6E1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E563756-15DA-7F4F-9CC4-D28DF7C2BEE5}"/>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6" name="Footer Placeholder 5">
            <a:extLst>
              <a:ext uri="{FF2B5EF4-FFF2-40B4-BE49-F238E27FC236}">
                <a16:creationId xmlns:a16="http://schemas.microsoft.com/office/drawing/2014/main" id="{7AFF75F2-BDAE-AA40-9BC9-3C64CA02E7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456A2-D2ED-844D-8177-09C913AE1651}"/>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3960867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E696-C4E2-6446-8EED-28F4ADF449F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560690-9C2E-2245-8596-D182CAEE21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5C056C-775B-B944-B362-510416D5F5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8837C0-3B95-BB48-B4D3-A6D03A555CAE}"/>
              </a:ext>
            </a:extLst>
          </p:cNvPr>
          <p:cNvSpPr>
            <a:spLocks noGrp="1"/>
          </p:cNvSpPr>
          <p:nvPr>
            <p:ph type="dt" sz="half" idx="10"/>
          </p:nvPr>
        </p:nvSpPr>
        <p:spPr/>
        <p:txBody>
          <a:bodyPr/>
          <a:lstStyle/>
          <a:p>
            <a:fld id="{C08C4D64-CE3D-3B41-9496-5D50FF9A3D18}" type="datetimeFigureOut">
              <a:rPr lang="en-US" smtClean="0"/>
              <a:t>9/18/2023</a:t>
            </a:fld>
            <a:endParaRPr lang="en-US"/>
          </a:p>
        </p:txBody>
      </p:sp>
      <p:sp>
        <p:nvSpPr>
          <p:cNvPr id="6" name="Footer Placeholder 5">
            <a:extLst>
              <a:ext uri="{FF2B5EF4-FFF2-40B4-BE49-F238E27FC236}">
                <a16:creationId xmlns:a16="http://schemas.microsoft.com/office/drawing/2014/main" id="{BCEB856A-09E3-EE4C-BD23-142FDD7FEC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14EEA4-20EC-454A-B1DE-5D236FBA793A}"/>
              </a:ext>
            </a:extLst>
          </p:cNvPr>
          <p:cNvSpPr>
            <a:spLocks noGrp="1"/>
          </p:cNvSpPr>
          <p:nvPr>
            <p:ph type="sldNum" sz="quarter" idx="12"/>
          </p:nvPr>
        </p:nvSpPr>
        <p:spPr/>
        <p:txBody>
          <a:bodyPr/>
          <a:lstStyle/>
          <a:p>
            <a:fld id="{07F66E25-CB74-B04B-BED5-6074AB3AD9F9}" type="slidenum">
              <a:rPr lang="en-US" smtClean="0"/>
              <a:t>‹#›</a:t>
            </a:fld>
            <a:endParaRPr lang="en-US"/>
          </a:p>
        </p:txBody>
      </p:sp>
    </p:spTree>
    <p:extLst>
      <p:ext uri="{BB962C8B-B14F-4D97-AF65-F5344CB8AC3E}">
        <p14:creationId xmlns:p14="http://schemas.microsoft.com/office/powerpoint/2010/main" val="839290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9E487-3F8C-4F44-9C28-6D09E620D3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C3EE26-6AC0-5847-955D-D6ABBD375E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9F878F9-1C0A-2546-B6E8-9FE8E4F64B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C4D64-CE3D-3B41-9496-5D50FF9A3D18}" type="datetimeFigureOut">
              <a:rPr lang="en-US" smtClean="0"/>
              <a:t>9/18/2023</a:t>
            </a:fld>
            <a:endParaRPr lang="en-US"/>
          </a:p>
        </p:txBody>
      </p:sp>
      <p:sp>
        <p:nvSpPr>
          <p:cNvPr id="5" name="Footer Placeholder 4">
            <a:extLst>
              <a:ext uri="{FF2B5EF4-FFF2-40B4-BE49-F238E27FC236}">
                <a16:creationId xmlns:a16="http://schemas.microsoft.com/office/drawing/2014/main" id="{26175738-C80F-8442-9787-E6ABA8E3D3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D10C88E-91FC-B046-B1AB-06F3996E39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66E25-CB74-B04B-BED5-6074AB3AD9F9}" type="slidenum">
              <a:rPr lang="en-US" smtClean="0"/>
              <a:t>‹#›</a:t>
            </a:fld>
            <a:endParaRPr lang="en-US"/>
          </a:p>
        </p:txBody>
      </p:sp>
    </p:spTree>
    <p:extLst>
      <p:ext uri="{BB962C8B-B14F-4D97-AF65-F5344CB8AC3E}">
        <p14:creationId xmlns:p14="http://schemas.microsoft.com/office/powerpoint/2010/main" val="3027982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egor.poliakov@hmt-leipzig.de" TargetMode="External"/><Relationship Id="rId2" Type="http://schemas.openxmlformats.org/officeDocument/2006/relationships/hyperlink" Target="https://github.com/klirr2007/audiospylt" TargetMode="External"/><Relationship Id="rId1" Type="http://schemas.openxmlformats.org/officeDocument/2006/relationships/slideLayout" Target="../slideLayouts/slideLayout2.xml"/><Relationship Id="rId4" Type="http://schemas.openxmlformats.org/officeDocument/2006/relationships/image" Target="../media/image5.web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4F2A-6B7B-3F4F-BFB5-536B035A1BB1}"/>
              </a:ext>
            </a:extLst>
          </p:cNvPr>
          <p:cNvSpPr>
            <a:spLocks noGrp="1"/>
          </p:cNvSpPr>
          <p:nvPr>
            <p:ph type="ctrTitle"/>
          </p:nvPr>
        </p:nvSpPr>
        <p:spPr>
          <a:xfrm>
            <a:off x="849085" y="908276"/>
            <a:ext cx="9144000" cy="2387600"/>
          </a:xfrm>
        </p:spPr>
        <p:txBody>
          <a:bodyPr>
            <a:noAutofit/>
          </a:bodyPr>
          <a:lstStyle/>
          <a:p>
            <a:pPr algn="l"/>
            <a:r>
              <a:rPr lang="en-GB" sz="4800" dirty="0">
                <a:latin typeface="Dubai" panose="020B0503030403030204" pitchFamily="34" charset="-78"/>
                <a:cs typeface="Dubai" panose="020B0503030403030204" pitchFamily="34" charset="-78"/>
              </a:rPr>
              <a:t>Reconstruct and Decompose: Extracting and </a:t>
            </a:r>
            <a:r>
              <a:rPr lang="en-GB" sz="4800" dirty="0" err="1">
                <a:latin typeface="Dubai" panose="020B0503030403030204" pitchFamily="34" charset="-78"/>
                <a:cs typeface="Dubai" panose="020B0503030403030204" pitchFamily="34" charset="-78"/>
              </a:rPr>
              <a:t>Sonifying</a:t>
            </a:r>
            <a:r>
              <a:rPr lang="en-GB" sz="4800" dirty="0">
                <a:latin typeface="Dubai" panose="020B0503030403030204" pitchFamily="34" charset="-78"/>
                <a:cs typeface="Dubai" panose="020B0503030403030204" pitchFamily="34" charset="-78"/>
              </a:rPr>
              <a:t> Rhythmic, Melodic and Spectral Patterns for Analytical and Creative Use</a:t>
            </a:r>
            <a:endParaRPr lang="en-US" sz="4800" dirty="0">
              <a:latin typeface="Dubai" panose="020B0503030403030204" pitchFamily="34" charset="-78"/>
              <a:cs typeface="Dubai" panose="020B0503030403030204" pitchFamily="34" charset="-78"/>
            </a:endParaRPr>
          </a:p>
        </p:txBody>
      </p:sp>
      <p:sp>
        <p:nvSpPr>
          <p:cNvPr id="3" name="Subtitle 2">
            <a:extLst>
              <a:ext uri="{FF2B5EF4-FFF2-40B4-BE49-F238E27FC236}">
                <a16:creationId xmlns:a16="http://schemas.microsoft.com/office/drawing/2014/main" id="{EF1F18F0-4D62-B847-B846-A9D72BA0AD4A}"/>
              </a:ext>
            </a:extLst>
          </p:cNvPr>
          <p:cNvSpPr>
            <a:spLocks noGrp="1"/>
          </p:cNvSpPr>
          <p:nvPr>
            <p:ph type="subTitle" idx="1"/>
          </p:nvPr>
        </p:nvSpPr>
        <p:spPr>
          <a:xfrm>
            <a:off x="849085" y="4914448"/>
            <a:ext cx="9144000" cy="1035276"/>
          </a:xfrm>
        </p:spPr>
        <p:txBody>
          <a:bodyPr/>
          <a:lstStyle/>
          <a:p>
            <a:pPr algn="l"/>
            <a:r>
              <a:rPr lang="en-US" dirty="0">
                <a:latin typeface="Dubai" panose="020B0503030403030204" pitchFamily="34" charset="-78"/>
                <a:cs typeface="Dubai" panose="020B0503030403030204" pitchFamily="34" charset="-78"/>
              </a:rPr>
              <a:t>Dr. phil. </a:t>
            </a:r>
            <a:r>
              <a:rPr lang="en-US" dirty="0" err="1">
                <a:latin typeface="Dubai" panose="020B0503030403030204" pitchFamily="34" charset="-78"/>
                <a:cs typeface="Dubai" panose="020B0503030403030204" pitchFamily="34" charset="-78"/>
              </a:rPr>
              <a:t>Egor</a:t>
            </a:r>
            <a:r>
              <a:rPr lang="en-US" dirty="0">
                <a:latin typeface="Dubai" panose="020B0503030403030204" pitchFamily="34" charset="-78"/>
                <a:cs typeface="Dubai" panose="020B0503030403030204" pitchFamily="34" charset="-78"/>
              </a:rPr>
              <a:t> Polyakov</a:t>
            </a:r>
          </a:p>
          <a:p>
            <a:pPr algn="l"/>
            <a:r>
              <a:rPr lang="en-US" dirty="0">
                <a:latin typeface="Dubai" panose="020B0503030403030204" pitchFamily="34" charset="-78"/>
                <a:cs typeface="Dubai" panose="020B0503030403030204" pitchFamily="34" charset="-78"/>
              </a:rPr>
              <a:t>egor.poliakov@hmt-leipzig.de</a:t>
            </a:r>
          </a:p>
        </p:txBody>
      </p:sp>
    </p:spTree>
    <p:extLst>
      <p:ext uri="{BB962C8B-B14F-4D97-AF65-F5344CB8AC3E}">
        <p14:creationId xmlns:p14="http://schemas.microsoft.com/office/powerpoint/2010/main" val="2503340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05DCBB-58F4-318D-FDF3-53E1C699E87A}"/>
              </a:ext>
            </a:extLst>
          </p:cNvPr>
          <p:cNvSpPr>
            <a:spLocks noGrp="1"/>
          </p:cNvSpPr>
          <p:nvPr>
            <p:ph idx="1"/>
          </p:nvPr>
        </p:nvSpPr>
        <p:spPr>
          <a:xfrm>
            <a:off x="838200" y="493059"/>
            <a:ext cx="10515600" cy="5683904"/>
          </a:xfrm>
        </p:spPr>
        <p:txBody>
          <a:bodyPr>
            <a:normAutofit fontScale="92500" lnSpcReduction="10000"/>
          </a:bodyPr>
          <a:lstStyle/>
          <a:p>
            <a:pPr marL="0" indent="0">
              <a:buNone/>
            </a:pPr>
            <a:r>
              <a:rPr lang="en-US" b="1" dirty="0">
                <a:latin typeface="Dubai" panose="020B0503030403030204" pitchFamily="34" charset="-78"/>
                <a:cs typeface="Dubai" panose="020B0503030403030204" pitchFamily="34" charset="-78"/>
              </a:rPr>
              <a:t>Audio Generation with Python: The Basics</a:t>
            </a:r>
          </a:p>
          <a:p>
            <a:pPr marL="0" indent="0">
              <a:buNone/>
            </a:pPr>
            <a:endParaRPr lang="en-US" b="1"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Visual Analogy</a:t>
            </a:r>
            <a:r>
              <a:rPr lang="en-US" dirty="0">
                <a:latin typeface="Dubai" panose="020B0503030403030204" pitchFamily="34" charset="-78"/>
                <a:cs typeface="Dubai" panose="020B0503030403030204" pitchFamily="34" charset="-78"/>
              </a:rPr>
              <a:t>: Generating audio can be likened to plotting a waveform</a:t>
            </a:r>
          </a:p>
          <a:p>
            <a:pPr lvl="1"/>
            <a:r>
              <a:rPr lang="en-US" dirty="0">
                <a:latin typeface="Dubai" panose="020B0503030403030204" pitchFamily="34" charset="-78"/>
                <a:cs typeface="Dubai" panose="020B0503030403030204" pitchFamily="34" charset="-78"/>
              </a:rPr>
              <a:t>Think of the audio waveform as a visual plot where time is on the x-axis and amplitude is on the y-axis</a:t>
            </a:r>
          </a:p>
          <a:p>
            <a:pPr marL="0" indent="0">
              <a:buNone/>
            </a:pPr>
            <a:r>
              <a:rPr lang="en-US" b="1" dirty="0">
                <a:latin typeface="Dubai" panose="020B0503030403030204" pitchFamily="34" charset="-78"/>
                <a:cs typeface="Dubai" panose="020B0503030403030204" pitchFamily="34" charset="-78"/>
              </a:rPr>
              <a:t>Sampling Rate</a:t>
            </a:r>
            <a:r>
              <a:rPr lang="en-US" dirty="0">
                <a:latin typeface="Dubai" panose="020B0503030403030204" pitchFamily="34" charset="-78"/>
                <a:cs typeface="Dubai" panose="020B0503030403030204" pitchFamily="34" charset="-78"/>
              </a:rPr>
              <a:t>: Consider it as the "resolution" of your canvas</a:t>
            </a:r>
          </a:p>
          <a:p>
            <a:pPr lvl="1"/>
            <a:r>
              <a:rPr lang="en-US" dirty="0">
                <a:latin typeface="Dubai" panose="020B0503030403030204" pitchFamily="34" charset="-78"/>
                <a:cs typeface="Dubai" panose="020B0503030403030204" pitchFamily="34" charset="-78"/>
              </a:rPr>
              <a:t>Higher sampling rates provide more detailed audio representation, similar to how high-resolution images are more detailed</a:t>
            </a:r>
          </a:p>
          <a:p>
            <a:pPr marL="0" indent="0">
              <a:buNone/>
            </a:pPr>
            <a:r>
              <a:rPr lang="en-US" b="1" dirty="0">
                <a:latin typeface="Dubai" panose="020B0503030403030204" pitchFamily="34" charset="-78"/>
                <a:cs typeface="Dubai" panose="020B0503030403030204" pitchFamily="34" charset="-78"/>
              </a:rPr>
              <a:t>Amplitude Representation</a:t>
            </a:r>
            <a:r>
              <a:rPr lang="en-US" dirty="0">
                <a:latin typeface="Dubai" panose="020B0503030403030204" pitchFamily="34" charset="-78"/>
                <a:cs typeface="Dubai" panose="020B0503030403030204" pitchFamily="34" charset="-78"/>
              </a:rPr>
              <a:t>: Python uses IEEE 754 double-precision binary floating-point format by default</a:t>
            </a:r>
          </a:p>
          <a:p>
            <a:pPr lvl="1"/>
            <a:r>
              <a:rPr lang="en-US" dirty="0">
                <a:latin typeface="Dubai" panose="020B0503030403030204" pitchFamily="34" charset="-78"/>
                <a:cs typeface="Dubai" panose="020B0503030403030204" pitchFamily="34" charset="-78"/>
              </a:rPr>
              <a:t>In layman's terms: This precision is more than adequate for representing audio, even at 32 bits</a:t>
            </a:r>
          </a:p>
          <a:p>
            <a:pPr marL="0" indent="0">
              <a:buNone/>
            </a:pPr>
            <a:r>
              <a:rPr lang="en-US" b="1" dirty="0">
                <a:latin typeface="Dubai" panose="020B0503030403030204" pitchFamily="34" charset="-78"/>
                <a:cs typeface="Dubai" panose="020B0503030403030204" pitchFamily="34" charset="-78"/>
              </a:rPr>
              <a:t>Complex Spectra Creation</a:t>
            </a:r>
            <a:r>
              <a:rPr lang="en-US" dirty="0">
                <a:latin typeface="Dubai" panose="020B0503030403030204" pitchFamily="34" charset="-78"/>
                <a:cs typeface="Dubai" panose="020B0503030403030204" pitchFamily="34" charset="-78"/>
              </a:rPr>
              <a:t>: By summing multiple sine waves, you can create more intricate audio spectra</a:t>
            </a:r>
          </a:p>
          <a:p>
            <a:pPr lvl="1"/>
            <a:r>
              <a:rPr lang="en-US" dirty="0">
                <a:latin typeface="Dubai" panose="020B0503030403030204" pitchFamily="34" charset="-78"/>
                <a:cs typeface="Dubai" panose="020B0503030403030204" pitchFamily="34" charset="-78"/>
              </a:rPr>
              <a:t>Each sine wave can represent a distinct frequency component. When they're combined, they form a complex audio signal</a:t>
            </a:r>
          </a:p>
          <a:p>
            <a:pPr marL="0" indent="0">
              <a:buNone/>
            </a:pPr>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2691519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006550-81D3-E7EC-4D9C-1C89C3CEF460}"/>
              </a:ext>
            </a:extLst>
          </p:cNvPr>
          <p:cNvSpPr>
            <a:spLocks noGrp="1"/>
          </p:cNvSpPr>
          <p:nvPr>
            <p:ph idx="1"/>
          </p:nvPr>
        </p:nvSpPr>
        <p:spPr>
          <a:xfrm>
            <a:off x="838200" y="672353"/>
            <a:ext cx="10515600" cy="5504610"/>
          </a:xfrm>
        </p:spPr>
        <p:txBody>
          <a:bodyPr/>
          <a:lstStyle/>
          <a:p>
            <a:pPr marL="0" indent="0">
              <a:buNone/>
            </a:pPr>
            <a:r>
              <a:rPr lang="en-US" b="1" dirty="0">
                <a:latin typeface="Dubai" panose="020B0503030403030204" pitchFamily="34" charset="-78"/>
                <a:cs typeface="Dubai" panose="020B0503030403030204" pitchFamily="34" charset="-78"/>
              </a:rPr>
              <a:t>Basic Representation</a:t>
            </a:r>
            <a:r>
              <a:rPr lang="en-US" dirty="0">
                <a:latin typeface="Dubai" panose="020B0503030403030204" pitchFamily="34" charset="-78"/>
                <a:cs typeface="Dubai" panose="020B0503030403030204" pitchFamily="34" charset="-78"/>
              </a:rPr>
              <a:t>: Frequencies and their corresponding amplitudes can be tabled</a:t>
            </a:r>
          </a:p>
          <a:p>
            <a:pPr lvl="1"/>
            <a:r>
              <a:rPr lang="en-US" dirty="0">
                <a:latin typeface="Dubai" panose="020B0503030403030204" pitchFamily="34" charset="-78"/>
                <a:cs typeface="Dubai" panose="020B0503030403030204" pitchFamily="34" charset="-78"/>
              </a:rPr>
              <a:t>This table serves as a fundamental blueprint of the audio's spectral content</a:t>
            </a:r>
          </a:p>
          <a:p>
            <a:pPr marL="0" indent="0">
              <a:buNone/>
            </a:pPr>
            <a:endParaRPr lang="en-US" dirty="0"/>
          </a:p>
        </p:txBody>
      </p:sp>
      <p:pic>
        <p:nvPicPr>
          <p:cNvPr id="5" name="Picture 4">
            <a:extLst>
              <a:ext uri="{FF2B5EF4-FFF2-40B4-BE49-F238E27FC236}">
                <a16:creationId xmlns:a16="http://schemas.microsoft.com/office/drawing/2014/main" id="{8E2B5E23-0A9E-309F-D5FA-7317C39AB154}"/>
              </a:ext>
            </a:extLst>
          </p:cNvPr>
          <p:cNvPicPr>
            <a:picLocks noChangeAspect="1"/>
          </p:cNvPicPr>
          <p:nvPr/>
        </p:nvPicPr>
        <p:blipFill>
          <a:blip r:embed="rId2"/>
          <a:stretch>
            <a:fillRect/>
          </a:stretch>
        </p:blipFill>
        <p:spPr>
          <a:xfrm>
            <a:off x="1302683" y="2258265"/>
            <a:ext cx="2038350" cy="1247775"/>
          </a:xfrm>
          <a:prstGeom prst="rect">
            <a:avLst/>
          </a:prstGeom>
        </p:spPr>
      </p:pic>
      <p:pic>
        <p:nvPicPr>
          <p:cNvPr id="7" name="Picture 6">
            <a:extLst>
              <a:ext uri="{FF2B5EF4-FFF2-40B4-BE49-F238E27FC236}">
                <a16:creationId xmlns:a16="http://schemas.microsoft.com/office/drawing/2014/main" id="{F4ECDD38-6635-AB0B-2E09-6D4884A1EC2F}"/>
              </a:ext>
            </a:extLst>
          </p:cNvPr>
          <p:cNvPicPr>
            <a:picLocks noChangeAspect="1"/>
          </p:cNvPicPr>
          <p:nvPr/>
        </p:nvPicPr>
        <p:blipFill>
          <a:blip r:embed="rId3"/>
          <a:stretch>
            <a:fillRect/>
          </a:stretch>
        </p:blipFill>
        <p:spPr>
          <a:xfrm>
            <a:off x="1302683" y="3803276"/>
            <a:ext cx="4705350" cy="1905000"/>
          </a:xfrm>
          <a:prstGeom prst="rect">
            <a:avLst/>
          </a:prstGeom>
        </p:spPr>
      </p:pic>
      <p:sp>
        <p:nvSpPr>
          <p:cNvPr id="8" name="TextBox 7">
            <a:extLst>
              <a:ext uri="{FF2B5EF4-FFF2-40B4-BE49-F238E27FC236}">
                <a16:creationId xmlns:a16="http://schemas.microsoft.com/office/drawing/2014/main" id="{A73CF9B5-87E4-1BB2-00D1-41F5C96B308C}"/>
              </a:ext>
            </a:extLst>
          </p:cNvPr>
          <p:cNvSpPr txBox="1"/>
          <p:nvPr/>
        </p:nvSpPr>
        <p:spPr>
          <a:xfrm>
            <a:off x="7875493" y="4571110"/>
            <a:ext cx="1949826"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with time domain</a:t>
            </a:r>
          </a:p>
        </p:txBody>
      </p:sp>
      <p:sp>
        <p:nvSpPr>
          <p:cNvPr id="9" name="TextBox 8">
            <a:extLst>
              <a:ext uri="{FF2B5EF4-FFF2-40B4-BE49-F238E27FC236}">
                <a16:creationId xmlns:a16="http://schemas.microsoft.com/office/drawing/2014/main" id="{3555B56A-034D-4C57-005F-6C81631B0D20}"/>
              </a:ext>
            </a:extLst>
          </p:cNvPr>
          <p:cNvSpPr txBox="1"/>
          <p:nvPr/>
        </p:nvSpPr>
        <p:spPr>
          <a:xfrm>
            <a:off x="7875492" y="2697486"/>
            <a:ext cx="2218768"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without time domain</a:t>
            </a:r>
          </a:p>
        </p:txBody>
      </p:sp>
    </p:spTree>
    <p:extLst>
      <p:ext uri="{BB962C8B-B14F-4D97-AF65-F5344CB8AC3E}">
        <p14:creationId xmlns:p14="http://schemas.microsoft.com/office/powerpoint/2010/main" val="333372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86854-516A-E7F4-0354-F84475AE27DF}"/>
              </a:ext>
            </a:extLst>
          </p:cNvPr>
          <p:cNvSpPr>
            <a:spLocks noGrp="1"/>
          </p:cNvSpPr>
          <p:nvPr>
            <p:ph idx="1"/>
          </p:nvPr>
        </p:nvSpPr>
        <p:spPr>
          <a:xfrm>
            <a:off x="838200" y="351692"/>
            <a:ext cx="10515600" cy="5825271"/>
          </a:xfrm>
        </p:spPr>
        <p:txBody>
          <a:bodyPr/>
          <a:lstStyle/>
          <a:p>
            <a:pPr marL="0" indent="0">
              <a:buNone/>
            </a:pPr>
            <a:r>
              <a:rPr lang="en-US" b="1" dirty="0">
                <a:latin typeface="Dubai" panose="020B0503030403030204" pitchFamily="34" charset="-78"/>
                <a:cs typeface="Dubai" panose="020B0503030403030204" pitchFamily="34" charset="-78"/>
              </a:rPr>
              <a:t>Toolbox overview</a:t>
            </a:r>
          </a:p>
          <a:p>
            <a:pPr marL="0" indent="0">
              <a:buNone/>
            </a:pPr>
            <a:endParaRPr lang="en-US" b="1" dirty="0">
              <a:latin typeface="Dubai" panose="020B0503030403030204" pitchFamily="34" charset="-78"/>
              <a:cs typeface="Dubai" panose="020B0503030403030204" pitchFamily="34" charset="-78"/>
            </a:endParaRPr>
          </a:p>
          <a:p>
            <a:pPr marL="514350" indent="-514350">
              <a:buAutoNum type="arabicPeriod"/>
            </a:pPr>
            <a:r>
              <a:rPr lang="en-US" b="1" dirty="0">
                <a:latin typeface="Dubai" panose="020B0503030403030204" pitchFamily="34" charset="-78"/>
                <a:cs typeface="Dubai" panose="020B0503030403030204" pitchFamily="34" charset="-78"/>
              </a:rPr>
              <a:t>Instructional Notebooks</a:t>
            </a:r>
            <a:r>
              <a:rPr lang="en-US" dirty="0">
                <a:latin typeface="Dubai" panose="020B0503030403030204" pitchFamily="34" charset="-78"/>
                <a:cs typeface="Dubai" panose="020B0503030403030204" pitchFamily="34" charset="-78"/>
              </a:rPr>
              <a:t>: Designed to provide comprehensive explanations and demonstrations on core audio concepts</a:t>
            </a:r>
          </a:p>
          <a:p>
            <a:pPr marL="0" indent="0">
              <a:buNone/>
            </a:pP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b="1" dirty="0" err="1">
                <a:latin typeface="Dubai" panose="020B0503030403030204" pitchFamily="34" charset="-78"/>
                <a:cs typeface="Dubai" panose="020B0503030403030204" pitchFamily="34" charset="-78"/>
              </a:rPr>
              <a:t>wave_sampling_window</a:t>
            </a:r>
            <a:r>
              <a:rPr lang="en-US" dirty="0">
                <a:latin typeface="Dubai" panose="020B0503030403030204" pitchFamily="34" charset="-78"/>
                <a:cs typeface="Dubai" panose="020B0503030403030204" pitchFamily="34" charset="-78"/>
              </a:rPr>
              <a:t>:</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Covers sampling rate, Nyquist Frequency, window functions, and implications of sampled material length on frequency resolution</a:t>
            </a:r>
          </a:p>
          <a:p>
            <a:pPr>
              <a:buFont typeface="Arial" panose="020B0604020202020204" pitchFamily="34" charset="0"/>
              <a:buChar char="•"/>
            </a:pPr>
            <a:r>
              <a:rPr lang="en-US" b="1" dirty="0">
                <a:latin typeface="Dubai" panose="020B0503030403030204" pitchFamily="34" charset="-78"/>
                <a:cs typeface="Dubai" panose="020B0503030403030204" pitchFamily="34" charset="-78"/>
              </a:rPr>
              <a:t>wave_vs_dft_3d</a:t>
            </a:r>
            <a:r>
              <a:rPr lang="en-US" dirty="0">
                <a:latin typeface="Dubai" panose="020B0503030403030204" pitchFamily="34" charset="-78"/>
                <a:cs typeface="Dubai" panose="020B0503030403030204" pitchFamily="34" charset="-78"/>
              </a:rPr>
              <a:t>:</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Displays 2D and 3D representations of DFT spectra, emphasizing sine/cosine component visuals</a:t>
            </a:r>
          </a:p>
        </p:txBody>
      </p:sp>
    </p:spTree>
    <p:extLst>
      <p:ext uri="{BB962C8B-B14F-4D97-AF65-F5344CB8AC3E}">
        <p14:creationId xmlns:p14="http://schemas.microsoft.com/office/powerpoint/2010/main" val="121908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F7DF6-3002-2366-1841-5F58BC6E2481}"/>
              </a:ext>
            </a:extLst>
          </p:cNvPr>
          <p:cNvSpPr>
            <a:spLocks noGrp="1"/>
          </p:cNvSpPr>
          <p:nvPr>
            <p:ph idx="1"/>
          </p:nvPr>
        </p:nvSpPr>
        <p:spPr>
          <a:xfrm>
            <a:off x="838200" y="532562"/>
            <a:ext cx="10515600" cy="6008915"/>
          </a:xfrm>
        </p:spPr>
        <p:txBody>
          <a:bodyPr>
            <a:normAutofit/>
          </a:bodyPr>
          <a:lstStyle/>
          <a:p>
            <a:pPr marL="0" indent="0">
              <a:buNone/>
            </a:pPr>
            <a:r>
              <a:rPr lang="en-US" b="1" dirty="0">
                <a:latin typeface="Dubai" panose="020B0503030403030204" pitchFamily="34" charset="-78"/>
                <a:cs typeface="Dubai" panose="020B0503030403030204" pitchFamily="34" charset="-78"/>
              </a:rPr>
              <a:t>2. Analysis Notebooks:</a:t>
            </a:r>
          </a:p>
          <a:p>
            <a:pPr marL="0" indent="0">
              <a:buNone/>
            </a:pPr>
            <a:endParaRPr lang="en-US" b="1" dirty="0">
              <a:latin typeface="Dubai" panose="020B0503030403030204" pitchFamily="34" charset="-78"/>
              <a:cs typeface="Dubai" panose="020B0503030403030204" pitchFamily="34" charset="-78"/>
            </a:endParaRPr>
          </a:p>
          <a:p>
            <a:r>
              <a:rPr lang="en-US" b="1" dirty="0" err="1">
                <a:latin typeface="Dubai" panose="020B0503030403030204" pitchFamily="34" charset="-78"/>
                <a:cs typeface="Dubai" panose="020B0503030403030204" pitchFamily="34" charset="-78"/>
              </a:rPr>
              <a:t>audio_load_dft</a:t>
            </a:r>
            <a:r>
              <a:rPr lang="en-US" b="1"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Incorporates basic audio editing functions such as trim and fade</a:t>
            </a:r>
          </a:p>
          <a:p>
            <a:pPr lvl="1"/>
            <a:r>
              <a:rPr lang="en-US" dirty="0">
                <a:latin typeface="Dubai" panose="020B0503030403030204" pitchFamily="34" charset="-78"/>
                <a:cs typeface="Dubai" panose="020B0503030403030204" pitchFamily="34" charset="-78"/>
              </a:rPr>
              <a:t>Offers customizable peak detection methods</a:t>
            </a:r>
          </a:p>
          <a:p>
            <a:pPr lvl="1"/>
            <a:r>
              <a:rPr lang="en-US" dirty="0">
                <a:latin typeface="Dubai" panose="020B0503030403030204" pitchFamily="34" charset="-78"/>
                <a:cs typeface="Dubai" panose="020B0503030403030204" pitchFamily="34" charset="-78"/>
              </a:rPr>
              <a:t>Features thresholding functions and split analysed data into multiple DFTs</a:t>
            </a:r>
          </a:p>
          <a:p>
            <a:pPr marL="457200" lvl="1" indent="0">
              <a:buNone/>
            </a:pPr>
            <a:endParaRPr lang="en-US"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3. Visualizations and Symbolic Rendering:</a:t>
            </a:r>
          </a:p>
          <a:p>
            <a:pPr marL="0" indent="0">
              <a:buNone/>
            </a:pPr>
            <a:endParaRPr lang="en-US" dirty="0">
              <a:latin typeface="Dubai" panose="020B0503030403030204" pitchFamily="34" charset="-78"/>
              <a:cs typeface="Dubai" panose="020B0503030403030204" pitchFamily="34" charset="-78"/>
            </a:endParaRPr>
          </a:p>
          <a:p>
            <a:pPr marL="0" indent="0">
              <a:buNone/>
            </a:pPr>
            <a:r>
              <a:rPr lang="en-US" b="1" dirty="0" err="1">
                <a:latin typeface="Dubai" panose="020B0503030403030204" pitchFamily="34" charset="-78"/>
                <a:cs typeface="Dubai" panose="020B0503030403030204" pitchFamily="34" charset="-78"/>
              </a:rPr>
              <a:t>visual_tsv</a:t>
            </a:r>
            <a:r>
              <a:rPr lang="en-US" b="1"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plotting scripts for TSV/data frames</a:t>
            </a:r>
          </a:p>
          <a:p>
            <a:pPr marL="0" indent="0">
              <a:buNone/>
            </a:pPr>
            <a:r>
              <a:rPr lang="en-US" b="1" dirty="0" err="1">
                <a:latin typeface="Dubai" panose="020B0503030403030204" pitchFamily="34" charset="-78"/>
                <a:cs typeface="Dubai" panose="020B0503030403030204" pitchFamily="34" charset="-78"/>
              </a:rPr>
              <a:t>symbolic_mei</a:t>
            </a:r>
            <a:r>
              <a:rPr lang="en-US" b="1"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symbolic visualizations tailored for data frames</a:t>
            </a:r>
          </a:p>
        </p:txBody>
      </p:sp>
    </p:spTree>
    <p:extLst>
      <p:ext uri="{BB962C8B-B14F-4D97-AF65-F5344CB8AC3E}">
        <p14:creationId xmlns:p14="http://schemas.microsoft.com/office/powerpoint/2010/main" val="229251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FD112-924A-E8BB-1854-030EFC5E0A0E}"/>
              </a:ext>
            </a:extLst>
          </p:cNvPr>
          <p:cNvSpPr>
            <a:spLocks noGrp="1"/>
          </p:cNvSpPr>
          <p:nvPr>
            <p:ph idx="1"/>
          </p:nvPr>
        </p:nvSpPr>
        <p:spPr>
          <a:xfrm>
            <a:off x="838200" y="954593"/>
            <a:ext cx="10515600" cy="5222370"/>
          </a:xfrm>
        </p:spPr>
        <p:txBody>
          <a:bodyPr>
            <a:normAutofit/>
          </a:bodyPr>
          <a:lstStyle/>
          <a:p>
            <a:pPr marL="0" indent="0">
              <a:buNone/>
            </a:pPr>
            <a:r>
              <a:rPr lang="en-US" b="1" dirty="0">
                <a:latin typeface="Dubai" panose="020B0503030403030204" pitchFamily="34" charset="-78"/>
                <a:cs typeface="Dubai" panose="020B0503030403030204" pitchFamily="34" charset="-78"/>
              </a:rPr>
              <a:t>4. TSV Manipulations and Resynthesis: </a:t>
            </a:r>
          </a:p>
          <a:p>
            <a:pPr marL="0" indent="0">
              <a:buNone/>
            </a:pPr>
            <a:endParaRPr lang="en-US" b="1" dirty="0">
              <a:latin typeface="Dubai" panose="020B0503030403030204" pitchFamily="34" charset="-78"/>
              <a:cs typeface="Dubai" panose="020B0503030403030204" pitchFamily="34" charset="-78"/>
            </a:endParaRPr>
          </a:p>
          <a:p>
            <a:r>
              <a:rPr lang="en-US" b="1" dirty="0" err="1">
                <a:latin typeface="Dubai" panose="020B0503030403030204" pitchFamily="34" charset="-78"/>
                <a:cs typeface="Dubai" panose="020B0503030403030204" pitchFamily="34" charset="-78"/>
              </a:rPr>
              <a:t>df_pitch_stretch</a:t>
            </a:r>
            <a:r>
              <a:rPr lang="en-US" b="1" dirty="0">
                <a:latin typeface="Dubai" panose="020B0503030403030204" pitchFamily="34" charset="-78"/>
                <a:cs typeface="Dubai" panose="020B0503030403030204" pitchFamily="34" charset="-78"/>
              </a:rPr>
              <a:t>: </a:t>
            </a:r>
          </a:p>
          <a:p>
            <a:pPr lvl="1"/>
            <a:r>
              <a:rPr lang="en-US" dirty="0">
                <a:latin typeface="Dubai" panose="020B0503030403030204" pitchFamily="34" charset="-78"/>
                <a:cs typeface="Dubai" panose="020B0503030403030204" pitchFamily="34" charset="-78"/>
              </a:rPr>
              <a:t> Implement pitch/stretch alterations on TSVs with time domain data</a:t>
            </a:r>
          </a:p>
          <a:p>
            <a:r>
              <a:rPr lang="en-US" b="1" dirty="0">
                <a:latin typeface="Dubai" panose="020B0503030403030204" pitchFamily="34" charset="-78"/>
                <a:cs typeface="Dubai" panose="020B0503030403030204" pitchFamily="34" charset="-78"/>
              </a:rPr>
              <a:t>2df_copypaste, 2df_merge</a:t>
            </a:r>
            <a:r>
              <a:rPr lang="en-US" dirty="0">
                <a:latin typeface="Dubai" panose="020B0503030403030204" pitchFamily="34" charset="-78"/>
                <a:cs typeface="Dubai" panose="020B0503030403030204" pitchFamily="34" charset="-78"/>
              </a:rPr>
              <a:t>: </a:t>
            </a:r>
          </a:p>
          <a:p>
            <a:pPr lvl="1"/>
            <a:r>
              <a:rPr lang="en-US" dirty="0">
                <a:latin typeface="Dubai" panose="020B0503030403030204" pitchFamily="34" charset="-78"/>
                <a:cs typeface="Dubai" panose="020B0503030403030204" pitchFamily="34" charset="-78"/>
              </a:rPr>
              <a:t>Execute freeze effects and various kinds of spectral interpolation</a:t>
            </a:r>
          </a:p>
          <a:p>
            <a:r>
              <a:rPr lang="en-US" b="1" dirty="0" err="1">
                <a:latin typeface="Dubai" panose="020B0503030403030204" pitchFamily="34" charset="-78"/>
                <a:cs typeface="Dubai" panose="020B0503030403030204" pitchFamily="34" charset="-78"/>
              </a:rPr>
              <a:t>resynth</a:t>
            </a:r>
            <a:r>
              <a:rPr lang="en-US" dirty="0">
                <a:latin typeface="Dubai" panose="020B0503030403030204" pitchFamily="34" charset="-78"/>
                <a:cs typeface="Dubai" panose="020B0503030403030204" pitchFamily="34" charset="-78"/>
              </a:rPr>
              <a:t>: </a:t>
            </a:r>
          </a:p>
          <a:p>
            <a:pPr lvl="1"/>
            <a:r>
              <a:rPr lang="en-US" dirty="0">
                <a:latin typeface="Dubai" panose="020B0503030403030204" pitchFamily="34" charset="-78"/>
                <a:cs typeface="Dubai" panose="020B0503030403030204" pitchFamily="34" charset="-78"/>
              </a:rPr>
              <a:t>Resynthesize based on TSVs containing time domain data</a:t>
            </a:r>
          </a:p>
          <a:p>
            <a:pPr marL="0" indent="0">
              <a:buNone/>
            </a:pPr>
            <a:endParaRPr lang="en-US" dirty="0"/>
          </a:p>
        </p:txBody>
      </p:sp>
    </p:spTree>
    <p:extLst>
      <p:ext uri="{BB962C8B-B14F-4D97-AF65-F5344CB8AC3E}">
        <p14:creationId xmlns:p14="http://schemas.microsoft.com/office/powerpoint/2010/main" val="298816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0BEED-0194-B17F-C4A0-C11AEB03DC85}"/>
              </a:ext>
            </a:extLst>
          </p:cNvPr>
          <p:cNvSpPr>
            <a:spLocks noGrp="1"/>
          </p:cNvSpPr>
          <p:nvPr>
            <p:ph idx="1"/>
          </p:nvPr>
        </p:nvSpPr>
        <p:spPr>
          <a:xfrm>
            <a:off x="838200" y="482321"/>
            <a:ext cx="10515600" cy="5928527"/>
          </a:xfrm>
        </p:spPr>
        <p:txBody>
          <a:bodyPr>
            <a:normAutofit fontScale="92500"/>
          </a:bodyPr>
          <a:lstStyle/>
          <a:p>
            <a:pPr marL="0" indent="0">
              <a:buNone/>
            </a:pPr>
            <a:r>
              <a:rPr lang="en-US" b="1" dirty="0">
                <a:latin typeface="Dubai" panose="020B0503030403030204" pitchFamily="34" charset="-78"/>
                <a:cs typeface="Dubai" panose="020B0503030403030204" pitchFamily="34" charset="-78"/>
              </a:rPr>
              <a:t>Why Verovio?</a:t>
            </a:r>
          </a:p>
          <a:p>
            <a:pPr marL="0" indent="0">
              <a:buNone/>
            </a:pPr>
            <a:endParaRPr lang="en-US" b="1"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Limited Rendering Options in Python:</a:t>
            </a:r>
            <a:endParaRPr lang="en-US" dirty="0">
              <a:latin typeface="Dubai" panose="020B0503030403030204" pitchFamily="34" charset="-78"/>
              <a:cs typeface="Dubai" panose="020B0503030403030204" pitchFamily="34" charset="-78"/>
            </a:endParaRPr>
          </a:p>
          <a:p>
            <a:pPr lvl="1"/>
            <a:r>
              <a:rPr lang="en-US" dirty="0">
                <a:latin typeface="Dubai" panose="020B0503030403030204" pitchFamily="34" charset="-78"/>
                <a:cs typeface="Dubai" panose="020B0503030403030204" pitchFamily="34" charset="-78"/>
              </a:rPr>
              <a:t>Python presents limited choices when it comes to sheet music rendering</a:t>
            </a:r>
          </a:p>
          <a:p>
            <a:pPr marL="0" indent="0">
              <a:buNone/>
            </a:pPr>
            <a:endParaRPr lang="en-US"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Limitations of Music21:</a:t>
            </a:r>
            <a:endParaRPr lang="en-US" dirty="0">
              <a:latin typeface="Dubai" panose="020B0503030403030204" pitchFamily="34" charset="-78"/>
              <a:cs typeface="Dubai" panose="020B0503030403030204" pitchFamily="34" charset="-78"/>
            </a:endParaRPr>
          </a:p>
          <a:p>
            <a:pPr lvl="1"/>
            <a:r>
              <a:rPr lang="en-US" dirty="0">
                <a:latin typeface="Dubai" panose="020B0503030403030204" pitchFamily="34" charset="-78"/>
                <a:cs typeface="Dubai" panose="020B0503030403030204" pitchFamily="34" charset="-78"/>
              </a:rPr>
              <a:t>Music21 relies on external programs such as </a:t>
            </a:r>
            <a:r>
              <a:rPr lang="en-US" dirty="0" err="1">
                <a:latin typeface="Dubai" panose="020B0503030403030204" pitchFamily="34" charset="-78"/>
                <a:cs typeface="Dubai" panose="020B0503030403030204" pitchFamily="34" charset="-78"/>
              </a:rPr>
              <a:t>LilyPond</a:t>
            </a:r>
            <a:r>
              <a:rPr lang="en-US" dirty="0">
                <a:latin typeface="Dubai" panose="020B0503030403030204" pitchFamily="34" charset="-78"/>
                <a:cs typeface="Dubai" panose="020B0503030403030204" pitchFamily="34" charset="-78"/>
              </a:rPr>
              <a:t> or MuseScore for rendering MusicXML data</a:t>
            </a:r>
          </a:p>
          <a:p>
            <a:pPr lvl="1"/>
            <a:r>
              <a:rPr lang="en-US" dirty="0">
                <a:latin typeface="Dubai" panose="020B0503030403030204" pitchFamily="34" charset="-78"/>
                <a:cs typeface="Dubai" panose="020B0503030403030204" pitchFamily="34" charset="-78"/>
              </a:rPr>
              <a:t>The rendering process results only in PDF or PNG formats</a:t>
            </a:r>
          </a:p>
          <a:p>
            <a:endParaRPr lang="en-US" dirty="0">
              <a:latin typeface="Dubai" panose="020B0503030403030204" pitchFamily="34" charset="-78"/>
              <a:cs typeface="Dubai" panose="020B0503030403030204" pitchFamily="34" charset="-78"/>
            </a:endParaRPr>
          </a:p>
          <a:p>
            <a:pPr marL="0" indent="0">
              <a:buNone/>
            </a:pPr>
            <a:r>
              <a:rPr lang="en-US" b="1" dirty="0" err="1">
                <a:latin typeface="Dubai" panose="020B0503030403030204" pitchFamily="34" charset="-78"/>
                <a:cs typeface="Dubai" panose="020B0503030403030204" pitchFamily="34" charset="-78"/>
              </a:rPr>
              <a:t>Verovio's</a:t>
            </a:r>
            <a:r>
              <a:rPr lang="en-US" b="1" dirty="0">
                <a:latin typeface="Dubai" panose="020B0503030403030204" pitchFamily="34" charset="-78"/>
                <a:cs typeface="Dubai" panose="020B0503030403030204" pitchFamily="34" charset="-78"/>
              </a:rPr>
              <a:t> Native Python Integration:</a:t>
            </a:r>
            <a:endParaRPr lang="en-US" dirty="0">
              <a:latin typeface="Dubai" panose="020B0503030403030204" pitchFamily="34" charset="-78"/>
              <a:cs typeface="Dubai" panose="020B0503030403030204" pitchFamily="34" charset="-78"/>
            </a:endParaRPr>
          </a:p>
          <a:p>
            <a:pPr lvl="1"/>
            <a:r>
              <a:rPr lang="en-US" dirty="0">
                <a:latin typeface="Dubai" panose="020B0503030403030204" pitchFamily="34" charset="-78"/>
                <a:cs typeface="Dubai" panose="020B0503030403030204" pitchFamily="34" charset="-78"/>
              </a:rPr>
              <a:t>Verovio can operate as a native package within the Python environment</a:t>
            </a:r>
          </a:p>
          <a:p>
            <a:pPr lvl="1"/>
            <a:r>
              <a:rPr lang="en-US" dirty="0">
                <a:latin typeface="Dubai" panose="020B0503030403030204" pitchFamily="34" charset="-78"/>
                <a:cs typeface="Dubai" panose="020B0503030403030204" pitchFamily="34" charset="-78"/>
              </a:rPr>
              <a:t>Support for MEI, MusicXML, Humdrum</a:t>
            </a:r>
          </a:p>
          <a:p>
            <a:pPr lvl="1"/>
            <a:r>
              <a:rPr lang="en-US" dirty="0">
                <a:latin typeface="Dubai" panose="020B0503030403030204" pitchFamily="34" charset="-78"/>
                <a:cs typeface="Dubai" panose="020B0503030403030204" pitchFamily="34" charset="-78"/>
              </a:rPr>
              <a:t>Rendering directly as SVG, providing scalable and high-quality sheet music graphics</a:t>
            </a:r>
          </a:p>
        </p:txBody>
      </p:sp>
    </p:spTree>
    <p:extLst>
      <p:ext uri="{BB962C8B-B14F-4D97-AF65-F5344CB8AC3E}">
        <p14:creationId xmlns:p14="http://schemas.microsoft.com/office/powerpoint/2010/main" val="4023257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0B210-3D41-E4A7-FB15-C3F2E2331A55}"/>
              </a:ext>
            </a:extLst>
          </p:cNvPr>
          <p:cNvSpPr>
            <a:spLocks noGrp="1"/>
          </p:cNvSpPr>
          <p:nvPr>
            <p:ph idx="1"/>
          </p:nvPr>
        </p:nvSpPr>
        <p:spPr>
          <a:xfrm>
            <a:off x="838200" y="341644"/>
            <a:ext cx="10515600" cy="6340510"/>
          </a:xfrm>
        </p:spPr>
        <p:txBody>
          <a:bodyPr>
            <a:normAutofit fontScale="92500" lnSpcReduction="20000"/>
          </a:bodyPr>
          <a:lstStyle/>
          <a:p>
            <a:pPr marL="0" indent="0">
              <a:buNone/>
            </a:pPr>
            <a:r>
              <a:rPr lang="en-US" sz="3000" b="1" dirty="0">
                <a:latin typeface="Dubai" panose="020B0503030403030204" pitchFamily="34" charset="-78"/>
                <a:cs typeface="Dubai" panose="020B0503030403030204" pitchFamily="34" charset="-78"/>
              </a:rPr>
              <a:t>Issues with Current Symbolic Music Formats</a:t>
            </a:r>
          </a:p>
          <a:p>
            <a:pPr marL="0" indent="0">
              <a:buNone/>
            </a:pPr>
            <a:endParaRPr lang="en-US" dirty="0">
              <a:latin typeface="Dubai" panose="020B0503030403030204" pitchFamily="34" charset="-78"/>
              <a:cs typeface="Dubai" panose="020B0503030403030204" pitchFamily="34" charset="-78"/>
            </a:endParaRPr>
          </a:p>
          <a:p>
            <a:pPr>
              <a:buFont typeface="+mj-lt"/>
              <a:buAutoNum type="arabicPeriod"/>
            </a:pPr>
            <a:r>
              <a:rPr lang="en-US" b="1" dirty="0">
                <a:latin typeface="Dubai" panose="020B0503030403030204" pitchFamily="34" charset="-78"/>
                <a:cs typeface="Dubai" panose="020B0503030403030204" pitchFamily="34" charset="-78"/>
              </a:rPr>
              <a:t> Lack of Modern Notation Support</a:t>
            </a:r>
            <a:r>
              <a:rPr lang="en-US"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Current symbolic music formats largely cater to traditional notation techniques</a:t>
            </a:r>
          </a:p>
          <a:p>
            <a:pPr lvl="1"/>
            <a:r>
              <a:rPr lang="en-US" dirty="0">
                <a:latin typeface="Dubai" panose="020B0503030403030204" pitchFamily="34" charset="-78"/>
                <a:cs typeface="Dubai" panose="020B0503030403030204" pitchFamily="34" charset="-78"/>
              </a:rPr>
              <a:t>Modern notation, particularly those employed in contemporary, experimental, and electroacoustic genres, often isn't adequately represented</a:t>
            </a:r>
          </a:p>
          <a:p>
            <a:pPr marL="457200" lvl="1" indent="0">
              <a:buNone/>
            </a:pPr>
            <a:endParaRPr lang="en-US" dirty="0">
              <a:latin typeface="Dubai" panose="020B0503030403030204" pitchFamily="34" charset="-78"/>
              <a:cs typeface="Dubai" panose="020B0503030403030204" pitchFamily="34" charset="-78"/>
            </a:endParaRPr>
          </a:p>
          <a:p>
            <a:pPr>
              <a:buFont typeface="+mj-lt"/>
              <a:buAutoNum type="arabicPeriod"/>
            </a:pPr>
            <a:r>
              <a:rPr lang="en-US" b="1" dirty="0">
                <a:latin typeface="Dubai" panose="020B0503030403030204" pitchFamily="34" charset="-78"/>
                <a:cs typeface="Dubai" panose="020B0503030403030204" pitchFamily="34" charset="-78"/>
              </a:rPr>
              <a:t> </a:t>
            </a:r>
            <a:r>
              <a:rPr lang="en-US" b="1" dirty="0" err="1">
                <a:latin typeface="Dubai" panose="020B0503030403030204" pitchFamily="34" charset="-78"/>
                <a:cs typeface="Dubai" panose="020B0503030403030204" pitchFamily="34" charset="-78"/>
              </a:rPr>
              <a:t>LilyPond's</a:t>
            </a:r>
            <a:r>
              <a:rPr lang="en-US" b="1" dirty="0">
                <a:latin typeface="Dubai" panose="020B0503030403030204" pitchFamily="34" charset="-78"/>
                <a:cs typeface="Dubai" panose="020B0503030403030204" pitchFamily="34" charset="-78"/>
              </a:rPr>
              <a:t> Limited Scope</a:t>
            </a:r>
            <a:r>
              <a:rPr lang="en-US"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While </a:t>
            </a:r>
            <a:r>
              <a:rPr lang="en-US" dirty="0" err="1">
                <a:latin typeface="Dubai" panose="020B0503030403030204" pitchFamily="34" charset="-78"/>
                <a:cs typeface="Dubai" panose="020B0503030403030204" pitchFamily="34" charset="-78"/>
              </a:rPr>
              <a:t>LilyPond</a:t>
            </a:r>
            <a:r>
              <a:rPr lang="en-US" dirty="0">
                <a:latin typeface="Dubai" panose="020B0503030403030204" pitchFamily="34" charset="-78"/>
                <a:cs typeface="Dubai" panose="020B0503030403030204" pitchFamily="34" charset="-78"/>
              </a:rPr>
              <a:t> stands out by offering some degree of support for unconventional notation techniques, it only has a brief section dedicated to these</a:t>
            </a:r>
          </a:p>
          <a:p>
            <a:pPr marL="457200" lvl="1" indent="0">
              <a:buNone/>
            </a:pPr>
            <a:endParaRPr lang="en-US" dirty="0">
              <a:latin typeface="Dubai" panose="020B0503030403030204" pitchFamily="34" charset="-78"/>
              <a:cs typeface="Dubai" panose="020B0503030403030204" pitchFamily="34" charset="-78"/>
            </a:endParaRPr>
          </a:p>
          <a:p>
            <a:pPr>
              <a:buFont typeface="+mj-lt"/>
              <a:buAutoNum type="arabicPeriod"/>
            </a:pPr>
            <a:r>
              <a:rPr lang="en-US" b="1" dirty="0">
                <a:latin typeface="Dubai" panose="020B0503030403030204" pitchFamily="34" charset="-78"/>
                <a:cs typeface="Dubai" panose="020B0503030403030204" pitchFamily="34" charset="-78"/>
              </a:rPr>
              <a:t> Increasing Demand for Modern Notation</a:t>
            </a:r>
            <a:r>
              <a:rPr lang="en-US"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As music from the 20th century enters the public domain, there's an influx of compositions using graphic or microtonal notation</a:t>
            </a:r>
          </a:p>
          <a:p>
            <a:pPr lvl="1"/>
            <a:r>
              <a:rPr lang="en-US" dirty="0">
                <a:latin typeface="Dubai" panose="020B0503030403030204" pitchFamily="34" charset="-78"/>
                <a:cs typeface="Dubai" panose="020B0503030403030204" pitchFamily="34" charset="-78"/>
              </a:rPr>
              <a:t>Urgent need for updated symbolic music formats that can accommodate these notations</a:t>
            </a:r>
          </a:p>
          <a:p>
            <a:pPr marL="457200" lvl="1" indent="0">
              <a:buNone/>
            </a:pPr>
            <a:endParaRPr lang="en-US" dirty="0">
              <a:latin typeface="Dubai" panose="020B0503030403030204" pitchFamily="34" charset="-78"/>
              <a:cs typeface="Dubai" panose="020B0503030403030204" pitchFamily="34" charset="-78"/>
            </a:endParaRPr>
          </a:p>
          <a:p>
            <a:pPr>
              <a:buFont typeface="+mj-lt"/>
              <a:buAutoNum type="arabicPeriod"/>
            </a:pPr>
            <a:r>
              <a:rPr lang="en-US" b="1" dirty="0">
                <a:latin typeface="Dubai" panose="020B0503030403030204" pitchFamily="34" charset="-78"/>
                <a:cs typeface="Dubai" panose="020B0503030403030204" pitchFamily="34" charset="-78"/>
              </a:rPr>
              <a:t> Transcription and Annotation Needs</a:t>
            </a:r>
            <a:r>
              <a:rPr lang="en-US" dirty="0">
                <a:latin typeface="Dubai" panose="020B0503030403030204" pitchFamily="34" charset="-78"/>
                <a:cs typeface="Dubai" panose="020B0503030403030204" pitchFamily="34" charset="-78"/>
              </a:rPr>
              <a:t>:</a:t>
            </a:r>
          </a:p>
          <a:p>
            <a:pPr lvl="1"/>
            <a:r>
              <a:rPr lang="en-US" dirty="0">
                <a:latin typeface="Dubai" panose="020B0503030403030204" pitchFamily="34" charset="-78"/>
                <a:cs typeface="Dubai" panose="020B0503030403030204" pitchFamily="34" charset="-78"/>
              </a:rPr>
              <a:t>The rise of live-electronics and acousmatic music genres necessitates accurate transcription and annotation tools</a:t>
            </a:r>
          </a:p>
        </p:txBody>
      </p:sp>
    </p:spTree>
    <p:extLst>
      <p:ext uri="{BB962C8B-B14F-4D97-AF65-F5344CB8AC3E}">
        <p14:creationId xmlns:p14="http://schemas.microsoft.com/office/powerpoint/2010/main" val="75289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67E9B0-BEC6-81A1-4CD3-CE0ACCE583EA}"/>
              </a:ext>
            </a:extLst>
          </p:cNvPr>
          <p:cNvSpPr>
            <a:spLocks noGrp="1"/>
          </p:cNvSpPr>
          <p:nvPr>
            <p:ph idx="1"/>
          </p:nvPr>
        </p:nvSpPr>
        <p:spPr>
          <a:xfrm>
            <a:off x="838200" y="542612"/>
            <a:ext cx="10515600" cy="5978768"/>
          </a:xfrm>
        </p:spPr>
        <p:txBody>
          <a:bodyPr>
            <a:normAutofit/>
          </a:bodyPr>
          <a:lstStyle/>
          <a:p>
            <a:pPr marL="0" indent="0">
              <a:lnSpc>
                <a:spcPct val="107000"/>
              </a:lnSpc>
              <a:spcAft>
                <a:spcPts val="800"/>
              </a:spcAft>
              <a:buNone/>
            </a:pPr>
            <a:r>
              <a:rPr lang="en-US" sz="2000" dirty="0">
                <a:latin typeface="Dubai" panose="020B0503030403030204" pitchFamily="34" charset="-78"/>
                <a:cs typeface="Dubai" panose="020B0503030403030204" pitchFamily="34" charset="-78"/>
              </a:rPr>
              <a:t>"The sonogram, a graphic spectral analysis by computer, has been regarded as a solution to the visual representation of electroacoustic music. I regard it as a very useful aid rather than a solution. A sonogram is a type of literal spectral analysis at a chosen resolution: at too high a resolution detail becomes lost in a blur; at too low a resolution there is insufficient detail. But a sonogram is not a representation of the music as perceived by a human ear – in a sense it is too objective. Its shapes therefore have to be interpreted and reduced to perceptual essentials. In other words, someone has to decide what to retain and discard from the representation, and more particularly, try and determine how much detail is pertinent to the alert listener. … How much is too much, and how much is not enough?" (p. 108).</a:t>
            </a:r>
            <a:endParaRPr lang="en-US" sz="2000" dirty="0">
              <a:latin typeface="Dubai" panose="020B0503030403030204" pitchFamily="34" charset="-78"/>
              <a:ea typeface="Calibri" panose="020F0502020204030204" pitchFamily="34" charset="0"/>
              <a:cs typeface="Dubai" panose="020B0503030403030204" pitchFamily="34" charset="-78"/>
            </a:endParaRPr>
          </a:p>
          <a:p>
            <a:pPr marL="0" indent="0">
              <a:lnSpc>
                <a:spcPct val="107000"/>
              </a:lnSpc>
              <a:spcAft>
                <a:spcPts val="800"/>
              </a:spcAft>
              <a:buNone/>
            </a:pPr>
            <a:r>
              <a:rPr lang="en-US" sz="1800" dirty="0">
                <a:latin typeface="Dubai" panose="020B0503030403030204" pitchFamily="34" charset="-78"/>
                <a:cs typeface="Dubai" panose="020B0503030403030204" pitchFamily="34" charset="-78"/>
              </a:rPr>
              <a:t>Smalley, D. (1997). </a:t>
            </a:r>
            <a:r>
              <a:rPr lang="en-US" sz="1800" dirty="0" err="1">
                <a:latin typeface="Dubai" panose="020B0503030403030204" pitchFamily="34" charset="-78"/>
                <a:cs typeface="Dubai" panose="020B0503030403030204" pitchFamily="34" charset="-78"/>
              </a:rPr>
              <a:t>Spectromorphology</a:t>
            </a:r>
            <a:r>
              <a:rPr lang="en-US" sz="1800" dirty="0">
                <a:latin typeface="Dubai" panose="020B0503030403030204" pitchFamily="34" charset="-78"/>
                <a:cs typeface="Dubai" panose="020B0503030403030204" pitchFamily="34" charset="-78"/>
              </a:rPr>
              <a:t>: explaining sound-shapes. </a:t>
            </a:r>
            <a:r>
              <a:rPr lang="en-US" sz="1800" i="1" dirty="0" err="1">
                <a:latin typeface="Dubai" panose="020B0503030403030204" pitchFamily="34" charset="-78"/>
                <a:cs typeface="Dubai" panose="020B0503030403030204" pitchFamily="34" charset="-78"/>
              </a:rPr>
              <a:t>Organised</a:t>
            </a:r>
            <a:r>
              <a:rPr lang="en-US" sz="1800" i="1" dirty="0">
                <a:latin typeface="Dubai" panose="020B0503030403030204" pitchFamily="34" charset="-78"/>
                <a:cs typeface="Dubai" panose="020B0503030403030204" pitchFamily="34" charset="-78"/>
              </a:rPr>
              <a:t> Sound, 2</a:t>
            </a:r>
            <a:r>
              <a:rPr lang="en-US" sz="1800" dirty="0">
                <a:latin typeface="Dubai" panose="020B0503030403030204" pitchFamily="34" charset="-78"/>
                <a:cs typeface="Dubai" panose="020B0503030403030204" pitchFamily="34" charset="-78"/>
              </a:rPr>
              <a:t>, 107 - 126.</a:t>
            </a:r>
            <a:endParaRPr lang="en-US" sz="1800" dirty="0">
              <a:effectLst/>
              <a:latin typeface="Dubai" panose="020B0503030403030204" pitchFamily="34" charset="-78"/>
              <a:ea typeface="Calibri" panose="020F0502020204030204" pitchFamily="34" charset="0"/>
              <a:cs typeface="Dubai" panose="020B0503030403030204" pitchFamily="34" charset="-78"/>
            </a:endParaRPr>
          </a:p>
          <a:p>
            <a:pPr marL="0" indent="0">
              <a:lnSpc>
                <a:spcPct val="107000"/>
              </a:lnSpc>
              <a:spcAft>
                <a:spcPts val="800"/>
              </a:spcAft>
              <a:buNone/>
            </a:pPr>
            <a:r>
              <a:rPr lang="en-US" sz="2000" dirty="0">
                <a:latin typeface="Dubai" panose="020B0503030403030204" pitchFamily="34" charset="-78"/>
                <a:cs typeface="Dubai" panose="020B0503030403030204" pitchFamily="34" charset="-78"/>
              </a:rPr>
              <a:t>"Sonograms are undoubtedly very useful images when used in analysis, particularly when dealing with complex spectra found in some sound-based compositions. The issue to be raised here is: can we hear everything that we see in these images? Of the information we cannot perceive, how relevant is it in the end?" (p. 203).</a:t>
            </a:r>
          </a:p>
          <a:p>
            <a:pPr marL="0" indent="0">
              <a:lnSpc>
                <a:spcPct val="107000"/>
              </a:lnSpc>
              <a:spcAft>
                <a:spcPts val="800"/>
              </a:spcAft>
              <a:buNone/>
            </a:pPr>
            <a:r>
              <a:rPr lang="en-US" sz="1800" dirty="0">
                <a:effectLst/>
                <a:latin typeface="Dubai" panose="020B0503030403030204" pitchFamily="34" charset="-78"/>
                <a:ea typeface="Calibri" panose="020F0502020204030204" pitchFamily="34" charset="0"/>
                <a:cs typeface="Dubai" panose="020B0503030403030204" pitchFamily="34" charset="-78"/>
              </a:rPr>
              <a:t>Landy, L. (2007). Understanding the Art of Sound Organization. MIT Press.</a:t>
            </a:r>
            <a:endParaRPr lang="en-US" sz="2400" dirty="0"/>
          </a:p>
        </p:txBody>
      </p:sp>
    </p:spTree>
    <p:extLst>
      <p:ext uri="{BB962C8B-B14F-4D97-AF65-F5344CB8AC3E}">
        <p14:creationId xmlns:p14="http://schemas.microsoft.com/office/powerpoint/2010/main" val="14298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BF7B28-3E1D-65CB-6AA1-7632BA87DEEF}"/>
              </a:ext>
            </a:extLst>
          </p:cNvPr>
          <p:cNvSpPr>
            <a:spLocks noGrp="1"/>
          </p:cNvSpPr>
          <p:nvPr>
            <p:ph idx="1"/>
          </p:nvPr>
        </p:nvSpPr>
        <p:spPr>
          <a:xfrm>
            <a:off x="838200" y="1657978"/>
            <a:ext cx="10515600" cy="4518985"/>
          </a:xfrm>
        </p:spPr>
        <p:txBody>
          <a:bodyPr/>
          <a:lstStyle/>
          <a:p>
            <a:pPr marL="0" indent="0">
              <a:buNone/>
            </a:pPr>
            <a:r>
              <a:rPr lang="en-US" b="1" dirty="0">
                <a:latin typeface="Dubai" panose="020B0503030403030204" pitchFamily="34" charset="-78"/>
                <a:cs typeface="Dubai" panose="020B0503030403030204" pitchFamily="34" charset="-78"/>
              </a:rPr>
              <a:t>Thank you!</a:t>
            </a:r>
          </a:p>
          <a:p>
            <a:pPr marL="0" indent="0">
              <a:buNone/>
            </a:pPr>
            <a:endParaRPr lang="en-US" dirty="0">
              <a:latin typeface="Dubai" panose="020B0503030403030204" pitchFamily="34" charset="-78"/>
              <a:cs typeface="Dubai" panose="020B0503030403030204" pitchFamily="34" charset="-78"/>
            </a:endParaRPr>
          </a:p>
          <a:p>
            <a:pPr marL="0" indent="0">
              <a:buNone/>
            </a:pPr>
            <a:r>
              <a:rPr lang="en-US" dirty="0" err="1">
                <a:latin typeface="Dubai" panose="020B0503030403030204" pitchFamily="34" charset="-78"/>
                <a:cs typeface="Dubai" panose="020B0503030403030204" pitchFamily="34" charset="-78"/>
              </a:rPr>
              <a:t>AudioSpylt</a:t>
            </a:r>
            <a:r>
              <a:rPr lang="en-US" dirty="0">
                <a:latin typeface="Dubai" panose="020B0503030403030204" pitchFamily="34" charset="-78"/>
                <a:cs typeface="Dubai" panose="020B0503030403030204" pitchFamily="34" charset="-78"/>
              </a:rPr>
              <a:t> alpha: </a:t>
            </a:r>
          </a:p>
          <a:p>
            <a:pPr marL="0" indent="0">
              <a:buNone/>
            </a:pPr>
            <a:r>
              <a:rPr lang="en-US" dirty="0">
                <a:latin typeface="Dubai" panose="020B0503030403030204" pitchFamily="34" charset="-78"/>
                <a:cs typeface="Dubai" panose="020B0503030403030204" pitchFamily="34" charset="-78"/>
                <a:hlinkClick r:id="rId2"/>
              </a:rPr>
              <a:t>https://github.com/klirr2007/audiospylt</a:t>
            </a:r>
            <a:endParaRPr lang="en-US" dirty="0">
              <a:latin typeface="Dubai" panose="020B0503030403030204" pitchFamily="34" charset="-78"/>
              <a:cs typeface="Dubai" panose="020B0503030403030204" pitchFamily="34" charset="-78"/>
            </a:endParaRPr>
          </a:p>
          <a:p>
            <a:pPr marL="0" indent="0">
              <a:buNone/>
            </a:pPr>
            <a:r>
              <a:rPr lang="en-US" dirty="0">
                <a:latin typeface="Dubai" panose="020B0503030403030204" pitchFamily="34" charset="-78"/>
                <a:cs typeface="Dubai" panose="020B0503030403030204" pitchFamily="34" charset="-78"/>
              </a:rPr>
              <a:t>E-Mail: </a:t>
            </a:r>
            <a:r>
              <a:rPr lang="en-US" dirty="0">
                <a:latin typeface="Dubai" panose="020B0503030403030204" pitchFamily="34" charset="-78"/>
                <a:cs typeface="Dubai" panose="020B0503030403030204" pitchFamily="34" charset="-78"/>
                <a:hlinkClick r:id="rId3"/>
              </a:rPr>
              <a:t>egor.poliakov@hmt-leipzig.de</a:t>
            </a:r>
            <a:endParaRPr lang="en-US" dirty="0">
              <a:latin typeface="Dubai" panose="020B0503030403030204" pitchFamily="34" charset="-78"/>
              <a:cs typeface="Dubai" panose="020B0503030403030204" pitchFamily="34" charset="-78"/>
            </a:endParaRPr>
          </a:p>
          <a:p>
            <a:pPr marL="0" indent="0">
              <a:buNone/>
            </a:pPr>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pPr marL="0" indent="0">
              <a:buNone/>
            </a:pPr>
            <a:endParaRPr lang="en-US" dirty="0">
              <a:latin typeface="Dubai" panose="020B0503030403030204" pitchFamily="34" charset="-78"/>
              <a:cs typeface="Dubai" panose="020B0503030403030204" pitchFamily="34" charset="-78"/>
            </a:endParaRPr>
          </a:p>
        </p:txBody>
      </p:sp>
      <p:pic>
        <p:nvPicPr>
          <p:cNvPr id="7" name="Picture 6">
            <a:extLst>
              <a:ext uri="{FF2B5EF4-FFF2-40B4-BE49-F238E27FC236}">
                <a16:creationId xmlns:a16="http://schemas.microsoft.com/office/drawing/2014/main" id="{337CCF0B-A3FA-7ACE-B8B6-61C9B78D6429}"/>
              </a:ext>
            </a:extLst>
          </p:cNvPr>
          <p:cNvPicPr>
            <a:picLocks noChangeAspect="1"/>
          </p:cNvPicPr>
          <p:nvPr/>
        </p:nvPicPr>
        <p:blipFill>
          <a:blip r:embed="rId4"/>
          <a:stretch>
            <a:fillRect/>
          </a:stretch>
        </p:blipFill>
        <p:spPr>
          <a:xfrm>
            <a:off x="7426500" y="889000"/>
            <a:ext cx="4051300" cy="5080000"/>
          </a:xfrm>
          <a:prstGeom prst="rect">
            <a:avLst/>
          </a:prstGeom>
        </p:spPr>
      </p:pic>
    </p:spTree>
    <p:extLst>
      <p:ext uri="{BB962C8B-B14F-4D97-AF65-F5344CB8AC3E}">
        <p14:creationId xmlns:p14="http://schemas.microsoft.com/office/powerpoint/2010/main" val="2081161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4AB79-3E13-6E40-8D6C-4102F5FCCAD9}"/>
              </a:ext>
            </a:extLst>
          </p:cNvPr>
          <p:cNvSpPr>
            <a:spLocks noGrp="1"/>
          </p:cNvSpPr>
          <p:nvPr>
            <p:ph idx="1"/>
          </p:nvPr>
        </p:nvSpPr>
        <p:spPr>
          <a:xfrm>
            <a:off x="838200" y="484094"/>
            <a:ext cx="10515600" cy="5791200"/>
          </a:xfrm>
        </p:spPr>
        <p:txBody>
          <a:bodyPr>
            <a:normAutofit/>
          </a:bodyPr>
          <a:lstStyle/>
          <a:p>
            <a:pPr marL="0" indent="0">
              <a:buNone/>
            </a:pPr>
            <a:r>
              <a:rPr lang="en-US" b="1" dirty="0">
                <a:latin typeface="Dubai" panose="020B0503030403030204" pitchFamily="34" charset="-78"/>
                <a:cs typeface="Dubai" panose="020B0503030403030204" pitchFamily="34" charset="-78"/>
              </a:rPr>
              <a:t>Personal Background</a:t>
            </a:r>
          </a:p>
          <a:p>
            <a:pPr marL="0" indent="0">
              <a:buNone/>
            </a:pP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dirty="0">
                <a:latin typeface="Dubai" panose="020B0503030403030204" pitchFamily="34" charset="-78"/>
                <a:cs typeface="Dubai" panose="020B0503030403030204" pitchFamily="34" charset="-78"/>
              </a:rPr>
              <a:t>Post-doc researcher: HMT Leipzig</a:t>
            </a:r>
          </a:p>
          <a:p>
            <a:pPr>
              <a:buFont typeface="Arial" panose="020B0604020202020204" pitchFamily="34" charset="0"/>
              <a:buChar char="•"/>
            </a:pPr>
            <a:r>
              <a:rPr lang="en-US" dirty="0">
                <a:latin typeface="Dubai" panose="020B0503030403030204" pitchFamily="34" charset="-78"/>
                <a:cs typeface="Dubai" panose="020B0503030403030204" pitchFamily="34" charset="-78"/>
              </a:rPr>
              <a:t>Specialization:</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Electroacoustic composition</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Computer-assisted music analysis</a:t>
            </a:r>
          </a:p>
          <a:p>
            <a:pPr>
              <a:buFont typeface="Arial" panose="020B0604020202020204" pitchFamily="34" charset="0"/>
              <a:buChar char="•"/>
            </a:pPr>
            <a:r>
              <a:rPr lang="en-US" dirty="0">
                <a:latin typeface="Dubai" panose="020B0503030403030204" pitchFamily="34" charset="-78"/>
                <a:cs typeface="Dubai" panose="020B0503030403030204" pitchFamily="34" charset="-78"/>
              </a:rPr>
              <a:t>Roles: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Lecturer: Music analysis, informatics, acoustics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Personal tutoring: Realizing live-electronics &amp; fixed media compositions</a:t>
            </a:r>
          </a:p>
          <a:p>
            <a:pPr>
              <a:buFont typeface="Arial" panose="020B0604020202020204" pitchFamily="34" charset="0"/>
              <a:buChar char="•"/>
            </a:pPr>
            <a:r>
              <a:rPr lang="en-US" dirty="0">
                <a:latin typeface="Dubai" panose="020B0503030403030204" pitchFamily="34" charset="-78"/>
                <a:cs typeface="Dubai" panose="020B0503030403030204" pitchFamily="34" charset="-78"/>
              </a:rPr>
              <a:t>Software Proficiency:</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Max/MSP, Open Music, </a:t>
            </a:r>
            <a:r>
              <a:rPr lang="en-US" dirty="0" err="1">
                <a:latin typeface="Dubai" panose="020B0503030403030204" pitchFamily="34" charset="-78"/>
                <a:cs typeface="Dubai" panose="020B0503030403030204" pitchFamily="34" charset="-78"/>
              </a:rPr>
              <a:t>Audiosculpt</a:t>
            </a:r>
            <a:r>
              <a:rPr lang="en-US" dirty="0">
                <a:latin typeface="Dubai" panose="020B0503030403030204" pitchFamily="34" charset="-78"/>
                <a:cs typeface="Dubai" panose="020B0503030403030204" pitchFamily="34" charset="-78"/>
              </a:rPr>
              <a:t>, </a:t>
            </a:r>
            <a:r>
              <a:rPr lang="en-US" dirty="0" err="1">
                <a:latin typeface="Dubai" panose="020B0503030403030204" pitchFamily="34" charset="-78"/>
                <a:cs typeface="Dubai" panose="020B0503030403030204" pitchFamily="34" charset="-78"/>
              </a:rPr>
              <a:t>Csound</a:t>
            </a: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dirty="0">
                <a:latin typeface="Dubai" panose="020B0503030403030204" pitchFamily="34" charset="-78"/>
                <a:cs typeface="Dubai" panose="020B0503030403030204" pitchFamily="34" charset="-78"/>
              </a:rPr>
              <a:t>Programming: Python</a:t>
            </a:r>
          </a:p>
        </p:txBody>
      </p:sp>
    </p:spTree>
    <p:extLst>
      <p:ext uri="{BB962C8B-B14F-4D97-AF65-F5344CB8AC3E}">
        <p14:creationId xmlns:p14="http://schemas.microsoft.com/office/powerpoint/2010/main" val="95893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4882CA-55B5-C68D-C38C-D3C4A630FCD3}"/>
              </a:ext>
            </a:extLst>
          </p:cNvPr>
          <p:cNvSpPr>
            <a:spLocks noGrp="1"/>
          </p:cNvSpPr>
          <p:nvPr>
            <p:ph idx="1"/>
          </p:nvPr>
        </p:nvSpPr>
        <p:spPr>
          <a:xfrm>
            <a:off x="838200" y="564776"/>
            <a:ext cx="10515600" cy="5612187"/>
          </a:xfrm>
        </p:spPr>
        <p:txBody>
          <a:bodyPr>
            <a:normAutofit/>
          </a:bodyPr>
          <a:lstStyle/>
          <a:p>
            <a:pPr marL="0" indent="0">
              <a:buNone/>
            </a:pPr>
            <a:r>
              <a:rPr lang="en-US" b="1" dirty="0">
                <a:latin typeface="Dubai" panose="020B0503030403030204" pitchFamily="34" charset="-78"/>
                <a:cs typeface="Dubai" panose="020B0503030403030204" pitchFamily="34" charset="-78"/>
              </a:rPr>
              <a:t>Teaching Emphasis</a:t>
            </a:r>
          </a:p>
          <a:p>
            <a:pPr marL="0" indent="0">
              <a:buNone/>
            </a:pP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dirty="0">
                <a:latin typeface="Dubai" panose="020B0503030403030204" pitchFamily="34" charset="-78"/>
                <a:cs typeface="Dubai" panose="020B0503030403030204" pitchFamily="34" charset="-78"/>
              </a:rPr>
              <a:t>Core focus: Spectral analysis &amp; FFT-based sound processing</a:t>
            </a:r>
          </a:p>
          <a:p>
            <a:pPr marL="0" indent="0">
              <a:buNone/>
            </a:pPr>
            <a:r>
              <a:rPr lang="en-US" dirty="0">
                <a:latin typeface="Dubai" panose="020B0503030403030204" pitchFamily="34" charset="-78"/>
                <a:cs typeface="Dubai" panose="020B0503030403030204" pitchFamily="34" charset="-78"/>
              </a:rPr>
              <a:t>=&gt; Many students lack programming experience!</a:t>
            </a:r>
          </a:p>
          <a:p>
            <a:pPr>
              <a:buFont typeface="Arial" panose="020B0604020202020204" pitchFamily="34" charset="0"/>
              <a:buChar char="•"/>
            </a:pPr>
            <a:r>
              <a:rPr lang="en-US" dirty="0">
                <a:latin typeface="Dubai" panose="020B0503030403030204" pitchFamily="34" charset="-78"/>
                <a:cs typeface="Dubai" panose="020B0503030403030204" pitchFamily="34" charset="-78"/>
              </a:rPr>
              <a:t>Solution: Emphasis on accessible and user-friendly tools</a:t>
            </a:r>
          </a:p>
          <a:p>
            <a:pPr>
              <a:buFont typeface="Arial" panose="020B0604020202020204" pitchFamily="34" charset="0"/>
              <a:buChar char="•"/>
            </a:pPr>
            <a:r>
              <a:rPr lang="en-US" dirty="0">
                <a:latin typeface="Dubai" panose="020B0503030403030204" pitchFamily="34" charset="-78"/>
                <a:cs typeface="Dubai" panose="020B0503030403030204" pitchFamily="34" charset="-78"/>
              </a:rPr>
              <a:t>Favorite tool: IRCAM </a:t>
            </a:r>
            <a:r>
              <a:rPr lang="en-US" dirty="0" err="1">
                <a:latin typeface="Dubai" panose="020B0503030403030204" pitchFamily="34" charset="-78"/>
                <a:cs typeface="Dubai" panose="020B0503030403030204" pitchFamily="34" charset="-78"/>
              </a:rPr>
              <a:t>Audiosculpt</a:t>
            </a:r>
            <a:endParaRPr lang="en-US" dirty="0">
              <a:latin typeface="Dubai" panose="020B0503030403030204" pitchFamily="34" charset="-78"/>
              <a:cs typeface="Dubai" panose="020B0503030403030204" pitchFamily="34" charset="-78"/>
            </a:endParaRP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Pros: Reputable for spectral analysis &amp; sound resynthesis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Cons: Not open-source or cross-platform </a:t>
            </a:r>
          </a:p>
          <a:p>
            <a:pPr>
              <a:buFont typeface="Arial" panose="020B0604020202020204" pitchFamily="34" charset="0"/>
              <a:buChar char="•"/>
            </a:pPr>
            <a:r>
              <a:rPr lang="en-US" dirty="0">
                <a:latin typeface="Dubai" panose="020B0503030403030204" pitchFamily="34" charset="-78"/>
                <a:cs typeface="Dubai" panose="020B0503030403030204" pitchFamily="34" charset="-78"/>
              </a:rPr>
              <a:t>Addressing </a:t>
            </a:r>
            <a:r>
              <a:rPr lang="en-US" dirty="0" err="1">
                <a:latin typeface="Dubai" panose="020B0503030403030204" pitchFamily="34" charset="-78"/>
                <a:cs typeface="Dubai" panose="020B0503030403030204" pitchFamily="34" charset="-78"/>
              </a:rPr>
              <a:t>Audiosculpt</a:t>
            </a:r>
            <a:r>
              <a:rPr lang="en-US" dirty="0">
                <a:latin typeface="Dubai" panose="020B0503030403030204" pitchFamily="34" charset="-78"/>
                <a:cs typeface="Dubai" panose="020B0503030403030204" pitchFamily="34" charset="-78"/>
              </a:rPr>
              <a:t> limitations: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Secured volume license</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Ensured OSX computer access for students</a:t>
            </a:r>
          </a:p>
          <a:p>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616968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03CCD95-0118-0295-3939-38ACA1CE95EB}"/>
              </a:ext>
            </a:extLst>
          </p:cNvPr>
          <p:cNvPicPr>
            <a:picLocks noChangeAspect="1"/>
          </p:cNvPicPr>
          <p:nvPr/>
        </p:nvPicPr>
        <p:blipFill>
          <a:blip r:embed="rId2"/>
          <a:stretch>
            <a:fillRect/>
          </a:stretch>
        </p:blipFill>
        <p:spPr>
          <a:xfrm>
            <a:off x="621364" y="320711"/>
            <a:ext cx="6933083" cy="5279977"/>
          </a:xfrm>
          <a:prstGeom prst="rect">
            <a:avLst/>
          </a:prstGeom>
        </p:spPr>
      </p:pic>
      <p:sp>
        <p:nvSpPr>
          <p:cNvPr id="8" name="TextBox 7">
            <a:extLst>
              <a:ext uri="{FF2B5EF4-FFF2-40B4-BE49-F238E27FC236}">
                <a16:creationId xmlns:a16="http://schemas.microsoft.com/office/drawing/2014/main" id="{B0F3162F-4F0D-8596-5F35-F103C48A3CE1}"/>
              </a:ext>
            </a:extLst>
          </p:cNvPr>
          <p:cNvSpPr txBox="1"/>
          <p:nvPr/>
        </p:nvSpPr>
        <p:spPr>
          <a:xfrm>
            <a:off x="4024032" y="5961420"/>
            <a:ext cx="4143936" cy="523220"/>
          </a:xfrm>
          <a:prstGeom prst="rect">
            <a:avLst/>
          </a:prstGeom>
          <a:noFill/>
        </p:spPr>
        <p:txBody>
          <a:bodyPr wrap="square" rtlCol="0">
            <a:spAutoFit/>
          </a:bodyPr>
          <a:lstStyle/>
          <a:p>
            <a:r>
              <a:rPr lang="en-US" sz="2800" dirty="0" err="1">
                <a:latin typeface="Dubai" panose="020B0503030403030204" pitchFamily="34" charset="-78"/>
                <a:cs typeface="Dubai" panose="020B0503030403030204" pitchFamily="34" charset="-78"/>
              </a:rPr>
              <a:t>Audiosculpt</a:t>
            </a:r>
            <a:r>
              <a:rPr lang="en-US" sz="2800" dirty="0">
                <a:latin typeface="Dubai" panose="020B0503030403030204" pitchFamily="34" charset="-78"/>
                <a:cs typeface="Dubai" panose="020B0503030403030204" pitchFamily="34" charset="-78"/>
              </a:rPr>
              <a:t> (1993-2019)</a:t>
            </a:r>
          </a:p>
        </p:txBody>
      </p:sp>
      <p:sp>
        <p:nvSpPr>
          <p:cNvPr id="11" name="TextBox 10">
            <a:extLst>
              <a:ext uri="{FF2B5EF4-FFF2-40B4-BE49-F238E27FC236}">
                <a16:creationId xmlns:a16="http://schemas.microsoft.com/office/drawing/2014/main" id="{567A1E94-D11D-7CF1-F9D9-16EDF2EE0CAA}"/>
              </a:ext>
            </a:extLst>
          </p:cNvPr>
          <p:cNvSpPr txBox="1"/>
          <p:nvPr/>
        </p:nvSpPr>
        <p:spPr>
          <a:xfrm>
            <a:off x="7741022" y="899168"/>
            <a:ext cx="1582271"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Waveform</a:t>
            </a:r>
          </a:p>
        </p:txBody>
      </p:sp>
      <p:sp>
        <p:nvSpPr>
          <p:cNvPr id="12" name="TextBox 11">
            <a:extLst>
              <a:ext uri="{FF2B5EF4-FFF2-40B4-BE49-F238E27FC236}">
                <a16:creationId xmlns:a16="http://schemas.microsoft.com/office/drawing/2014/main" id="{E498F0AF-B517-5E92-0AFF-4F0ECD45FB7F}"/>
              </a:ext>
            </a:extLst>
          </p:cNvPr>
          <p:cNvSpPr txBox="1"/>
          <p:nvPr/>
        </p:nvSpPr>
        <p:spPr>
          <a:xfrm>
            <a:off x="7741022" y="2956211"/>
            <a:ext cx="2882153"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FFT Analysis/Manipulations</a:t>
            </a:r>
          </a:p>
        </p:txBody>
      </p:sp>
      <p:sp>
        <p:nvSpPr>
          <p:cNvPr id="13" name="TextBox 12">
            <a:extLst>
              <a:ext uri="{FF2B5EF4-FFF2-40B4-BE49-F238E27FC236}">
                <a16:creationId xmlns:a16="http://schemas.microsoft.com/office/drawing/2014/main" id="{0A18F769-797F-F928-F6E0-C8849502E718}"/>
              </a:ext>
            </a:extLst>
          </p:cNvPr>
          <p:cNvSpPr txBox="1"/>
          <p:nvPr/>
        </p:nvSpPr>
        <p:spPr>
          <a:xfrm>
            <a:off x="7741022" y="5158743"/>
            <a:ext cx="3052483" cy="369332"/>
          </a:xfrm>
          <a:prstGeom prst="rect">
            <a:avLst/>
          </a:prstGeom>
          <a:noFill/>
        </p:spPr>
        <p:txBody>
          <a:bodyPr wrap="square" rtlCol="0">
            <a:spAutoFit/>
          </a:bodyPr>
          <a:lstStyle/>
          <a:p>
            <a:r>
              <a:rPr lang="en-US" dirty="0">
                <a:latin typeface="Dubai" panose="020B0503030403030204" pitchFamily="34" charset="-78"/>
                <a:cs typeface="Dubai" panose="020B0503030403030204" pitchFamily="34" charset="-78"/>
              </a:rPr>
              <a:t>Command line input (</a:t>
            </a:r>
            <a:r>
              <a:rPr lang="en-US" dirty="0" err="1">
                <a:latin typeface="Dubai" panose="020B0503030403030204" pitchFamily="34" charset="-78"/>
                <a:cs typeface="Dubai" panose="020B0503030403030204" pitchFamily="34" charset="-78"/>
              </a:rPr>
              <a:t>supervp</a:t>
            </a:r>
            <a:r>
              <a:rPr lang="en-US" dirty="0">
                <a:latin typeface="Dubai" panose="020B0503030403030204" pitchFamily="34" charset="-78"/>
                <a:cs typeface="Dubai" panose="020B0503030403030204" pitchFamily="34" charset="-78"/>
              </a:rPr>
              <a:t>)</a:t>
            </a:r>
          </a:p>
        </p:txBody>
      </p:sp>
    </p:spTree>
    <p:extLst>
      <p:ext uri="{BB962C8B-B14F-4D97-AF65-F5344CB8AC3E}">
        <p14:creationId xmlns:p14="http://schemas.microsoft.com/office/powerpoint/2010/main" val="2940554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EBC63-EB55-7942-B15E-42521F625F4D}"/>
              </a:ext>
            </a:extLst>
          </p:cNvPr>
          <p:cNvSpPr>
            <a:spLocks noGrp="1"/>
          </p:cNvSpPr>
          <p:nvPr>
            <p:ph idx="1"/>
          </p:nvPr>
        </p:nvSpPr>
        <p:spPr>
          <a:xfrm>
            <a:off x="838200" y="663388"/>
            <a:ext cx="10515600" cy="5629836"/>
          </a:xfrm>
        </p:spPr>
        <p:txBody>
          <a:bodyPr>
            <a:normAutofit fontScale="92500" lnSpcReduction="10000"/>
          </a:bodyPr>
          <a:lstStyle/>
          <a:p>
            <a:pPr marL="0" indent="0">
              <a:buNone/>
            </a:pPr>
            <a:r>
              <a:rPr lang="en-US" b="1" dirty="0">
                <a:latin typeface="Dubai" panose="020B0503030403030204" pitchFamily="34" charset="-78"/>
                <a:cs typeface="Dubai" panose="020B0503030403030204" pitchFamily="34" charset="-78"/>
              </a:rPr>
              <a:t>FFT-based Resynthesis Method by Marco Stroppa (IRCAM)</a:t>
            </a:r>
          </a:p>
          <a:p>
            <a:pPr marL="0" indent="0">
              <a:buNone/>
            </a:pPr>
            <a:endParaRPr lang="en-US" dirty="0">
              <a:latin typeface="Dubai" panose="020B0503030403030204" pitchFamily="34" charset="-78"/>
              <a:cs typeface="Dubai" panose="020B0503030403030204" pitchFamily="34" charset="-78"/>
            </a:endParaRPr>
          </a:p>
          <a:p>
            <a:pPr>
              <a:buFont typeface="+mj-lt"/>
              <a:buAutoNum type="arabicPeriod"/>
            </a:pPr>
            <a:r>
              <a:rPr lang="en-US" dirty="0">
                <a:latin typeface="Dubai" panose="020B0503030403030204" pitchFamily="34" charset="-78"/>
                <a:cs typeface="Dubai" panose="020B0503030403030204" pitchFamily="34" charset="-78"/>
              </a:rPr>
              <a:t> Analyze using </a:t>
            </a:r>
            <a:r>
              <a:rPr lang="en-US" dirty="0" err="1">
                <a:latin typeface="Dubai" panose="020B0503030403030204" pitchFamily="34" charset="-78"/>
                <a:cs typeface="Dubai" panose="020B0503030403030204" pitchFamily="34" charset="-78"/>
              </a:rPr>
              <a:t>Audiosculpt</a:t>
            </a:r>
            <a:r>
              <a:rPr lang="en-US" dirty="0">
                <a:latin typeface="Dubai" panose="020B0503030403030204" pitchFamily="34" charset="-78"/>
                <a:cs typeface="Dubai" panose="020B0503030403030204" pitchFamily="34" charset="-78"/>
              </a:rPr>
              <a:t>, then save as SDIF</a:t>
            </a:r>
          </a:p>
          <a:p>
            <a:pPr>
              <a:buFont typeface="+mj-lt"/>
              <a:buAutoNum type="arabicPeriod"/>
            </a:pPr>
            <a:r>
              <a:rPr lang="en-US" dirty="0">
                <a:latin typeface="Dubai" panose="020B0503030403030204" pitchFamily="34" charset="-78"/>
                <a:cs typeface="Dubai" panose="020B0503030403030204" pitchFamily="34" charset="-78"/>
              </a:rPr>
              <a:t> Load the SDIF in OM and resynthesize using OM2Csound/</a:t>
            </a:r>
            <a:r>
              <a:rPr lang="en-US" dirty="0" err="1">
                <a:latin typeface="Dubai" panose="020B0503030403030204" pitchFamily="34" charset="-78"/>
                <a:cs typeface="Dubai" panose="020B0503030403030204" pitchFamily="34" charset="-78"/>
              </a:rPr>
              <a:t>OMChroma</a:t>
            </a:r>
            <a:endParaRPr lang="en-US" dirty="0">
              <a:latin typeface="Dubai" panose="020B0503030403030204" pitchFamily="34" charset="-78"/>
              <a:cs typeface="Dubai" panose="020B0503030403030204" pitchFamily="34" charset="-78"/>
            </a:endParaRPr>
          </a:p>
          <a:p>
            <a:pPr>
              <a:buFont typeface="+mj-lt"/>
              <a:buAutoNum type="arabicPeriod"/>
            </a:pPr>
            <a:r>
              <a:rPr lang="en-US" dirty="0">
                <a:latin typeface="Dubai" panose="020B0503030403030204" pitchFamily="34" charset="-78"/>
                <a:cs typeface="Dubai" panose="020B0503030403030204" pitchFamily="34" charset="-78"/>
              </a:rPr>
              <a:t> An alternative: Utilize </a:t>
            </a:r>
            <a:r>
              <a:rPr lang="en-US" dirty="0" err="1">
                <a:latin typeface="Dubai" panose="020B0503030403030204" pitchFamily="34" charset="-78"/>
                <a:cs typeface="Dubai" panose="020B0503030403030204" pitchFamily="34" charset="-78"/>
              </a:rPr>
              <a:t>SuperVP</a:t>
            </a:r>
            <a:r>
              <a:rPr lang="en-US" dirty="0">
                <a:latin typeface="Dubai" panose="020B0503030403030204" pitchFamily="34" charset="-78"/>
                <a:cs typeface="Dubai" panose="020B0503030403030204" pitchFamily="34" charset="-78"/>
              </a:rPr>
              <a:t> as a command line tool for both analysis and resynthesis</a:t>
            </a:r>
          </a:p>
          <a:p>
            <a:pPr>
              <a:buFont typeface="+mj-lt"/>
              <a:buAutoNum type="arabicPeriod"/>
            </a:pPr>
            <a:endParaRPr lang="en-US"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Challenges</a:t>
            </a:r>
          </a:p>
          <a:p>
            <a:pPr marL="0" indent="0">
              <a:buNone/>
            </a:pPr>
            <a:endParaRPr lang="en-US" b="1" dirty="0">
              <a:latin typeface="Dubai" panose="020B0503030403030204" pitchFamily="34" charset="-78"/>
              <a:cs typeface="Dubai" panose="020B0503030403030204" pitchFamily="34" charset="-78"/>
            </a:endParaRPr>
          </a:p>
          <a:p>
            <a:pPr marL="0" indent="0">
              <a:buNone/>
            </a:pPr>
            <a:r>
              <a:rPr lang="en-US" dirty="0">
                <a:latin typeface="Dubai" panose="020B0503030403030204" pitchFamily="34" charset="-78"/>
                <a:cs typeface="Dubai" panose="020B0503030403030204" pitchFamily="34" charset="-78"/>
              </a:rPr>
              <a:t>The sonification and resynthesis processes of analyzed material in these environments were tedious, necessitating the use of several software platforms:</a:t>
            </a:r>
          </a:p>
          <a:p>
            <a:pPr lvl="1"/>
            <a:r>
              <a:rPr lang="en-US" dirty="0">
                <a:latin typeface="Dubai" panose="020B0503030403030204" pitchFamily="34" charset="-78"/>
                <a:cs typeface="Dubai" panose="020B0503030403030204" pitchFamily="34" charset="-78"/>
              </a:rPr>
              <a:t>Requires familiarity with three distinct environments: </a:t>
            </a:r>
            <a:r>
              <a:rPr lang="en-US" dirty="0" err="1">
                <a:latin typeface="Dubai" panose="020B0503030403030204" pitchFamily="34" charset="-78"/>
                <a:cs typeface="Dubai" panose="020B0503030403030204" pitchFamily="34" charset="-78"/>
              </a:rPr>
              <a:t>Audiosculpt</a:t>
            </a:r>
            <a:r>
              <a:rPr lang="en-US" dirty="0">
                <a:latin typeface="Dubai" panose="020B0503030403030204" pitchFamily="34" charset="-78"/>
                <a:cs typeface="Dubai" panose="020B0503030403030204" pitchFamily="34" charset="-78"/>
              </a:rPr>
              <a:t>, OM, and </a:t>
            </a:r>
            <a:r>
              <a:rPr lang="en-US" dirty="0" err="1">
                <a:latin typeface="Dubai" panose="020B0503030403030204" pitchFamily="34" charset="-78"/>
                <a:cs typeface="Dubai" panose="020B0503030403030204" pitchFamily="34" charset="-78"/>
              </a:rPr>
              <a:t>Csound</a:t>
            </a:r>
            <a:endParaRPr lang="en-US" dirty="0">
              <a:latin typeface="Dubai" panose="020B0503030403030204" pitchFamily="34" charset="-78"/>
              <a:cs typeface="Dubai" panose="020B0503030403030204" pitchFamily="34" charset="-78"/>
            </a:endParaRPr>
          </a:p>
          <a:p>
            <a:pPr lvl="1"/>
            <a:r>
              <a:rPr lang="en-US" dirty="0">
                <a:latin typeface="Dubai" panose="020B0503030403030204" pitchFamily="34" charset="-78"/>
                <a:cs typeface="Dubai" panose="020B0503030403030204" pitchFamily="34" charset="-78"/>
              </a:rPr>
              <a:t>Limited tutorials available, making it impractical for instructional use</a:t>
            </a:r>
          </a:p>
        </p:txBody>
      </p:sp>
    </p:spTree>
    <p:extLst>
      <p:ext uri="{BB962C8B-B14F-4D97-AF65-F5344CB8AC3E}">
        <p14:creationId xmlns:p14="http://schemas.microsoft.com/office/powerpoint/2010/main" val="1953758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4C527-1380-D3C4-46C5-CBB745AD5F66}"/>
              </a:ext>
            </a:extLst>
          </p:cNvPr>
          <p:cNvSpPr>
            <a:spLocks noGrp="1"/>
          </p:cNvSpPr>
          <p:nvPr>
            <p:ph idx="1"/>
          </p:nvPr>
        </p:nvSpPr>
        <p:spPr>
          <a:xfrm>
            <a:off x="838200" y="645459"/>
            <a:ext cx="10515600" cy="5656730"/>
          </a:xfrm>
        </p:spPr>
        <p:txBody>
          <a:bodyPr>
            <a:normAutofit fontScale="92500" lnSpcReduction="10000"/>
          </a:bodyPr>
          <a:lstStyle/>
          <a:p>
            <a:pPr marL="0" indent="0">
              <a:buNone/>
            </a:pPr>
            <a:r>
              <a:rPr lang="en-US" b="1" dirty="0">
                <a:latin typeface="Dubai" panose="020B0503030403030204" pitchFamily="34" charset="-78"/>
                <a:cs typeface="Dubai" panose="020B0503030403030204" pitchFamily="34" charset="-78"/>
              </a:rPr>
              <a:t>Issues with </a:t>
            </a:r>
            <a:r>
              <a:rPr lang="en-US" b="1" dirty="0" err="1">
                <a:latin typeface="Dubai" panose="020B0503030403030204" pitchFamily="34" charset="-78"/>
                <a:cs typeface="Dubai" panose="020B0503030403030204" pitchFamily="34" charset="-78"/>
              </a:rPr>
              <a:t>Audiosculpt</a:t>
            </a:r>
            <a:r>
              <a:rPr lang="en-US" b="1" dirty="0">
                <a:latin typeface="Dubai" panose="020B0503030403030204" pitchFamily="34" charset="-78"/>
                <a:cs typeface="Dubai" panose="020B0503030403030204" pitchFamily="34" charset="-78"/>
              </a:rPr>
              <a:t>:</a:t>
            </a:r>
          </a:p>
          <a:p>
            <a:endParaRPr lang="en-US" dirty="0">
              <a:latin typeface="Dubai" panose="020B0503030403030204" pitchFamily="34" charset="-78"/>
              <a:cs typeface="Dubai" panose="020B0503030403030204" pitchFamily="34" charset="-78"/>
            </a:endParaRPr>
          </a:p>
          <a:p>
            <a:r>
              <a:rPr lang="en-US" dirty="0">
                <a:latin typeface="Dubai" panose="020B0503030403030204" pitchFamily="34" charset="-78"/>
                <a:cs typeface="Dubai" panose="020B0503030403030204" pitchFamily="34" charset="-78"/>
              </a:rPr>
              <a:t>Limited to 32-bit; IRCAM did not update to a 64-bit version</a:t>
            </a:r>
          </a:p>
          <a:p>
            <a:r>
              <a:rPr lang="en-US" dirty="0">
                <a:latin typeface="Dubai" panose="020B0503030403030204" pitchFamily="34" charset="-78"/>
                <a:cs typeface="Dubai" panose="020B0503030403030204" pitchFamily="34" charset="-78"/>
              </a:rPr>
              <a:t>Not compatible with OSX version 10.15, introduced in 2019</a:t>
            </a:r>
          </a:p>
          <a:p>
            <a:pPr lvl="1"/>
            <a:r>
              <a:rPr lang="en-US" dirty="0">
                <a:latin typeface="Dubai" panose="020B0503030403030204" pitchFamily="34" charset="-78"/>
                <a:cs typeface="Dubai" panose="020B0503030403030204" pitchFamily="34" charset="-78"/>
              </a:rPr>
              <a:t>Implication: Post-OSX 10.15 Apple computers couldn't run </a:t>
            </a:r>
            <a:r>
              <a:rPr lang="en-US" dirty="0" err="1">
                <a:latin typeface="Dubai" panose="020B0503030403030204" pitchFamily="34" charset="-78"/>
                <a:cs typeface="Dubai" panose="020B0503030403030204" pitchFamily="34" charset="-78"/>
              </a:rPr>
              <a:t>Audiosculpt</a:t>
            </a:r>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pPr marL="0" indent="0">
              <a:buNone/>
            </a:pPr>
            <a:r>
              <a:rPr lang="en-US" b="1" dirty="0" err="1">
                <a:latin typeface="Dubai" panose="020B0503030403030204" pitchFamily="34" charset="-78"/>
                <a:cs typeface="Dubai" panose="020B0503030403030204" pitchFamily="34" charset="-78"/>
              </a:rPr>
              <a:t>Audiosculpt</a:t>
            </a:r>
            <a:r>
              <a:rPr lang="en-US" b="1" dirty="0">
                <a:latin typeface="Dubai" panose="020B0503030403030204" pitchFamily="34" charset="-78"/>
                <a:cs typeface="Dubai" panose="020B0503030403030204" pitchFamily="34" charset="-78"/>
              </a:rPr>
              <a:t> Alternatives:</a:t>
            </a:r>
            <a:endParaRPr lang="en-US"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Spear</a:t>
            </a:r>
          </a:p>
          <a:p>
            <a:r>
              <a:rPr lang="en-US" dirty="0">
                <a:latin typeface="Dubai" panose="020B0503030403030204" pitchFamily="34" charset="-78"/>
                <a:cs typeface="Dubai" panose="020B0503030403030204" pitchFamily="34" charset="-78"/>
              </a:rPr>
              <a:t>Faced several bugs during use</a:t>
            </a:r>
          </a:p>
          <a:p>
            <a:r>
              <a:rPr lang="en-US" dirty="0">
                <a:latin typeface="Dubai" panose="020B0503030403030204" pitchFamily="34" charset="-78"/>
                <a:cs typeface="Dubai" panose="020B0503030403030204" pitchFamily="34" charset="-78"/>
              </a:rPr>
              <a:t>Design revolves around partial tracking and linear prediction</a:t>
            </a:r>
          </a:p>
          <a:p>
            <a:endParaRPr lang="en-US" dirty="0">
              <a:latin typeface="Dubai" panose="020B0503030403030204" pitchFamily="34" charset="-78"/>
              <a:cs typeface="Dubai" panose="020B0503030403030204" pitchFamily="34" charset="-78"/>
            </a:endParaRPr>
          </a:p>
          <a:p>
            <a:pPr marL="0" indent="0">
              <a:buNone/>
            </a:pPr>
            <a:r>
              <a:rPr lang="en-US" b="1" dirty="0">
                <a:latin typeface="Dubai" panose="020B0503030403030204" pitchFamily="34" charset="-78"/>
                <a:cs typeface="Dubai" panose="020B0503030403030204" pitchFamily="34" charset="-78"/>
              </a:rPr>
              <a:t>Sonic Visualizer</a:t>
            </a:r>
          </a:p>
          <a:p>
            <a:r>
              <a:rPr lang="en-US" dirty="0">
                <a:latin typeface="Dubai" panose="020B0503030403030204" pitchFamily="34" charset="-78"/>
                <a:cs typeface="Dubai" panose="020B0503030403030204" pitchFamily="34" charset="-78"/>
              </a:rPr>
              <a:t> Absence of SDIF support; cannot be merged with the OM setup</a:t>
            </a:r>
          </a:p>
          <a:p>
            <a:pPr marL="0" indent="0">
              <a:buNone/>
            </a:pPr>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063892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241FCF-17C5-4A1A-2F05-DF3F1DA380BE}"/>
              </a:ext>
            </a:extLst>
          </p:cNvPr>
          <p:cNvSpPr>
            <a:spLocks noGrp="1"/>
          </p:cNvSpPr>
          <p:nvPr>
            <p:ph idx="1"/>
          </p:nvPr>
        </p:nvSpPr>
        <p:spPr>
          <a:xfrm>
            <a:off x="838200" y="815788"/>
            <a:ext cx="10515600" cy="5361175"/>
          </a:xfrm>
        </p:spPr>
        <p:txBody>
          <a:bodyPr/>
          <a:lstStyle/>
          <a:p>
            <a:pPr marL="0" indent="0">
              <a:buNone/>
            </a:pPr>
            <a:r>
              <a:rPr lang="en-US" b="1" dirty="0">
                <a:latin typeface="Dubai" panose="020B0503030403030204" pitchFamily="34" charset="-78"/>
                <a:cs typeface="Dubai" panose="020B0503030403030204" pitchFamily="34" charset="-78"/>
              </a:rPr>
              <a:t>Max/Max for Live Patches</a:t>
            </a:r>
            <a:r>
              <a:rPr lang="en-US" dirty="0">
                <a:latin typeface="Dubai" panose="020B0503030403030204" pitchFamily="34" charset="-78"/>
                <a:cs typeface="Dubai" panose="020B0503030403030204" pitchFamily="34" charset="-78"/>
              </a:rPr>
              <a:t>:</a:t>
            </a:r>
          </a:p>
          <a:p>
            <a:pPr marL="0" indent="0">
              <a:buNone/>
            </a:pP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dirty="0">
                <a:latin typeface="Dubai" panose="020B0503030403030204" pitchFamily="34" charset="-78"/>
                <a:cs typeface="Dubai" panose="020B0503030403030204" pitchFamily="34" charset="-78"/>
              </a:rPr>
              <a:t>Developed various patches specifically for FFT-Resynthesis, including pitch and freeze effects</a:t>
            </a:r>
          </a:p>
          <a:p>
            <a:pPr>
              <a:buFont typeface="Arial" panose="020B0604020202020204" pitchFamily="34" charset="0"/>
              <a:buChar char="•"/>
            </a:pPr>
            <a:r>
              <a:rPr lang="en-US" dirty="0">
                <a:latin typeface="Dubai" panose="020B0503030403030204" pitchFamily="34" charset="-78"/>
                <a:cs typeface="Dubai" panose="020B0503030403030204" pitchFamily="34" charset="-78"/>
              </a:rPr>
              <a:t>Pros: Well-suited for real-time processing</a:t>
            </a:r>
          </a:p>
          <a:p>
            <a:pPr>
              <a:buFont typeface="Arial" panose="020B0604020202020204" pitchFamily="34" charset="0"/>
              <a:buChar char="•"/>
            </a:pPr>
            <a:r>
              <a:rPr lang="en-US" dirty="0">
                <a:latin typeface="Dubai" panose="020B0503030403030204" pitchFamily="34" charset="-78"/>
                <a:cs typeface="Dubai" panose="020B0503030403030204" pitchFamily="34" charset="-78"/>
              </a:rPr>
              <a:t>Cons: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Lacks detailed signal and spectrum visualization</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No support for signal related offline calculations </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Not open-source</a:t>
            </a:r>
          </a:p>
          <a:p>
            <a:endParaRPr lang="en-US" dirty="0">
              <a:latin typeface="Dubai" panose="020B0503030403030204" pitchFamily="34" charset="-78"/>
              <a:cs typeface="Dubai" panose="020B0503030403030204" pitchFamily="34" charset="-78"/>
            </a:endParaRPr>
          </a:p>
          <a:p>
            <a:endParaRPr lang="en-US" dirty="0"/>
          </a:p>
        </p:txBody>
      </p:sp>
    </p:spTree>
    <p:extLst>
      <p:ext uri="{BB962C8B-B14F-4D97-AF65-F5344CB8AC3E}">
        <p14:creationId xmlns:p14="http://schemas.microsoft.com/office/powerpoint/2010/main" val="1889909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89CD0-8AFF-0182-B785-D8B8BF1EECE5}"/>
              </a:ext>
            </a:extLst>
          </p:cNvPr>
          <p:cNvSpPr>
            <a:spLocks noGrp="1"/>
          </p:cNvSpPr>
          <p:nvPr>
            <p:ph idx="1"/>
          </p:nvPr>
        </p:nvSpPr>
        <p:spPr>
          <a:xfrm>
            <a:off x="838200" y="484094"/>
            <a:ext cx="10515600" cy="5997388"/>
          </a:xfrm>
        </p:spPr>
        <p:txBody>
          <a:bodyPr>
            <a:normAutofit lnSpcReduction="10000"/>
          </a:bodyPr>
          <a:lstStyle/>
          <a:p>
            <a:pPr marL="0" indent="0">
              <a:buNone/>
            </a:pPr>
            <a:r>
              <a:rPr lang="en-US" b="1" dirty="0">
                <a:latin typeface="Dubai" panose="020B0503030403030204" pitchFamily="34" charset="-78"/>
                <a:cs typeface="Dubai" panose="020B0503030403030204" pitchFamily="34" charset="-78"/>
              </a:rPr>
              <a:t>Towards a Unified Solution</a:t>
            </a:r>
            <a:r>
              <a:rPr lang="en-US" dirty="0">
                <a:latin typeface="Dubai" panose="020B0503030403030204" pitchFamily="34" charset="-78"/>
                <a:cs typeface="Dubai" panose="020B0503030403030204" pitchFamily="34" charset="-78"/>
              </a:rPr>
              <a:t>:</a:t>
            </a:r>
          </a:p>
          <a:p>
            <a:pPr marL="0" indent="0">
              <a:buNone/>
            </a:pPr>
            <a:endParaRPr lang="en-US" dirty="0">
              <a:latin typeface="Dubai" panose="020B0503030403030204" pitchFamily="34" charset="-78"/>
              <a:cs typeface="Dubai" panose="020B0503030403030204" pitchFamily="34" charset="-78"/>
            </a:endParaRPr>
          </a:p>
          <a:p>
            <a:pPr>
              <a:buFont typeface="Arial" panose="020B0604020202020204" pitchFamily="34" charset="0"/>
              <a:buChar char="•"/>
            </a:pPr>
            <a:r>
              <a:rPr lang="en-US" b="1" dirty="0">
                <a:latin typeface="Dubai" panose="020B0503030403030204" pitchFamily="34" charset="-78"/>
                <a:cs typeface="Dubai" panose="020B0503030403030204" pitchFamily="34" charset="-78"/>
              </a:rPr>
              <a:t>Initial Engagement</a:t>
            </a:r>
            <a:r>
              <a:rPr lang="en-US" dirty="0">
                <a:latin typeface="Dubai" panose="020B0503030403030204" pitchFamily="34" charset="-78"/>
                <a:cs typeface="Dubai" panose="020B0503030403030204" pitchFamily="34" charset="-78"/>
              </a:rPr>
              <a:t>: Delved into Python in 2020, deepening my expertise with symbolic music representations during the CAMAT project at </a:t>
            </a:r>
            <a:r>
              <a:rPr lang="en-US" dirty="0" err="1">
                <a:latin typeface="Dubai" panose="020B0503030403030204" pitchFamily="34" charset="-78"/>
                <a:cs typeface="Dubai" panose="020B0503030403030204" pitchFamily="34" charset="-78"/>
              </a:rPr>
              <a:t>HfM</a:t>
            </a:r>
            <a:r>
              <a:rPr lang="en-US" dirty="0">
                <a:latin typeface="Dubai" panose="020B0503030403030204" pitchFamily="34" charset="-78"/>
                <a:cs typeface="Dubai" panose="020B0503030403030204" pitchFamily="34" charset="-78"/>
              </a:rPr>
              <a:t> Weimar (2021-2022)</a:t>
            </a:r>
          </a:p>
          <a:p>
            <a:pPr>
              <a:buFont typeface="Arial" panose="020B0604020202020204" pitchFamily="34" charset="0"/>
              <a:buChar char="•"/>
            </a:pPr>
            <a:r>
              <a:rPr lang="en-US" b="1" dirty="0">
                <a:latin typeface="Dubai" panose="020B0503030403030204" pitchFamily="34" charset="-78"/>
                <a:cs typeface="Dubai" panose="020B0503030403030204" pitchFamily="34" charset="-78"/>
              </a:rPr>
              <a:t>Inspiration</a:t>
            </a:r>
            <a:r>
              <a:rPr lang="en-US" dirty="0">
                <a:latin typeface="Dubai" panose="020B0503030403030204" pitchFamily="34" charset="-78"/>
                <a:cs typeface="Dubai" panose="020B0503030403030204" pitchFamily="34" charset="-78"/>
              </a:rPr>
              <a:t>: Heavily influenced by the FMP Notebooks by </a:t>
            </a:r>
            <a:r>
              <a:rPr lang="en-US" dirty="0" err="1">
                <a:latin typeface="Dubai" panose="020B0503030403030204" pitchFamily="34" charset="-78"/>
                <a:cs typeface="Dubai" panose="020B0503030403030204" pitchFamily="34" charset="-78"/>
              </a:rPr>
              <a:t>Meinard</a:t>
            </a:r>
            <a:r>
              <a:rPr lang="en-US" dirty="0">
                <a:latin typeface="Dubai" panose="020B0503030403030204" pitchFamily="34" charset="-78"/>
                <a:cs typeface="Dubai" panose="020B0503030403030204" pitchFamily="34" charset="-78"/>
              </a:rPr>
              <a:t> Müller</a:t>
            </a:r>
          </a:p>
          <a:p>
            <a:pPr>
              <a:buFont typeface="Arial" panose="020B0604020202020204" pitchFamily="34" charset="0"/>
              <a:buChar char="•"/>
            </a:pPr>
            <a:r>
              <a:rPr lang="en-US" b="1" dirty="0">
                <a:latin typeface="Dubai" panose="020B0503030403030204" pitchFamily="34" charset="-78"/>
                <a:cs typeface="Dubai" panose="020B0503030403030204" pitchFamily="34" charset="-78"/>
              </a:rPr>
              <a:t>The Objective</a:t>
            </a:r>
            <a:r>
              <a:rPr lang="en-US" dirty="0">
                <a:latin typeface="Dubai" panose="020B0503030403030204" pitchFamily="34" charset="-78"/>
                <a:cs typeface="Dubai" panose="020B0503030403030204" pitchFamily="34" charset="-78"/>
              </a:rPr>
              <a:t>: Set out to devise a </a:t>
            </a:r>
            <a:r>
              <a:rPr lang="en-US" b="1" dirty="0">
                <a:latin typeface="Dubai" panose="020B0503030403030204" pitchFamily="34" charset="-78"/>
                <a:cs typeface="Dubai" panose="020B0503030403030204" pitchFamily="34" charset="-78"/>
              </a:rPr>
              <a:t>Py</a:t>
            </a:r>
            <a:r>
              <a:rPr lang="en-US" dirty="0">
                <a:latin typeface="Dubai" panose="020B0503030403030204" pitchFamily="34" charset="-78"/>
                <a:cs typeface="Dubai" panose="020B0503030403030204" pitchFamily="34" charset="-78"/>
              </a:rPr>
              <a:t>thon-based solution, echoing </a:t>
            </a:r>
            <a:r>
              <a:rPr lang="en-US" dirty="0" err="1">
                <a:latin typeface="Dubai" panose="020B0503030403030204" pitchFamily="34" charset="-78"/>
                <a:cs typeface="Dubai" panose="020B0503030403030204" pitchFamily="34" charset="-78"/>
              </a:rPr>
              <a:t>Stroppa's</a:t>
            </a:r>
            <a:r>
              <a:rPr lang="en-US" dirty="0">
                <a:latin typeface="Dubai" panose="020B0503030403030204" pitchFamily="34" charset="-78"/>
                <a:cs typeface="Dubai" panose="020B0503030403030204" pitchFamily="34" charset="-78"/>
              </a:rPr>
              <a:t> techniques. The goal: A unified tool eradicating the need to navigate three separate environments</a:t>
            </a:r>
          </a:p>
          <a:p>
            <a:pPr>
              <a:buFont typeface="Arial" panose="020B0604020202020204" pitchFamily="34" charset="0"/>
              <a:buChar char="•"/>
            </a:pPr>
            <a:r>
              <a:rPr lang="en-US" b="1" dirty="0">
                <a:latin typeface="Dubai" panose="020B0503030403030204" pitchFamily="34" charset="-78"/>
                <a:cs typeface="Dubai" panose="020B0503030403030204" pitchFamily="34" charset="-78"/>
              </a:rPr>
              <a:t>Features and Vision</a:t>
            </a:r>
            <a:r>
              <a:rPr lang="en-US" dirty="0">
                <a:latin typeface="Dubai" panose="020B0503030403030204" pitchFamily="34" charset="-78"/>
                <a:cs typeface="Dubai" panose="020B0503030403030204" pitchFamily="34" charset="-78"/>
              </a:rPr>
              <a:t>:</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Emphasizing extensive visualizations with </a:t>
            </a:r>
            <a:r>
              <a:rPr lang="en-US" dirty="0" err="1">
                <a:latin typeface="Dubai" panose="020B0503030403030204" pitchFamily="34" charset="-78"/>
                <a:cs typeface="Dubai" panose="020B0503030403030204" pitchFamily="34" charset="-78"/>
              </a:rPr>
              <a:t>Plotly</a:t>
            </a:r>
            <a:r>
              <a:rPr lang="en-US" dirty="0">
                <a:latin typeface="Dubai" panose="020B0503030403030204" pitchFamily="34" charset="-78"/>
                <a:cs typeface="Dubai" panose="020B0503030403030204" pitchFamily="34" charset="-78"/>
              </a:rPr>
              <a:t>/Bokeh to foster accessibility and enhance the learning experience</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Leveraging pandas data frames as the core container for FFT/DFT values.</a:t>
            </a:r>
          </a:p>
          <a:p>
            <a:pPr marL="742950" lvl="1" indent="-285750">
              <a:buFont typeface="Arial" panose="020B0604020202020204" pitchFamily="34" charset="0"/>
              <a:buChar char="•"/>
            </a:pPr>
            <a:r>
              <a:rPr lang="en-US" dirty="0">
                <a:latin typeface="Dubai" panose="020B0503030403030204" pitchFamily="34" charset="-78"/>
                <a:cs typeface="Dubai" panose="020B0503030403030204" pitchFamily="34" charset="-78"/>
              </a:rPr>
              <a:t>Employing </a:t>
            </a:r>
            <a:r>
              <a:rPr lang="en-US" dirty="0" err="1">
                <a:latin typeface="Dubai" panose="020B0503030403030204" pitchFamily="34" charset="-78"/>
                <a:cs typeface="Dubai" panose="020B0503030403030204" pitchFamily="34" charset="-78"/>
              </a:rPr>
              <a:t>LilyPond</a:t>
            </a:r>
            <a:r>
              <a:rPr lang="en-US" dirty="0">
                <a:latin typeface="Dubai" panose="020B0503030403030204" pitchFamily="34" charset="-78"/>
                <a:cs typeface="Dubai" panose="020B0503030403030204" pitchFamily="34" charset="-78"/>
              </a:rPr>
              <a:t> and Verovio for symbolic notation</a:t>
            </a:r>
          </a:p>
        </p:txBody>
      </p:sp>
    </p:spTree>
    <p:extLst>
      <p:ext uri="{BB962C8B-B14F-4D97-AF65-F5344CB8AC3E}">
        <p14:creationId xmlns:p14="http://schemas.microsoft.com/office/powerpoint/2010/main" val="2482045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3E0FA26-A9D3-028A-8404-766DDB00B02A}"/>
              </a:ext>
            </a:extLst>
          </p:cNvPr>
          <p:cNvPicPr>
            <a:picLocks noChangeAspect="1"/>
          </p:cNvPicPr>
          <p:nvPr/>
        </p:nvPicPr>
        <p:blipFill>
          <a:blip r:embed="rId3"/>
          <a:stretch>
            <a:fillRect/>
          </a:stretch>
        </p:blipFill>
        <p:spPr>
          <a:xfrm>
            <a:off x="4253206" y="432794"/>
            <a:ext cx="3685588" cy="2325364"/>
          </a:xfrm>
          <a:prstGeom prst="rect">
            <a:avLst/>
          </a:prstGeom>
        </p:spPr>
      </p:pic>
      <p:sp>
        <p:nvSpPr>
          <p:cNvPr id="7" name="Content Placeholder 2">
            <a:extLst>
              <a:ext uri="{FF2B5EF4-FFF2-40B4-BE49-F238E27FC236}">
                <a16:creationId xmlns:a16="http://schemas.microsoft.com/office/drawing/2014/main" id="{92B2654A-8F29-B77D-967C-8A35C4BC0E0B}"/>
              </a:ext>
            </a:extLst>
          </p:cNvPr>
          <p:cNvSpPr txBox="1">
            <a:spLocks/>
          </p:cNvSpPr>
          <p:nvPr/>
        </p:nvSpPr>
        <p:spPr>
          <a:xfrm>
            <a:off x="838200" y="3182472"/>
            <a:ext cx="10515600" cy="3074894"/>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latin typeface="Dubai" panose="020B0503030403030204" pitchFamily="34" charset="-78"/>
                <a:cs typeface="Dubai" panose="020B0503030403030204" pitchFamily="34" charset="-78"/>
              </a:rPr>
              <a:t>AudioSpylt</a:t>
            </a:r>
            <a:endParaRPr lang="en-US" b="1" dirty="0">
              <a:latin typeface="Dubai" panose="020B0503030403030204" pitchFamily="34" charset="-78"/>
              <a:cs typeface="Dubai" panose="020B0503030403030204" pitchFamily="34" charset="-78"/>
            </a:endParaRPr>
          </a:p>
          <a:p>
            <a:pPr marL="0" indent="0">
              <a:buFont typeface="Arial" panose="020B0604020202020204" pitchFamily="34" charset="0"/>
              <a:buNone/>
            </a:pPr>
            <a:endParaRPr lang="en-US" b="1" dirty="0">
              <a:latin typeface="Dubai" panose="020B0503030403030204" pitchFamily="34" charset="-78"/>
              <a:cs typeface="Dubai" panose="020B0503030403030204" pitchFamily="34" charset="-78"/>
            </a:endParaRPr>
          </a:p>
          <a:p>
            <a:r>
              <a:rPr lang="en-US" b="1" dirty="0">
                <a:latin typeface="Dubai" panose="020B0503030403030204" pitchFamily="34" charset="-78"/>
                <a:cs typeface="Dubai" panose="020B0503030403030204" pitchFamily="34" charset="-78"/>
              </a:rPr>
              <a:t>Py</a:t>
            </a:r>
            <a:r>
              <a:rPr lang="en-US" dirty="0">
                <a:latin typeface="Dubai" panose="020B0503030403030204" pitchFamily="34" charset="-78"/>
                <a:cs typeface="Dubai" panose="020B0503030403030204" pitchFamily="34" charset="-78"/>
              </a:rPr>
              <a:t>thon-based toolbox tailored for sound analysis, re/synthesis, and diverse visual &amp; symbolic sound representations</a:t>
            </a:r>
          </a:p>
          <a:p>
            <a:r>
              <a:rPr lang="en-US" dirty="0">
                <a:latin typeface="Dubai" panose="020B0503030403030204" pitchFamily="34" charset="-78"/>
                <a:cs typeface="Dubai" panose="020B0503030403030204" pitchFamily="34" charset="-78"/>
              </a:rPr>
              <a:t>Operates within the Jupyter Notebooks environment</a:t>
            </a:r>
          </a:p>
          <a:p>
            <a:r>
              <a:rPr lang="en-US" dirty="0">
                <a:latin typeface="Dubai" panose="020B0503030403030204" pitchFamily="34" charset="-78"/>
                <a:cs typeface="Dubai" panose="020B0503030403030204" pitchFamily="34" charset="-78"/>
              </a:rPr>
              <a:t>Predominantly designed for instructional use, emphasizing varied resynthesis patterns. Initially developed for composition students I mentored last year.</a:t>
            </a:r>
          </a:p>
          <a:p>
            <a:r>
              <a:rPr lang="en-US" dirty="0">
                <a:latin typeface="Dubai" panose="020B0503030403030204" pitchFamily="34" charset="-78"/>
                <a:cs typeface="Dubai" panose="020B0503030403030204" pitchFamily="34" charset="-78"/>
              </a:rPr>
              <a:t>Alpha version available on GitHub</a:t>
            </a:r>
          </a:p>
          <a:p>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a:p>
            <a:endParaRPr lang="en-US"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091833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21404</TotalTime>
  <Words>1382</Words>
  <Application>Microsoft Office PowerPoint</Application>
  <PresentationFormat>Widescreen</PresentationFormat>
  <Paragraphs>161</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Dubai</vt:lpstr>
      <vt:lpstr>Office Theme</vt:lpstr>
      <vt:lpstr>Reconstruct and Decompose: Extracting and Sonifying Rhythmic, Melodic and Spectral Patterns for Analytical and Creative 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Reconstruct and Decompose: Extracting and Sonifying Rhythmic, Melodic and Spectral Patterns for Analytical and Creative Use</dc:title>
  <dc:creator>Microsoft Office User</dc:creator>
  <cp:lastModifiedBy>Egor Poliakov</cp:lastModifiedBy>
  <cp:revision>23</cp:revision>
  <dcterms:created xsi:type="dcterms:W3CDTF">2023-09-02T09:44:31Z</dcterms:created>
  <dcterms:modified xsi:type="dcterms:W3CDTF">2023-09-20T11:37:09Z</dcterms:modified>
</cp:coreProperties>
</file>