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or Serdyuk" initials="ES" lastIdx="1" clrIdx="0">
    <p:extLst>
      <p:ext uri="{19B8F6BF-5375-455C-9EA6-DF929625EA0E}">
        <p15:presenceInfo xmlns:p15="http://schemas.microsoft.com/office/powerpoint/2012/main" userId="af017a131ffdc4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33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2E191-2760-4610-B6FE-ABB83D2A3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6523BE-FFEE-4200-9C12-653DE8795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D17DC-3055-449E-98E7-A1DCA6C5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BF4EC-E069-494E-8D94-0E8171ED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FB12D-648D-4579-8FA9-9417EBF2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91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4C205-7976-4612-9A10-B7E84E5D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D00B70-E02F-4A5B-B169-9257D3568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34F45-C320-4462-BBC7-233A32C4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1489AE-EF7A-44B1-A651-8C92BFEE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0165B-F570-43BE-A821-281D13CF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44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8B0C4-5485-45F9-B8DF-7CA5A469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F99E8C-82E3-4EE5-AAA2-EC6BBAA87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26B64-4F70-4721-9A91-204D97A7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73855-7274-447C-A135-7795A88A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41ABD-7C7B-4DD1-8EE5-BB8889C6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27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09983-EBA9-41CF-B694-A2751937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56D53-2BC2-4DDC-A3CC-F648A623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A77045-E85D-4CA8-B8EE-6776851B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4FFB1-B23B-4B45-BF05-1501021B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3F45FA-D19A-4955-9F8F-E5F7004B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0D258-A5BF-4D1A-A8CD-7105246B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38EB73-10B6-4991-B8D0-0478C258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989532-7F6E-437C-BBDE-E673E089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3D8FD-F2EE-49C8-9657-259D0406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32820-1523-4E9C-B0E9-A2B05073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09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30A03-2664-4162-8CA0-A7F34136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36617-30C5-4AF8-AC41-50018260E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B4697E-48D7-40C1-B0D8-36D11C5C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E531B-3742-4E02-B7B5-B8993B1C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B7CEE5-AA46-412C-918C-6D0A45D7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C2F044-A49B-42F8-9BE6-FCBDA1A7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4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9CD2C-974B-4FB6-8702-D13F01F9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89AFF2-433E-4F91-9408-6F45B2A5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A98980-4284-4259-8C2F-7B484004D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53D1EB-2D6C-48BD-A835-2A5C5C1C3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B42E01-41E1-45C5-9297-E65DDB4A4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B8DEB9-F7D0-45D2-98BF-B13E498A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0F1026-04C4-4D5C-92D5-944D087F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67E2E-6657-482B-A518-81A23853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16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A4B69-7553-43BA-A945-6248A7D4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16AA6A-5DC0-43CB-A19A-EF05C7CE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EE376-8D4E-4A02-BF07-5F1C7270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F7CEAE-C744-4E9E-BF33-1ADB35C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48DF1-3099-43F3-9C5B-1B5DBCAC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BA737F-C92F-454B-B217-F6466D21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4B7FDF-D924-41CF-9879-F41EE2B9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2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EE15D-FCAC-4314-AE5F-5E3039B7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FB549-2B59-4CEC-BB53-6AEEC501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DBF3A0-1A23-4485-AA2E-FCFD5781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E877F-02C5-4F7A-A64A-0B951FDA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09226E-5A15-4EC1-91CD-EE934AAF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20E4EE-49C5-49EA-AD5C-8E1332F7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3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B2C30-6F65-475B-88D2-38A56FCE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9152FE-98C8-49C2-B061-5EB6EB51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911B15-333D-4504-BF57-4E5843171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831C0-12AD-48DF-A6B2-C1C53392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182ED8-D24E-405B-A0AF-4DFFCE73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636DC9-ABA8-4784-92EE-B8B0DFC8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46FD4-3A2E-4F8F-A1A8-A1B2E2A0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3C214F-D08E-440D-B13A-33DAC2A2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C49B2-CBB3-48D7-AC59-B53B41B02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18122-6F18-4AC9-8F98-49265C7D4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1AACB-B9A3-4374-B171-291363FC6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gorserdyuk/cryptocurrencyanalysis" TargetMode="External"/><Relationship Id="rId2" Type="http://schemas.openxmlformats.org/officeDocument/2006/relationships/hyperlink" Target="https://www.kaggle.com/jessevent/all-crypto-currenci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25D58-9AED-4B90-AC8C-F4A83922F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B47B7E-2EFB-4F4B-B9EC-DF064BB4A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Данные о цене криптовалюты</a:t>
            </a:r>
          </a:p>
        </p:txBody>
      </p:sp>
    </p:spTree>
    <p:extLst>
      <p:ext uri="{BB962C8B-B14F-4D97-AF65-F5344CB8AC3E}">
        <p14:creationId xmlns:p14="http://schemas.microsoft.com/office/powerpoint/2010/main" val="228235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64254-211E-4278-9F69-866A1D03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855D8-442E-450A-B58F-82D51DD2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Обратимся к сравнению цены вторых 10 криптовалют по капитализации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0B0A13-5524-48AA-BCD7-E7492A27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48" y="2301290"/>
            <a:ext cx="5639587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1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A0115-E076-4887-B10F-5C30324A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E3279-3343-4641-8133-BB23FC3B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Мы можем наблюдать резкий положительный скачек (и естественный спад) в стоимостях валюты обеих категорий в конце 2017 года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482766-E44F-4674-8A57-FBA16AD3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4743"/>
            <a:ext cx="5639587" cy="42201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F61EAE-CB13-4FD5-A4BB-E8BBC49E0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34" y="2341901"/>
            <a:ext cx="566816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1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E2984-187D-43B9-9CE4-33851727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к построению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A613D-C642-40F3-9AAE-D0BA57DC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Нам необходимо дополнительно поработать над данными, чтобы они были приемлемы для работы регрессии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BA5000-7D36-450B-A381-BA3496AC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6141"/>
            <a:ext cx="2438740" cy="3715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FEE70F-1360-4834-97EB-83A841A9F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5490"/>
            <a:ext cx="3267531" cy="3048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A9A64E-4637-45BC-91D4-91F9848BD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543000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5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97844-8C2F-4575-8CB3-CB6E5D31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225F6-9E6F-4D77-83AB-A6B12B27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нашем случае подходят такие регрессии как линейная, метод случайных деревьев (</a:t>
            </a:r>
            <a:r>
              <a:rPr lang="en-US" dirty="0"/>
              <a:t>Random Forest) </a:t>
            </a:r>
            <a:r>
              <a:rPr lang="ru-RU" dirty="0"/>
              <a:t>и </a:t>
            </a:r>
            <a:r>
              <a:rPr lang="en-US" dirty="0" err="1"/>
              <a:t>xgboost</a:t>
            </a:r>
            <a:r>
              <a:rPr lang="en-US" dirty="0"/>
              <a:t> (</a:t>
            </a:r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)</a:t>
            </a:r>
          </a:p>
          <a:p>
            <a:r>
              <a:rPr lang="ru-RU" dirty="0"/>
              <a:t>Различаются они методами, если линейная регрессия рассматривает линейную функцию зависимости по параметрам, то случайные деревья используют большой ансамбль решающих деревьев, а </a:t>
            </a:r>
            <a:r>
              <a:rPr lang="en-US" dirty="0" err="1"/>
              <a:t>xgboost</a:t>
            </a:r>
            <a:r>
              <a:rPr lang="ru-RU" dirty="0"/>
              <a:t>, несмотря на использование ансамбля решающих деревьев, использует еще на каждой итерации вычисление отклонения предсказаний уже обученного ансамбля на обучающей выборке</a:t>
            </a:r>
          </a:p>
        </p:txBody>
      </p:sp>
    </p:spTree>
    <p:extLst>
      <p:ext uri="{BB962C8B-B14F-4D97-AF65-F5344CB8AC3E}">
        <p14:creationId xmlns:p14="http://schemas.microsoft.com/office/powerpoint/2010/main" val="299120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591B7-1DE2-4BB3-9AAB-85E6CF8F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 и случайные деревья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54CF99-BB9E-45CD-85C5-B29C5736D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1" y="1690688"/>
            <a:ext cx="8601064" cy="458880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F4E121-EF3D-4626-9FB8-921B05BA8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604" y="1690688"/>
            <a:ext cx="2671484" cy="24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6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4702C-D6DA-486C-ACB9-B4F073D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BBB06F-CE50-4978-994A-F22D0F7D3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5" y="1690687"/>
            <a:ext cx="6632667" cy="480218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185007-AE0A-451D-A32B-5E4FE89C9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85" y="1690686"/>
            <a:ext cx="2750495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B04C4-AB99-4D21-9161-F9E2F831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метрик ошибок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392A1D-2C50-4AEE-8629-4172683DD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0420"/>
            <a:ext cx="8851232" cy="5169027"/>
          </a:xfrm>
        </p:spPr>
      </p:pic>
    </p:spTree>
    <p:extLst>
      <p:ext uri="{BB962C8B-B14F-4D97-AF65-F5344CB8AC3E}">
        <p14:creationId xmlns:p14="http://schemas.microsoft.com/office/powerpoint/2010/main" val="26856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E085C-DFE3-4101-97AD-B1B6022C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Предсказание курса </a:t>
            </a:r>
            <a:r>
              <a:rPr lang="en-US" dirty="0"/>
              <a:t>BTC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61913-3083-4118-B884-863149B7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Давайте попробуем применить все три метода, вычислив стоимость </a:t>
            </a:r>
            <a:r>
              <a:rPr lang="en-US" dirty="0"/>
              <a:t>Bitcoin</a:t>
            </a:r>
            <a:r>
              <a:rPr lang="ru-RU" dirty="0"/>
              <a:t> на ближайшие 30 дней </a:t>
            </a:r>
            <a:endParaRPr lang="en-US" dirty="0"/>
          </a:p>
          <a:p>
            <a:r>
              <a:rPr lang="ru-RU" dirty="0"/>
              <a:t>Для этого подготовили данные данные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B3C15C-101F-41AB-883B-757241B7A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8643924" cy="20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0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7F3EA-B931-4D24-87BF-371573FF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линейной регрессии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AB844A-4D0A-4E16-B929-C332B8D9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5965"/>
            <a:ext cx="7944225" cy="3422778"/>
          </a:xfrm>
        </p:spPr>
      </p:pic>
    </p:spTree>
    <p:extLst>
      <p:ext uri="{BB962C8B-B14F-4D97-AF65-F5344CB8AC3E}">
        <p14:creationId xmlns:p14="http://schemas.microsoft.com/office/powerpoint/2010/main" val="272478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7F3EA-B931-4D24-87BF-371573FF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случайных деревьев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530BDD-E7EB-4C0D-A53E-E4C0390CB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55970"/>
            <a:ext cx="7934698" cy="3388483"/>
          </a:xfrm>
        </p:spPr>
      </p:pic>
    </p:spTree>
    <p:extLst>
      <p:ext uri="{BB962C8B-B14F-4D97-AF65-F5344CB8AC3E}">
        <p14:creationId xmlns:p14="http://schemas.microsoft.com/office/powerpoint/2010/main" val="174362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71215-EA88-4F7E-A7A0-3F15CAA5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 доступ к данным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559419-D240-4ABE-9B73-DE48F0E5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по ценам криптовалют </a:t>
            </a:r>
            <a:r>
              <a:rPr lang="en-US" dirty="0">
                <a:hlinkClick r:id="rId2"/>
              </a:rPr>
              <a:t>https://www.kaggle.com/jessevent/all-crypto-currencies</a:t>
            </a:r>
            <a:endParaRPr lang="ru-RU" dirty="0"/>
          </a:p>
          <a:p>
            <a:r>
              <a:rPr lang="ru-RU" dirty="0"/>
              <a:t>Моя работа на </a:t>
            </a:r>
            <a:r>
              <a:rPr lang="en-US" dirty="0"/>
              <a:t>Kaggle </a:t>
            </a:r>
            <a:r>
              <a:rPr lang="en-US" dirty="0">
                <a:hlinkClick r:id="rId3"/>
              </a:rPr>
              <a:t>https://www.kaggle.com/egorserdyuk/cryptocurrencyanalysis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08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7F3EA-B931-4D24-87BF-371573FF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 err="1"/>
              <a:t>xgboost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8934C0-C9BA-4800-A218-3A8402276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357"/>
            <a:ext cx="6415966" cy="4532897"/>
          </a:xfrm>
        </p:spPr>
      </p:pic>
    </p:spTree>
    <p:extLst>
      <p:ext uri="{BB962C8B-B14F-4D97-AF65-F5344CB8AC3E}">
        <p14:creationId xmlns:p14="http://schemas.microsoft.com/office/powerpoint/2010/main" val="32610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750A0-7DCF-4353-A2A8-D38A7A6E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вычислений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37B29B-5493-4F41-B256-5B6EFAD06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64096"/>
            <a:ext cx="6326689" cy="332380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96695-DBE2-449E-8C17-2E7347B9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2" y="1464096"/>
            <a:ext cx="4819700" cy="2584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CD2545-296B-42D5-B1AC-5FC5E5EFE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2" y="4258283"/>
            <a:ext cx="4819700" cy="25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05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4A555-D71C-4363-936D-2143A6DF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вычислений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214EA5-1BBE-4044-AE14-E626F74C6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51" y="4149192"/>
            <a:ext cx="4502066" cy="252766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25043B-790D-4E8B-9CB7-025F3FDA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51" y="1363094"/>
            <a:ext cx="4829763" cy="26296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E8B241-C288-40F4-BCD2-3F3D606FF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0" y="1624351"/>
            <a:ext cx="5656814" cy="29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34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4E9D5-7366-4A41-A08E-B9299770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17113-3384-4C1C-A0E5-F2D5BED1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Криптовалютный</a:t>
            </a:r>
            <a:r>
              <a:rPr lang="ru-RU" dirty="0"/>
              <a:t> рынок непредсказуем. Начало тренда на криптовалюты в конце 2017 года, подкрепляемого серьезным вниманием со стороны СМИ, которые познакомили массу людей с этим рынком, просто вознесли стоимость криптовалют вверх. Это объясняет зависимость рынка от различных внешних событий</a:t>
            </a:r>
          </a:p>
          <a:p>
            <a:r>
              <a:rPr lang="ru-RU" dirty="0"/>
              <a:t>Различные виды регрессии подошли для наших данных. Самым оптимальным видом, является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ru-RU" dirty="0"/>
              <a:t>за счет своих высоких показателей </a:t>
            </a:r>
            <a:r>
              <a:rPr lang="en-US" dirty="0"/>
              <a:t>R2</a:t>
            </a:r>
          </a:p>
          <a:p>
            <a:r>
              <a:rPr lang="ru-RU" dirty="0"/>
              <a:t>Разные модели, показали, соответственно, разные варианты предсказаний, но все они, в меру, недостоверны – мы использовали даты как функции. В истории модели Январь не считался хорошим, для роста курса, месяцем, на это и опирается прогноз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9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183C-C501-49A0-B252-84174172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F8B5F-387E-4127-81C5-F6C705A3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Фиксирование трендов </a:t>
            </a:r>
            <a:r>
              <a:rPr lang="ru-RU" dirty="0" err="1"/>
              <a:t>криптовалютного</a:t>
            </a:r>
            <a:r>
              <a:rPr lang="ru-RU" dirty="0"/>
              <a:t> рынка</a:t>
            </a:r>
          </a:p>
          <a:p>
            <a:r>
              <a:rPr lang="ru-RU" dirty="0"/>
              <a:t>Построение различных регрессий (на примере </a:t>
            </a:r>
            <a:r>
              <a:rPr lang="en-US" dirty="0"/>
              <a:t>Bitcoin)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97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8BDE9-12D9-41CC-B9F7-0702530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DFCC5-F7C8-480E-84CB-0D7EF7DC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2071 криптовалюта (крипто токены)</a:t>
            </a:r>
          </a:p>
          <a:p>
            <a:r>
              <a:rPr lang="ru-RU" dirty="0"/>
              <a:t>942000 наблюдения</a:t>
            </a:r>
          </a:p>
          <a:p>
            <a:r>
              <a:rPr lang="ru-RU" dirty="0"/>
              <a:t>13 характеристик</a:t>
            </a:r>
          </a:p>
        </p:txBody>
      </p:sp>
    </p:spTree>
    <p:extLst>
      <p:ext uri="{BB962C8B-B14F-4D97-AF65-F5344CB8AC3E}">
        <p14:creationId xmlns:p14="http://schemas.microsoft.com/office/powerpoint/2010/main" val="354679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6E71ABE-B367-4D2F-937E-5B35BEA95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345244"/>
              </p:ext>
            </p:extLst>
          </p:nvPr>
        </p:nvGraphicFramePr>
        <p:xfrm>
          <a:off x="838199" y="240632"/>
          <a:ext cx="10856496" cy="635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832">
                  <a:extLst>
                    <a:ext uri="{9D8B030D-6E8A-4147-A177-3AD203B41FA5}">
                      <a16:colId xmlns:a16="http://schemas.microsoft.com/office/drawing/2014/main" val="650779507"/>
                    </a:ext>
                  </a:extLst>
                </a:gridCol>
                <a:gridCol w="852906">
                  <a:extLst>
                    <a:ext uri="{9D8B030D-6E8A-4147-A177-3AD203B41FA5}">
                      <a16:colId xmlns:a16="http://schemas.microsoft.com/office/drawing/2014/main" val="1046956585"/>
                    </a:ext>
                  </a:extLst>
                </a:gridCol>
                <a:gridCol w="6384758">
                  <a:extLst>
                    <a:ext uri="{9D8B030D-6E8A-4147-A177-3AD203B41FA5}">
                      <a16:colId xmlns:a16="http://schemas.microsoft.com/office/drawing/2014/main" val="4141912266"/>
                    </a:ext>
                  </a:extLst>
                </a:gridCol>
              </a:tblGrid>
              <a:tr h="609952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00549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slug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Уникальное название крипто токена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72432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Уникальное сокращённое название крипто токена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32833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 крипто токена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40299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93791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 err="1"/>
                        <a:t>ranknow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Положение крипто токена на рынке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2900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Начальная цена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96015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Максимальная цена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90604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Самая низкая цена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96459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на момент закрытия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50691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транзакций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25774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market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Капитализация рынка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22940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 err="1"/>
                        <a:t>close_ratio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Разница между начальной и последней ценой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748283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spread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Разница между самой низкой и максимальной ценой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50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5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84BFA-F5B8-4409-AC63-7B377DC7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Описательная статистика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B2C9BC-9DB2-4602-B4C0-5E8407E5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2086266" cy="1590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026DE-5ADC-42D0-B527-3F431FEB91D6}"/>
              </a:ext>
            </a:extLst>
          </p:cNvPr>
          <p:cNvSpPr txBox="1"/>
          <p:nvPr/>
        </p:nvSpPr>
        <p:spPr>
          <a:xfrm>
            <a:off x="838200" y="1690688"/>
            <a:ext cx="19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Среднее значение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35B4B7-9DA4-4DEE-95E4-065913005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36" y="2060020"/>
            <a:ext cx="1562318" cy="2248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B8443B-6A7F-4B01-9E1B-F0442E39C4F1}"/>
              </a:ext>
            </a:extLst>
          </p:cNvPr>
          <p:cNvSpPr txBox="1"/>
          <p:nvPr/>
        </p:nvSpPr>
        <p:spPr>
          <a:xfrm>
            <a:off x="3529263" y="1690688"/>
            <a:ext cx="13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Размах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3058AB-19AB-47E8-BD17-B7306D1A6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96" y="2056009"/>
            <a:ext cx="2057687" cy="1571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060043-BAFA-4A3F-B034-BF304D29DE25}"/>
              </a:ext>
            </a:extLst>
          </p:cNvPr>
          <p:cNvSpPr txBox="1"/>
          <p:nvPr/>
        </p:nvSpPr>
        <p:spPr>
          <a:xfrm>
            <a:off x="5178125" y="1690688"/>
            <a:ext cx="20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Стандартное </a:t>
            </a:r>
            <a:r>
              <a:rPr lang="ru-RU" dirty="0" err="1"/>
              <a:t>откл</a:t>
            </a:r>
            <a:r>
              <a:rPr lang="ru-RU" dirty="0"/>
              <a:t>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DBAD17A-42C7-4F1A-95E2-41AFECCC1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4" y="2056009"/>
            <a:ext cx="2095792" cy="1552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57FC41-6A7B-43AA-9451-04286AB741B9}"/>
              </a:ext>
            </a:extLst>
          </p:cNvPr>
          <p:cNvSpPr txBox="1"/>
          <p:nvPr/>
        </p:nvSpPr>
        <p:spPr>
          <a:xfrm>
            <a:off x="7524554" y="1686677"/>
            <a:ext cx="20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Дисперсия</a:t>
            </a:r>
          </a:p>
        </p:txBody>
      </p:sp>
    </p:spTree>
    <p:extLst>
      <p:ext uri="{BB962C8B-B14F-4D97-AF65-F5344CB8AC3E}">
        <p14:creationId xmlns:p14="http://schemas.microsoft.com/office/powerpoint/2010/main" val="39795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F530E-E01A-45FC-84F1-E8102FE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из описательной статистики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F9E11-B0F3-44C3-8409-7B6D2A66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переменные имеют свойственные себе показатели, ибо </a:t>
            </a:r>
            <a:r>
              <a:rPr lang="ru-RU" dirty="0" err="1"/>
              <a:t>криптовалютный</a:t>
            </a:r>
            <a:r>
              <a:rPr lang="ru-RU" dirty="0"/>
              <a:t> рынок специфичен и допускает резкие взлеты и падения курсов токенов, а так же их количество в обращении. </a:t>
            </a:r>
          </a:p>
        </p:txBody>
      </p:sp>
    </p:spTree>
    <p:extLst>
      <p:ext uri="{BB962C8B-B14F-4D97-AF65-F5344CB8AC3E}">
        <p14:creationId xmlns:p14="http://schemas.microsoft.com/office/powerpoint/2010/main" val="41360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67037-26DC-472F-8865-80DC3454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8A093-B6C7-4A3A-B211-5DAFEB47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Убираем лишнюю колонку, которая несет ту же информацию, что </a:t>
            </a:r>
            <a:r>
              <a:rPr lang="en-US" sz="2400" dirty="0"/>
              <a:t>symbol, </a:t>
            </a:r>
            <a:r>
              <a:rPr lang="ru-RU" sz="2400" dirty="0"/>
              <a:t>меняем формат времени на объект, используем понятие </a:t>
            </a:r>
            <a:r>
              <a:rPr lang="en-US" sz="2400" dirty="0" err="1"/>
              <a:t>ohlc</a:t>
            </a:r>
            <a:r>
              <a:rPr lang="en-US" sz="2400" dirty="0"/>
              <a:t> (</a:t>
            </a:r>
            <a:r>
              <a:rPr lang="ru-RU" sz="2400" dirty="0"/>
              <a:t>сумма цен открытия, высокой цены, низкой цены и закрытия, деленное на количество переменных, в нашем случае - 4</a:t>
            </a:r>
            <a:r>
              <a:rPr lang="en-US" sz="2400" dirty="0"/>
              <a:t>)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CC81F6-8B79-488B-8CC0-648E1AE54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02" y="3391609"/>
            <a:ext cx="6550360" cy="8435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ED0A1A-FDD4-4954-BA2D-3BD57916A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01" y="4590279"/>
            <a:ext cx="9747239" cy="4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64254-211E-4278-9F69-866A1D03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855D8-442E-450A-B58F-82D51DD2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Обратимся к сравнению цены первых 10 криптовалют по капитализации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111A96-AE3F-4E0C-8ABE-6EAA8FB5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48" y="2291764"/>
            <a:ext cx="571579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96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523</Words>
  <Application>Microsoft Office PowerPoint</Application>
  <PresentationFormat>Широкоэкранный</PresentationFormat>
  <Paragraphs>89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Анализ данных</vt:lpstr>
      <vt:lpstr>Адрес доступ к данным</vt:lpstr>
      <vt:lpstr>Цель исследования</vt:lpstr>
      <vt:lpstr>Описание данных</vt:lpstr>
      <vt:lpstr>Презентация PowerPoint</vt:lpstr>
      <vt:lpstr>Описательная статистика</vt:lpstr>
      <vt:lpstr>Вывод из описательной статистики </vt:lpstr>
      <vt:lpstr>Подготовка данных</vt:lpstr>
      <vt:lpstr>Исследование</vt:lpstr>
      <vt:lpstr>Исследование</vt:lpstr>
      <vt:lpstr>Исследование</vt:lpstr>
      <vt:lpstr>Подготовка к построению моделей</vt:lpstr>
      <vt:lpstr>Построение моделей</vt:lpstr>
      <vt:lpstr>Линейная регрессия и случайные деревья</vt:lpstr>
      <vt:lpstr>XGBoost</vt:lpstr>
      <vt:lpstr>Сравнение метрик ошибок</vt:lpstr>
      <vt:lpstr>Предсказание курса BTC</vt:lpstr>
      <vt:lpstr>Применение линейной регрессии</vt:lpstr>
      <vt:lpstr>Применение случайных деревьев</vt:lpstr>
      <vt:lpstr>Применение xgboost</vt:lpstr>
      <vt:lpstr>Результаты вычислений</vt:lpstr>
      <vt:lpstr>Результаты вычислений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</dc:title>
  <dc:creator>Egor Serdyuk</dc:creator>
  <cp:lastModifiedBy>Egor Serdyuk</cp:lastModifiedBy>
  <cp:revision>29</cp:revision>
  <dcterms:created xsi:type="dcterms:W3CDTF">2020-04-18T17:11:12Z</dcterms:created>
  <dcterms:modified xsi:type="dcterms:W3CDTF">2020-06-21T15:23:31Z</dcterms:modified>
</cp:coreProperties>
</file>