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mkvart/da-final" TargetMode="External"/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C90E-D5CC-449F-893C-D33D7D5DD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0C9A0-9692-46C2-83E6-96FE3CD91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Исследование данных по заболеваниям сердца</a:t>
            </a:r>
          </a:p>
        </p:txBody>
      </p:sp>
    </p:spTree>
    <p:extLst>
      <p:ext uri="{BB962C8B-B14F-4D97-AF65-F5344CB8AC3E}">
        <p14:creationId xmlns:p14="http://schemas.microsoft.com/office/powerpoint/2010/main" val="40860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F93D-34BA-440B-A2A5-46579BD4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4ECDA-BB2D-4CB8-9A57-E9EDB328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E7A17-56A6-4BEA-916F-A07D903D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96" y="563304"/>
            <a:ext cx="9610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8CDAF6-20FF-41A9-9659-1FE05749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6" y="485542"/>
            <a:ext cx="6896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D60D2-AE4E-4F5E-A684-A9572A63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доступа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835AE-0476-40BB-9D56-ED500044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 по заболеваниям сердца </a:t>
            </a:r>
            <a:r>
              <a:rPr lang="ru-RU" u="sng" dirty="0">
                <a:hlinkClick r:id="rId2"/>
              </a:rPr>
              <a:t>https://www.kaggle.com/ronitf/heart-disease-uci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Моя работа на </a:t>
            </a:r>
            <a:r>
              <a:rPr lang="en-US" dirty="0"/>
              <a:t>Kaggle </a:t>
            </a:r>
            <a:r>
              <a:rPr lang="en-US" dirty="0">
                <a:hlinkClick r:id="rId3"/>
              </a:rPr>
              <a:t>https://www.kaggle.com/smkvart/da-final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4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26A6D-9141-4932-93C3-B85606B4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0E088-F687-43F4-8613-74BE3908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Исследовать данные по заболеваниям сердца и найти взаимосвязь между медицинскими показателями и заболевшими</a:t>
            </a:r>
            <a:r>
              <a:rPr lang="en-US" dirty="0"/>
              <a:t>, </a:t>
            </a:r>
            <a:r>
              <a:rPr lang="ru-RU" dirty="0"/>
              <a:t>т. е. выяснить что больше всего влияет на развитие сердечного заболевания. </a:t>
            </a:r>
          </a:p>
          <a:p>
            <a:r>
              <a:rPr lang="ru-RU" dirty="0"/>
              <a:t>Так же найти показатели</a:t>
            </a:r>
            <a:r>
              <a:rPr lang="en-US" dirty="0"/>
              <a:t>, </a:t>
            </a:r>
            <a:r>
              <a:rPr lang="ru-RU" dirty="0"/>
              <a:t>которые положительно влияют на сердце </a:t>
            </a:r>
          </a:p>
          <a:p>
            <a:r>
              <a:rPr lang="ru-RU" dirty="0"/>
              <a:t>Сравнить различные данные между собой и сделать </a:t>
            </a:r>
            <a:r>
              <a:rPr lang="ru-RU" dirty="0" err="1"/>
              <a:t>соответсвующие</a:t>
            </a:r>
            <a:r>
              <a:rPr lang="ru-RU" dirty="0"/>
              <a:t> выводы</a:t>
            </a:r>
          </a:p>
        </p:txBody>
      </p:sp>
    </p:spTree>
    <p:extLst>
      <p:ext uri="{BB962C8B-B14F-4D97-AF65-F5344CB8AC3E}">
        <p14:creationId xmlns:p14="http://schemas.microsoft.com/office/powerpoint/2010/main" val="36576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60345-803B-4544-9A34-41F2585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F42D5-1A35-42DE-83C4-05341184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Кол-во наблюдений</a:t>
            </a:r>
            <a:r>
              <a:rPr lang="en-US" dirty="0"/>
              <a:t>: 303</a:t>
            </a:r>
          </a:p>
          <a:p>
            <a:r>
              <a:rPr lang="ru-RU" dirty="0"/>
              <a:t>Кол-во характеристик</a:t>
            </a:r>
            <a:r>
              <a:rPr lang="en-US" dirty="0"/>
              <a:t>: 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09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C33398C-4532-4B10-8A9C-E4C89AB5D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70836"/>
              </p:ext>
            </p:extLst>
          </p:nvPr>
        </p:nvGraphicFramePr>
        <p:xfrm>
          <a:off x="882502" y="272384"/>
          <a:ext cx="10143464" cy="614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66">
                  <a:extLst>
                    <a:ext uri="{9D8B030D-6E8A-4147-A177-3AD203B41FA5}">
                      <a16:colId xmlns:a16="http://schemas.microsoft.com/office/drawing/2014/main" val="3367813862"/>
                    </a:ext>
                  </a:extLst>
                </a:gridCol>
                <a:gridCol w="2525232">
                  <a:extLst>
                    <a:ext uri="{9D8B030D-6E8A-4147-A177-3AD203B41FA5}">
                      <a16:colId xmlns:a16="http://schemas.microsoft.com/office/drawing/2014/main" val="218914641"/>
                    </a:ext>
                  </a:extLst>
                </a:gridCol>
                <a:gridCol w="2546500">
                  <a:extLst>
                    <a:ext uri="{9D8B030D-6E8A-4147-A177-3AD203B41FA5}">
                      <a16:colId xmlns:a16="http://schemas.microsoft.com/office/drawing/2014/main" val="3946836827"/>
                    </a:ext>
                  </a:extLst>
                </a:gridCol>
                <a:gridCol w="2535866">
                  <a:extLst>
                    <a:ext uri="{9D8B030D-6E8A-4147-A177-3AD203B41FA5}">
                      <a16:colId xmlns:a16="http://schemas.microsoft.com/office/drawing/2014/main" val="1205803198"/>
                    </a:ext>
                  </a:extLst>
                </a:gridCol>
              </a:tblGrid>
              <a:tr h="418757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переменая</a:t>
                      </a:r>
                      <a:endParaRPr lang="ru-RU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значение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единицы измерения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69216331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муж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325905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жен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5787"/>
                  </a:ext>
                </a:extLst>
              </a:tr>
              <a:tr h="418757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 грудной боли</a:t>
                      </a:r>
                    </a:p>
                  </a:txBody>
                  <a:tcPr marL="9525" marR="9525" marT="9525" marB="0" anchor="b"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= Стабильная стенокардия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304215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Нестабильная стенокардия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934172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Вариантная стенокардия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916350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= Микрососудистая стенокардия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056656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trestbps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артериальное давление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мм рт. ст.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168620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уровень холестерина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мг/</a:t>
                      </a:r>
                      <a:r>
                        <a:rPr lang="ru-RU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</a:t>
                      </a:r>
                      <a:endParaRPr lang="ru-RU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39783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уровень сахара в крови натощак &gt; 120мг/дл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да, 2 = нет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343840"/>
                  </a:ext>
                </a:extLst>
              </a:tr>
              <a:tr h="41875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restecg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электрокардиографические результаты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= нормальный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153149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имеющий </a:t>
                      </a:r>
                      <a:r>
                        <a:rPr lang="ru-RU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еспецифические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электрокардиографические изменения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381785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гипертрофия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1573834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thalach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максимальная частота сердечных сокращений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бит/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0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23BE-0060-4D0B-AEB2-A6F2939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90" y="388951"/>
            <a:ext cx="9291215" cy="3450613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37FD6729-75CF-4C2B-AF66-A4F9911FA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041943"/>
              </p:ext>
            </p:extLst>
          </p:nvPr>
        </p:nvGraphicFramePr>
        <p:xfrm>
          <a:off x="882502" y="272384"/>
          <a:ext cx="10143464" cy="61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66">
                  <a:extLst>
                    <a:ext uri="{9D8B030D-6E8A-4147-A177-3AD203B41FA5}">
                      <a16:colId xmlns:a16="http://schemas.microsoft.com/office/drawing/2014/main" val="3367813862"/>
                    </a:ext>
                  </a:extLst>
                </a:gridCol>
                <a:gridCol w="2525232">
                  <a:extLst>
                    <a:ext uri="{9D8B030D-6E8A-4147-A177-3AD203B41FA5}">
                      <a16:colId xmlns:a16="http://schemas.microsoft.com/office/drawing/2014/main" val="218914641"/>
                    </a:ext>
                  </a:extLst>
                </a:gridCol>
                <a:gridCol w="2546500">
                  <a:extLst>
                    <a:ext uri="{9D8B030D-6E8A-4147-A177-3AD203B41FA5}">
                      <a16:colId xmlns:a16="http://schemas.microsoft.com/office/drawing/2014/main" val="3946836827"/>
                    </a:ext>
                  </a:extLst>
                </a:gridCol>
                <a:gridCol w="2535866">
                  <a:extLst>
                    <a:ext uri="{9D8B030D-6E8A-4147-A177-3AD203B41FA5}">
                      <a16:colId xmlns:a16="http://schemas.microsoft.com/office/drawing/2014/main" val="1205803198"/>
                    </a:ext>
                  </a:extLst>
                </a:gridCol>
              </a:tblGrid>
              <a:tr h="418757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переменая</a:t>
                      </a:r>
                      <a:endParaRPr lang="ru-RU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значение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тип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единицы измерения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69216331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стенокардия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да, 2 = нет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325905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oldpeak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Депрессия ST, вызванная физическими упражнениями по отношению к состоянию покоя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мм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5787"/>
                  </a:ext>
                </a:extLst>
              </a:tr>
              <a:tr h="41875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наклон пика упражнений сегмента ST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= малый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304215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нормальный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934172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= сильный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916350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крупных сосудов окрашенных флуороскопией.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кол-во(от 0 до 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056656"/>
                  </a:ext>
                </a:extLst>
              </a:tr>
              <a:tr h="418757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нарушение синтеза гемоглобина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= нормально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168620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= фиксированный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деффект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39783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=  обратимый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деффект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343840"/>
                  </a:ext>
                </a:extLst>
              </a:tr>
              <a:tr h="4187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болеет или нет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болеет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153149"/>
                  </a:ext>
                </a:extLst>
              </a:tr>
              <a:tr h="41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не болеет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38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34890-C0B3-4E68-AD92-DA76B7E3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E1BA5-D87D-4767-97BC-516B5950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8" y="1562986"/>
            <a:ext cx="11724533" cy="3441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Среднее значение 	Размах</a:t>
            </a:r>
            <a:r>
              <a:rPr lang="en-US" dirty="0"/>
              <a:t>		</a:t>
            </a:r>
            <a:r>
              <a:rPr lang="ru-RU" dirty="0" err="1"/>
              <a:t>Станд</a:t>
            </a:r>
            <a:r>
              <a:rPr lang="ru-RU" dirty="0"/>
              <a:t>. </a:t>
            </a:r>
            <a:r>
              <a:rPr lang="ru-RU" dirty="0" err="1"/>
              <a:t>отклон</a:t>
            </a:r>
            <a:r>
              <a:rPr lang="ru-RU" dirty="0"/>
              <a:t>.		Дисперсия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880F50-8355-4149-8636-5F35C20E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5" y="1993065"/>
            <a:ext cx="2143125" cy="2571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3B2A9-803C-4681-AFBA-D9C17DF5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77" y="2002590"/>
            <a:ext cx="1790700" cy="2552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36F558-2A31-42CC-B4B1-98D6150F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1993065"/>
            <a:ext cx="2247900" cy="2857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E34FD1-4367-42E1-BF5E-8D3D4064C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640" y="2002590"/>
            <a:ext cx="2095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9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B0522-7471-47D3-97EF-835787AB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из описательной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4F887-BC6C-4036-BCEC-3972C649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переменные имеют хорошие показатели</a:t>
            </a:r>
            <a:r>
              <a:rPr lang="en-US" dirty="0"/>
              <a:t>, </a:t>
            </a:r>
            <a:r>
              <a:rPr lang="ru-RU" dirty="0"/>
              <a:t>следовательно возможность аномальных значений минимально. Следует это проверить на этапе подготовки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4393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4CAC7-4FB7-466E-8549-A6E42D1A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1626"/>
            <a:ext cx="9291215" cy="1049235"/>
          </a:xfrm>
        </p:spPr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53AC8-B917-45B3-99CD-13B44662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CFA632-5513-4037-B171-66608797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78" y="1108223"/>
            <a:ext cx="4524375" cy="3790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598802-177C-478C-825E-6E0EFD63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58" y="2015732"/>
            <a:ext cx="9525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690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724</TotalTime>
  <Words>326</Words>
  <Application>Microsoft Office PowerPoint</Application>
  <PresentationFormat>Широкоэкранный</PresentationFormat>
  <Paragraphs>92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Rockwell</vt:lpstr>
      <vt:lpstr>Галерея</vt:lpstr>
      <vt:lpstr>АНАЛИЗ ДАННЫХ</vt:lpstr>
      <vt:lpstr>Адрес доступа к данным</vt:lpstr>
      <vt:lpstr>Цель исследования</vt:lpstr>
      <vt:lpstr>Описание данных</vt:lpstr>
      <vt:lpstr>Презентация PowerPoint</vt:lpstr>
      <vt:lpstr>Презентация PowerPoint</vt:lpstr>
      <vt:lpstr>Описательная статистика</vt:lpstr>
      <vt:lpstr>Вывод из описательной статистики</vt:lpstr>
      <vt:lpstr>Подготовка данных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Smkv Art</dc:creator>
  <cp:lastModifiedBy>Smkv Art</cp:lastModifiedBy>
  <cp:revision>13</cp:revision>
  <dcterms:created xsi:type="dcterms:W3CDTF">2020-04-12T07:12:56Z</dcterms:created>
  <dcterms:modified xsi:type="dcterms:W3CDTF">2020-04-13T11:22:42Z</dcterms:modified>
</cp:coreProperties>
</file>