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82" r:id="rId3"/>
    <p:sldId id="257" r:id="rId4"/>
    <p:sldId id="277" r:id="rId5"/>
    <p:sldId id="259" r:id="rId6"/>
    <p:sldId id="265" r:id="rId7"/>
    <p:sldId id="262" r:id="rId8"/>
    <p:sldId id="268" r:id="rId9"/>
    <p:sldId id="284" r:id="rId10"/>
    <p:sldId id="285" r:id="rId11"/>
    <p:sldId id="286" r:id="rId12"/>
    <p:sldId id="287" r:id="rId13"/>
    <p:sldId id="288" r:id="rId14"/>
    <p:sldId id="289" r:id="rId15"/>
    <p:sldId id="290" r:id="rId16"/>
    <p:sldId id="291" r:id="rId17"/>
    <p:sldId id="292" r:id="rId18"/>
    <p:sldId id="276" r:id="rId19"/>
    <p:sldId id="293" r:id="rId20"/>
    <p:sldId id="283" r:id="rId2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1F0ED9-E98C-4B00-A963-F0960CA41BE0}">
          <p14:sldIdLst>
            <p14:sldId id="256"/>
            <p14:sldId id="282"/>
            <p14:sldId id="257"/>
            <p14:sldId id="277"/>
            <p14:sldId id="259"/>
            <p14:sldId id="265"/>
            <p14:sldId id="262"/>
            <p14:sldId id="268"/>
            <p14:sldId id="284"/>
            <p14:sldId id="285"/>
            <p14:sldId id="286"/>
            <p14:sldId id="287"/>
            <p14:sldId id="288"/>
            <p14:sldId id="289"/>
            <p14:sldId id="290"/>
            <p14:sldId id="291"/>
            <p14:sldId id="292"/>
            <p14:sldId id="276"/>
            <p14:sldId id="293"/>
            <p14:sldId id="283"/>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C749F9-2609-4966-BF66-74B6B2AF8CBC}" type="datetimeFigureOut">
              <a:rPr lang="ru-RU" smtClean="0"/>
              <a:t>03.06.2020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19FEBC-33A7-4790-AD02-A91AB74F88F5}" type="slidenum">
              <a:rPr lang="ru-RU" smtClean="0"/>
              <a:t>‹#›</a:t>
            </a:fld>
            <a:endParaRPr lang="ru-RU"/>
          </a:p>
        </p:txBody>
      </p:sp>
    </p:spTree>
    <p:extLst>
      <p:ext uri="{BB962C8B-B14F-4D97-AF65-F5344CB8AC3E}">
        <p14:creationId xmlns:p14="http://schemas.microsoft.com/office/powerpoint/2010/main" val="103330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F3A4D50-1F53-4036-AA8F-8CC98544827C}" type="datetime1">
              <a:rPr lang="ru-RU" smtClean="0"/>
              <a:t>03.06.2020</a:t>
            </a:fld>
            <a:endParaRPr lang="ru-RU"/>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409A07A-8910-4F8F-A8CE-29EE06C7E42E}"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E6EC20-86AC-4FAE-A9FA-D87E2E1D65D1}" type="datetime1">
              <a:rPr lang="ru-RU" smtClean="0"/>
              <a:t>03.06.2020</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B409A07A-8910-4F8F-A8CE-29EE06C7E42E}"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A934A6D-0444-474C-8D3E-04A3DAC7FB13}" type="datetime1">
              <a:rPr lang="ru-RU" smtClean="0"/>
              <a:t>03.06.2020</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B409A07A-8910-4F8F-A8CE-29EE06C7E42E}"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C555B79-9B8B-4FDE-8426-486FB17D1E6F}" type="datetime1">
              <a:rPr lang="ru-RU" smtClean="0"/>
              <a:t>03.06.2020</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B409A07A-8910-4F8F-A8CE-29EE06C7E42E}" type="slidenum">
              <a:rPr lang="ru-RU" smtClean="0"/>
              <a:t>‹#›</a:t>
            </a:fld>
            <a:endParaRPr lang="ru-RU"/>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6383829-A1D5-4D4B-BF9E-2F428A85523B}" type="datetime1">
              <a:rPr lang="ru-RU" smtClean="0"/>
              <a:t>03.06.2020</a:t>
            </a:fld>
            <a:endParaRPr lang="ru-RU"/>
          </a:p>
        </p:txBody>
      </p:sp>
      <p:sp>
        <p:nvSpPr>
          <p:cNvPr id="5" name="Footer Placeholder 4"/>
          <p:cNvSpPr>
            <a:spLocks noGrp="1"/>
          </p:cNvSpPr>
          <p:nvPr>
            <p:ph type="ftr" sz="quarter" idx="11"/>
          </p:nvPr>
        </p:nvSpPr>
        <p:spPr/>
        <p:txBody>
          <a:bodyPr/>
          <a:lstStyle>
            <a:extLst/>
          </a:lstStyle>
          <a:p>
            <a:endParaRPr lang="ru-RU"/>
          </a:p>
        </p:txBody>
      </p:sp>
      <p:sp>
        <p:nvSpPr>
          <p:cNvPr id="6" name="Slide Number Placeholder 5"/>
          <p:cNvSpPr>
            <a:spLocks noGrp="1"/>
          </p:cNvSpPr>
          <p:nvPr>
            <p:ph type="sldNum" sz="quarter" idx="12"/>
          </p:nvPr>
        </p:nvSpPr>
        <p:spPr/>
        <p:txBody>
          <a:bodyPr/>
          <a:lstStyle>
            <a:extLst/>
          </a:lstStyle>
          <a:p>
            <a:fld id="{B409A07A-8910-4F8F-A8CE-29EE06C7E42E}" type="slidenum">
              <a:rPr lang="ru-RU" smtClean="0"/>
              <a:t>‹#›</a:t>
            </a:fld>
            <a:endParaRPr lang="ru-RU"/>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AC06A8-9B18-4215-829A-173DDFC1AA4C}" type="datetime1">
              <a:rPr lang="ru-RU" smtClean="0"/>
              <a:t>03.06.2020</a:t>
            </a:fld>
            <a:endParaRPr lang="ru-RU"/>
          </a:p>
        </p:txBody>
      </p:sp>
      <p:sp>
        <p:nvSpPr>
          <p:cNvPr id="6" name="Footer Placeholder 5"/>
          <p:cNvSpPr>
            <a:spLocks noGrp="1"/>
          </p:cNvSpPr>
          <p:nvPr>
            <p:ph type="ftr" sz="quarter" idx="11"/>
          </p:nvPr>
        </p:nvSpPr>
        <p:spPr/>
        <p:txBody>
          <a:bodyPr/>
          <a:lstStyle>
            <a:extLst/>
          </a:lstStyle>
          <a:p>
            <a:endParaRPr lang="ru-RU"/>
          </a:p>
        </p:txBody>
      </p:sp>
      <p:sp>
        <p:nvSpPr>
          <p:cNvPr id="7" name="Slide Number Placeholder 6"/>
          <p:cNvSpPr>
            <a:spLocks noGrp="1"/>
          </p:cNvSpPr>
          <p:nvPr>
            <p:ph type="sldNum" sz="quarter" idx="12"/>
          </p:nvPr>
        </p:nvSpPr>
        <p:spPr/>
        <p:txBody>
          <a:bodyPr/>
          <a:lstStyle>
            <a:extLst/>
          </a:lstStyle>
          <a:p>
            <a:fld id="{B409A07A-8910-4F8F-A8CE-29EE06C7E42E}" type="slidenum">
              <a:rPr lang="ru-RU" smtClean="0"/>
              <a:t>‹#›</a:t>
            </a:fld>
            <a:endParaRPr lang="ru-RU"/>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5A76614-977E-420C-8023-7DA5B381F9D9}" type="datetime1">
              <a:rPr lang="ru-RU" smtClean="0"/>
              <a:t>03.06.2020</a:t>
            </a:fld>
            <a:endParaRPr lang="ru-RU"/>
          </a:p>
        </p:txBody>
      </p:sp>
      <p:sp>
        <p:nvSpPr>
          <p:cNvPr id="8" name="Footer Placeholder 7"/>
          <p:cNvSpPr>
            <a:spLocks noGrp="1"/>
          </p:cNvSpPr>
          <p:nvPr>
            <p:ph type="ftr" sz="quarter" idx="11"/>
          </p:nvPr>
        </p:nvSpPr>
        <p:spPr/>
        <p:txBody>
          <a:bodyPr/>
          <a:lstStyle>
            <a:extLst/>
          </a:lstStyle>
          <a:p>
            <a:endParaRPr lang="ru-RU"/>
          </a:p>
        </p:txBody>
      </p:sp>
      <p:sp>
        <p:nvSpPr>
          <p:cNvPr id="9" name="Slide Number Placeholder 8"/>
          <p:cNvSpPr>
            <a:spLocks noGrp="1"/>
          </p:cNvSpPr>
          <p:nvPr>
            <p:ph type="sldNum" sz="quarter" idx="12"/>
          </p:nvPr>
        </p:nvSpPr>
        <p:spPr/>
        <p:txBody>
          <a:bodyPr/>
          <a:lstStyle>
            <a:extLst/>
          </a:lstStyle>
          <a:p>
            <a:fld id="{B409A07A-8910-4F8F-A8CE-29EE06C7E42E}"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61C049A-03B7-4D8A-B027-2776E48517D8}" type="datetime1">
              <a:rPr lang="ru-RU" smtClean="0"/>
              <a:t>03.06.2020</a:t>
            </a:fld>
            <a:endParaRPr lang="ru-RU"/>
          </a:p>
        </p:txBody>
      </p:sp>
      <p:sp>
        <p:nvSpPr>
          <p:cNvPr id="4" name="Footer Placeholder 3"/>
          <p:cNvSpPr>
            <a:spLocks noGrp="1"/>
          </p:cNvSpPr>
          <p:nvPr>
            <p:ph type="ftr" sz="quarter" idx="11"/>
          </p:nvPr>
        </p:nvSpPr>
        <p:spPr/>
        <p:txBody>
          <a:bodyPr/>
          <a:lstStyle>
            <a:extLst/>
          </a:lstStyle>
          <a:p>
            <a:endParaRPr lang="ru-RU"/>
          </a:p>
        </p:txBody>
      </p:sp>
      <p:sp>
        <p:nvSpPr>
          <p:cNvPr id="5" name="Slide Number Placeholder 4"/>
          <p:cNvSpPr>
            <a:spLocks noGrp="1"/>
          </p:cNvSpPr>
          <p:nvPr>
            <p:ph type="sldNum" sz="quarter" idx="12"/>
          </p:nvPr>
        </p:nvSpPr>
        <p:spPr/>
        <p:txBody>
          <a:bodyPr/>
          <a:lstStyle>
            <a:extLst/>
          </a:lstStyle>
          <a:p>
            <a:fld id="{B409A07A-8910-4F8F-A8CE-29EE06C7E42E}" type="slidenum">
              <a:rPr lang="ru-RU" smtClean="0"/>
              <a:t>‹#›</a:t>
            </a:fld>
            <a:endParaRPr lang="ru-RU"/>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16D020D-0112-447B-872B-D85C05AC3E30}" type="datetime1">
              <a:rPr lang="ru-RU" smtClean="0"/>
              <a:t>03.06.2020</a:t>
            </a:fld>
            <a:endParaRPr lang="ru-RU"/>
          </a:p>
        </p:txBody>
      </p:sp>
      <p:sp>
        <p:nvSpPr>
          <p:cNvPr id="3" name="Footer Placeholder 2"/>
          <p:cNvSpPr>
            <a:spLocks noGrp="1"/>
          </p:cNvSpPr>
          <p:nvPr>
            <p:ph type="ftr" sz="quarter" idx="11"/>
          </p:nvPr>
        </p:nvSpPr>
        <p:spPr/>
        <p:txBody>
          <a:bodyPr/>
          <a:lstStyle>
            <a:extLst/>
          </a:lstStyle>
          <a:p>
            <a:endParaRPr lang="ru-RU"/>
          </a:p>
        </p:txBody>
      </p:sp>
      <p:sp>
        <p:nvSpPr>
          <p:cNvPr id="4" name="Slide Number Placeholder 3"/>
          <p:cNvSpPr>
            <a:spLocks noGrp="1"/>
          </p:cNvSpPr>
          <p:nvPr>
            <p:ph type="sldNum" sz="quarter" idx="12"/>
          </p:nvPr>
        </p:nvSpPr>
        <p:spPr/>
        <p:txBody>
          <a:bodyPr/>
          <a:lstStyle>
            <a:extLst/>
          </a:lstStyle>
          <a:p>
            <a:fld id="{B409A07A-8910-4F8F-A8CE-29EE06C7E42E}"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6B2ADE8-617E-49A0-AB8E-D52FD901CE8E}" type="datetime1">
              <a:rPr lang="ru-RU" smtClean="0"/>
              <a:t>03.06.2020</a:t>
            </a:fld>
            <a:endParaRPr lang="ru-RU"/>
          </a:p>
        </p:txBody>
      </p:sp>
      <p:sp>
        <p:nvSpPr>
          <p:cNvPr id="6" name="Footer Placeholder 5"/>
          <p:cNvSpPr>
            <a:spLocks noGrp="1"/>
          </p:cNvSpPr>
          <p:nvPr>
            <p:ph type="ftr" sz="quarter" idx="11"/>
          </p:nvPr>
        </p:nvSpPr>
        <p:spPr/>
        <p:txBody>
          <a:bodyPr/>
          <a:lstStyle>
            <a:extLst/>
          </a:lstStyle>
          <a:p>
            <a:endParaRPr lang="ru-RU"/>
          </a:p>
        </p:txBody>
      </p:sp>
      <p:sp>
        <p:nvSpPr>
          <p:cNvPr id="7" name="Slide Number Placeholder 6"/>
          <p:cNvSpPr>
            <a:spLocks noGrp="1"/>
          </p:cNvSpPr>
          <p:nvPr>
            <p:ph type="sldNum" sz="quarter" idx="12"/>
          </p:nvPr>
        </p:nvSpPr>
        <p:spPr/>
        <p:txBody>
          <a:bodyPr/>
          <a:lstStyle>
            <a:extLst/>
          </a:lstStyle>
          <a:p>
            <a:fld id="{B409A07A-8910-4F8F-A8CE-29EE06C7E42E}"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4FFE334-4DE3-4D26-9086-1FE5B9897028}" type="datetime1">
              <a:rPr lang="ru-RU" smtClean="0"/>
              <a:t>03.06.2020</a:t>
            </a:fld>
            <a:endParaRPr lang="ru-RU"/>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409A07A-8910-4F8F-A8CE-29EE06C7E42E}" type="slidenum">
              <a:rPr lang="ru-RU" smtClean="0"/>
              <a:t>‹#›</a:t>
            </a:fld>
            <a:endParaRPr lang="ru-RU"/>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17831-1033-406F-BF41-9A289F99C756}" type="datetime1">
              <a:rPr lang="ru-RU" smtClean="0"/>
              <a:t>03.06.2020</a:t>
            </a:fld>
            <a:endParaRPr lang="ru-RU"/>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409A07A-8910-4F8F-A8CE-29EE06C7E42E}"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ru-RU" dirty="0" smtClean="0"/>
              <a:t/>
            </a:r>
            <a:br>
              <a:rPr lang="ru-RU" dirty="0" smtClean="0"/>
            </a:br>
            <a:r>
              <a:rPr lang="ru-RU" dirty="0" smtClean="0"/>
              <a:t>Прикладные алгоритмы.</a:t>
            </a:r>
            <a:br>
              <a:rPr lang="ru-RU" dirty="0" smtClean="0"/>
            </a:br>
            <a:r>
              <a:rPr lang="ru-RU" dirty="0" smtClean="0"/>
              <a:t>Компилятор подмножества процедурного языка в ассемблер</a:t>
            </a:r>
            <a:endParaRPr lang="ru-RU" dirty="0"/>
          </a:p>
        </p:txBody>
      </p:sp>
      <p:sp>
        <p:nvSpPr>
          <p:cNvPr id="3" name="Subtitle 2"/>
          <p:cNvSpPr>
            <a:spLocks noGrp="1"/>
          </p:cNvSpPr>
          <p:nvPr>
            <p:ph type="subTitle" idx="1"/>
          </p:nvPr>
        </p:nvSpPr>
        <p:spPr/>
        <p:txBody>
          <a:bodyPr>
            <a:normAutofit/>
          </a:bodyPr>
          <a:lstStyle/>
          <a:p>
            <a:endParaRPr lang="ru-RU" dirty="0" smtClean="0"/>
          </a:p>
          <a:p>
            <a:r>
              <a:rPr lang="ru-RU" dirty="0" smtClean="0"/>
              <a:t>Толокнов Е.А группа ИСБ-117</a:t>
            </a:r>
          </a:p>
        </p:txBody>
      </p:sp>
      <p:sp>
        <p:nvSpPr>
          <p:cNvPr id="4" name="Slide Number Placeholder 3"/>
          <p:cNvSpPr>
            <a:spLocks noGrp="1"/>
          </p:cNvSpPr>
          <p:nvPr>
            <p:ph type="sldNum" sz="quarter" idx="12"/>
          </p:nvPr>
        </p:nvSpPr>
        <p:spPr/>
        <p:txBody>
          <a:bodyPr/>
          <a:lstStyle/>
          <a:p>
            <a:fld id="{B409A07A-8910-4F8F-A8CE-29EE06C7E42E}" type="slidenum">
              <a:rPr lang="ru-RU" smtClean="0"/>
              <a:t>1</a:t>
            </a:fld>
            <a:endParaRPr lang="ru-RU" dirty="0"/>
          </a:p>
        </p:txBody>
      </p:sp>
      <p:sp>
        <p:nvSpPr>
          <p:cNvPr id="5" name="Subtitle 2"/>
          <p:cNvSpPr txBox="1">
            <a:spLocks/>
          </p:cNvSpPr>
          <p:nvPr/>
        </p:nvSpPr>
        <p:spPr>
          <a:xfrm>
            <a:off x="832104" y="5941336"/>
            <a:ext cx="7772400" cy="599852"/>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r>
              <a:rPr lang="ru-RU" dirty="0" smtClean="0">
                <a:solidFill>
                  <a:schemeClr val="tx1"/>
                </a:solidFill>
              </a:rPr>
              <a:t>Владимир 2020</a:t>
            </a:r>
          </a:p>
        </p:txBody>
      </p:sp>
    </p:spTree>
    <p:extLst>
      <p:ext uri="{BB962C8B-B14F-4D97-AF65-F5344CB8AC3E}">
        <p14:creationId xmlns:p14="http://schemas.microsoft.com/office/powerpoint/2010/main" val="4066375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pPr algn="ctr"/>
            <a:r>
              <a:rPr lang="ru-RU" dirty="0">
                <a:effectLst/>
              </a:rPr>
              <a:t>Проектирование </a:t>
            </a:r>
            <a:r>
              <a:rPr lang="ru-RU" dirty="0" err="1">
                <a:effectLst/>
              </a:rPr>
              <a:t>парсера</a:t>
            </a:r>
            <a:endParaRPr lang="ru-RU" dirty="0">
              <a:effectLst/>
            </a:endParaRPr>
          </a:p>
        </p:txBody>
      </p:sp>
      <p:sp>
        <p:nvSpPr>
          <p:cNvPr id="4" name="Slide Number Placeholder 3"/>
          <p:cNvSpPr>
            <a:spLocks noGrp="1"/>
          </p:cNvSpPr>
          <p:nvPr>
            <p:ph type="sldNum" sz="quarter" idx="12"/>
          </p:nvPr>
        </p:nvSpPr>
        <p:spPr/>
        <p:txBody>
          <a:bodyPr/>
          <a:lstStyle/>
          <a:p>
            <a:fld id="{B409A07A-8910-4F8F-A8CE-29EE06C7E42E}" type="slidenum">
              <a:rPr lang="ru-RU" smtClean="0"/>
              <a:t>10</a:t>
            </a:fld>
            <a:endParaRPr lang="ru-RU"/>
          </a:p>
        </p:txBody>
      </p:sp>
      <p:sp>
        <p:nvSpPr>
          <p:cNvPr id="7" name="Content Placeholder 2"/>
          <p:cNvSpPr txBox="1">
            <a:spLocks/>
          </p:cNvSpPr>
          <p:nvPr/>
        </p:nvSpPr>
        <p:spPr>
          <a:xfrm>
            <a:off x="467544" y="1196752"/>
            <a:ext cx="8229600" cy="4857403"/>
          </a:xfrm>
          <a:prstGeom prst="rect">
            <a:avLst/>
          </a:prstGeom>
        </p:spPr>
        <p:txBody>
          <a:bodyPr vert="horz">
            <a:normAutofit fontScale="700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Метод </a:t>
            </a:r>
            <a:r>
              <a:rPr lang="en-US" dirty="0" err="1"/>
              <a:t>var</a:t>
            </a:r>
            <a:r>
              <a:rPr lang="ru-RU" dirty="0"/>
              <a:t>_</a:t>
            </a:r>
            <a:r>
              <a:rPr lang="en-US" dirty="0" err="1"/>
              <a:t>init</a:t>
            </a:r>
            <a:r>
              <a:rPr lang="ru-RU" dirty="0"/>
              <a:t>() описывает инициализацию переменных в исходном языке.</a:t>
            </a:r>
          </a:p>
          <a:p>
            <a:r>
              <a:rPr lang="ru-RU" dirty="0"/>
              <a:t>Метод </a:t>
            </a:r>
            <a:r>
              <a:rPr lang="en-US" dirty="0"/>
              <a:t>procedure</a:t>
            </a:r>
            <a:r>
              <a:rPr lang="ru-RU" dirty="0"/>
              <a:t>_</a:t>
            </a:r>
            <a:r>
              <a:rPr lang="en-US" dirty="0" err="1"/>
              <a:t>init</a:t>
            </a:r>
            <a:r>
              <a:rPr lang="ru-RU" dirty="0"/>
              <a:t>() описывает объявление процедур, где, как и в основном блоке есть </a:t>
            </a:r>
            <a:r>
              <a:rPr lang="en-US" dirty="0"/>
              <a:t>begin</a:t>
            </a:r>
            <a:r>
              <a:rPr lang="ru-RU" dirty="0"/>
              <a:t> – </a:t>
            </a:r>
            <a:r>
              <a:rPr lang="en-US" dirty="0"/>
              <a:t>statements</a:t>
            </a:r>
            <a:r>
              <a:rPr lang="ru-RU" dirty="0"/>
              <a:t> – </a:t>
            </a:r>
            <a:r>
              <a:rPr lang="en-US" dirty="0"/>
              <a:t>end </a:t>
            </a:r>
            <a:r>
              <a:rPr lang="ru-RU" dirty="0"/>
              <a:t>структура. Процедура манипулирует объявленными переменными или вызывает операции вывода на экран, при этом ее можно вызвать из любого места в основном теле программы по ее имени. Так как это процедура, то она выполнится лишь тогда, когда на нее будет передано управление непосредственно из основного блока программы, то есть при первичном анализе </a:t>
            </a:r>
            <a:r>
              <a:rPr lang="ru-RU" dirty="0" err="1"/>
              <a:t>токенов</a:t>
            </a:r>
            <a:r>
              <a:rPr lang="ru-RU" dirty="0"/>
              <a:t> должен сохраняться адрес входа в процедуру и </a:t>
            </a:r>
            <a:r>
              <a:rPr lang="ru-RU" dirty="0" err="1"/>
              <a:t>вовзрата</a:t>
            </a:r>
            <a:r>
              <a:rPr lang="ru-RU" dirty="0"/>
              <a:t> из процедуры. Это нужно в процессе выполнения программы для перехода в основное тело без предшествующего выполнения самой процедуры, </a:t>
            </a:r>
            <a:r>
              <a:rPr lang="ru-RU" dirty="0" err="1"/>
              <a:t>т.к</a:t>
            </a:r>
            <a:r>
              <a:rPr lang="ru-RU" dirty="0"/>
              <a:t> сперва выполняется  основное тело до первого вызова процедуры, куда и будет </a:t>
            </a:r>
            <a:r>
              <a:rPr lang="ru-RU" dirty="0" smtClean="0"/>
              <a:t>переход.</a:t>
            </a:r>
          </a:p>
          <a:p>
            <a:r>
              <a:rPr lang="ru-RU" dirty="0"/>
              <a:t>Метод </a:t>
            </a:r>
            <a:r>
              <a:rPr lang="en-US" dirty="0"/>
              <a:t>label</a:t>
            </a:r>
            <a:r>
              <a:rPr lang="ru-RU" dirty="0"/>
              <a:t>_</a:t>
            </a:r>
            <a:r>
              <a:rPr lang="en-US" dirty="0" err="1"/>
              <a:t>init</a:t>
            </a:r>
            <a:r>
              <a:rPr lang="ru-RU" dirty="0"/>
              <a:t>() – инициализирует метки, которые будут использованы в </a:t>
            </a:r>
            <a:r>
              <a:rPr lang="ru-RU" dirty="0" smtClean="0"/>
              <a:t>программе </a:t>
            </a:r>
            <a:r>
              <a:rPr lang="ru-RU" dirty="0"/>
              <a:t>для перемещения к ним с помощью </a:t>
            </a:r>
            <a:r>
              <a:rPr lang="en-US" dirty="0" err="1"/>
              <a:t>goto</a:t>
            </a:r>
            <a:r>
              <a:rPr lang="ru-RU" dirty="0"/>
              <a:t> вызовов</a:t>
            </a:r>
            <a:r>
              <a:rPr lang="ru-RU" dirty="0" smtClean="0"/>
              <a:t>.</a:t>
            </a:r>
            <a:endParaRPr lang="ru-RU" dirty="0"/>
          </a:p>
        </p:txBody>
      </p:sp>
    </p:spTree>
    <p:extLst>
      <p:ext uri="{BB962C8B-B14F-4D97-AF65-F5344CB8AC3E}">
        <p14:creationId xmlns:p14="http://schemas.microsoft.com/office/powerpoint/2010/main" val="1495527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pPr algn="ctr"/>
            <a:r>
              <a:rPr lang="ru-RU" dirty="0">
                <a:effectLst/>
              </a:rPr>
              <a:t>Проектирование </a:t>
            </a:r>
            <a:r>
              <a:rPr lang="ru-RU" dirty="0" err="1">
                <a:effectLst/>
              </a:rPr>
              <a:t>парсера</a:t>
            </a:r>
            <a:endParaRPr lang="ru-RU" dirty="0">
              <a:effectLst/>
            </a:endParaRPr>
          </a:p>
        </p:txBody>
      </p:sp>
      <p:sp>
        <p:nvSpPr>
          <p:cNvPr id="4" name="Slide Number Placeholder 3"/>
          <p:cNvSpPr>
            <a:spLocks noGrp="1"/>
          </p:cNvSpPr>
          <p:nvPr>
            <p:ph type="sldNum" sz="quarter" idx="12"/>
          </p:nvPr>
        </p:nvSpPr>
        <p:spPr/>
        <p:txBody>
          <a:bodyPr/>
          <a:lstStyle/>
          <a:p>
            <a:fld id="{B409A07A-8910-4F8F-A8CE-29EE06C7E42E}" type="slidenum">
              <a:rPr lang="ru-RU" smtClean="0"/>
              <a:t>11</a:t>
            </a:fld>
            <a:endParaRPr lang="ru-RU"/>
          </a:p>
        </p:txBody>
      </p:sp>
      <p:sp>
        <p:nvSpPr>
          <p:cNvPr id="7" name="Content Placeholder 2"/>
          <p:cNvSpPr txBox="1">
            <a:spLocks/>
          </p:cNvSpPr>
          <p:nvPr/>
        </p:nvSpPr>
        <p:spPr>
          <a:xfrm>
            <a:off x="467544" y="1196752"/>
            <a:ext cx="8229600" cy="4857403"/>
          </a:xfrm>
          <a:prstGeom prst="rect">
            <a:avLst/>
          </a:prstGeom>
        </p:spPr>
        <p:txBody>
          <a:bodyPr vert="horz">
            <a:normAutofit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После всех объявлений и при обнаружении </a:t>
            </a:r>
            <a:r>
              <a:rPr lang="en-US" dirty="0"/>
              <a:t>begin </a:t>
            </a:r>
            <a:r>
              <a:rPr lang="ru-RU" dirty="0" err="1"/>
              <a:t>токена</a:t>
            </a:r>
            <a:r>
              <a:rPr lang="ru-RU" dirty="0"/>
              <a:t>, относящегося именно к основному блоку программы, вызывается метод </a:t>
            </a:r>
            <a:r>
              <a:rPr lang="en-US" dirty="0"/>
              <a:t>begin</a:t>
            </a:r>
            <a:r>
              <a:rPr lang="ru-RU" dirty="0"/>
              <a:t>() из метода </a:t>
            </a:r>
            <a:r>
              <a:rPr lang="en-US" dirty="0"/>
              <a:t>program</a:t>
            </a:r>
            <a:r>
              <a:rPr lang="ru-RU" dirty="0"/>
              <a:t>().</a:t>
            </a:r>
          </a:p>
          <a:p>
            <a:r>
              <a:rPr lang="ru-RU" dirty="0"/>
              <a:t>Метод </a:t>
            </a:r>
            <a:r>
              <a:rPr lang="en-US" dirty="0"/>
              <a:t>begin</a:t>
            </a:r>
            <a:r>
              <a:rPr lang="ru-RU" dirty="0"/>
              <a:t>() – описывает основной блок программы, ожидая </a:t>
            </a:r>
            <a:r>
              <a:rPr lang="ru-RU" dirty="0" err="1"/>
              <a:t>токены</a:t>
            </a:r>
            <a:r>
              <a:rPr lang="ru-RU" dirty="0"/>
              <a:t> </a:t>
            </a:r>
            <a:r>
              <a:rPr lang="en-US" dirty="0"/>
              <a:t>begin</a:t>
            </a:r>
            <a:r>
              <a:rPr lang="ru-RU" dirty="0"/>
              <a:t>, а после </a:t>
            </a:r>
            <a:r>
              <a:rPr lang="en-US" dirty="0"/>
              <a:t>statements</a:t>
            </a:r>
            <a:r>
              <a:rPr lang="ru-RU" dirty="0"/>
              <a:t>() метода – </a:t>
            </a:r>
            <a:r>
              <a:rPr lang="en-US" dirty="0"/>
              <a:t>end</a:t>
            </a:r>
            <a:r>
              <a:rPr lang="ru-RU" dirty="0"/>
              <a:t>, символ точка и </a:t>
            </a:r>
            <a:r>
              <a:rPr lang="ru-RU" dirty="0" err="1"/>
              <a:t>токен</a:t>
            </a:r>
            <a:r>
              <a:rPr lang="ru-RU" dirty="0"/>
              <a:t> </a:t>
            </a:r>
            <a:r>
              <a:rPr lang="en-US" dirty="0"/>
              <a:t>EOF</a:t>
            </a:r>
            <a:r>
              <a:rPr lang="ru-RU" dirty="0"/>
              <a:t>, который был сгенерирован еще при первичной генерации </a:t>
            </a:r>
            <a:r>
              <a:rPr lang="ru-RU" dirty="0" err="1"/>
              <a:t>токенов</a:t>
            </a:r>
            <a:r>
              <a:rPr lang="ru-RU" dirty="0"/>
              <a:t>. После всего этого генерируется код операции выхода из программы – как конца компиляции.</a:t>
            </a:r>
          </a:p>
        </p:txBody>
      </p:sp>
    </p:spTree>
    <p:extLst>
      <p:ext uri="{BB962C8B-B14F-4D97-AF65-F5344CB8AC3E}">
        <p14:creationId xmlns:p14="http://schemas.microsoft.com/office/powerpoint/2010/main" val="991550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pPr algn="ctr"/>
            <a:r>
              <a:rPr lang="ru-RU" dirty="0">
                <a:effectLst/>
              </a:rPr>
              <a:t>Проектирование </a:t>
            </a:r>
            <a:r>
              <a:rPr lang="ru-RU" dirty="0" err="1">
                <a:effectLst/>
              </a:rPr>
              <a:t>парсера</a:t>
            </a:r>
            <a:endParaRPr lang="ru-RU" dirty="0">
              <a:effectLst/>
            </a:endParaRPr>
          </a:p>
        </p:txBody>
      </p:sp>
      <p:sp>
        <p:nvSpPr>
          <p:cNvPr id="4" name="Slide Number Placeholder 3"/>
          <p:cNvSpPr>
            <a:spLocks noGrp="1"/>
          </p:cNvSpPr>
          <p:nvPr>
            <p:ph type="sldNum" sz="quarter" idx="12"/>
          </p:nvPr>
        </p:nvSpPr>
        <p:spPr/>
        <p:txBody>
          <a:bodyPr/>
          <a:lstStyle/>
          <a:p>
            <a:fld id="{B409A07A-8910-4F8F-A8CE-29EE06C7E42E}" type="slidenum">
              <a:rPr lang="ru-RU" smtClean="0"/>
              <a:t>12</a:t>
            </a:fld>
            <a:endParaRPr lang="ru-RU"/>
          </a:p>
        </p:txBody>
      </p:sp>
      <p:sp>
        <p:nvSpPr>
          <p:cNvPr id="7" name="Content Placeholder 2"/>
          <p:cNvSpPr txBox="1">
            <a:spLocks/>
          </p:cNvSpPr>
          <p:nvPr/>
        </p:nvSpPr>
        <p:spPr>
          <a:xfrm>
            <a:off x="467544" y="1196752"/>
            <a:ext cx="8229600" cy="4857403"/>
          </a:xfrm>
          <a:prstGeom prst="rect">
            <a:avLst/>
          </a:prstGeom>
        </p:spPr>
        <p:txBody>
          <a:bodyPr vert="horz">
            <a:normAutofit fontScale="925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Метод </a:t>
            </a:r>
            <a:r>
              <a:rPr lang="en-US" dirty="0"/>
              <a:t>statements</a:t>
            </a:r>
            <a:r>
              <a:rPr lang="ru-RU" dirty="0"/>
              <a:t>() – считывает все дальнейшие </a:t>
            </a:r>
            <a:r>
              <a:rPr lang="ru-RU" dirty="0" err="1"/>
              <a:t>токены</a:t>
            </a:r>
            <a:r>
              <a:rPr lang="ru-RU" dirty="0"/>
              <a:t> и вызывает соответствующие генераторы кодов операций соответствующих </a:t>
            </a:r>
            <a:r>
              <a:rPr lang="ru-RU" dirty="0" err="1"/>
              <a:t>токену</a:t>
            </a:r>
            <a:r>
              <a:rPr lang="ru-RU" dirty="0"/>
              <a:t> (например под </a:t>
            </a:r>
            <a:r>
              <a:rPr lang="ru-RU" dirty="0" err="1"/>
              <a:t>токен</a:t>
            </a:r>
            <a:r>
              <a:rPr lang="ru-RU" dirty="0"/>
              <a:t> </a:t>
            </a:r>
            <a:r>
              <a:rPr lang="en-US" dirty="0" err="1"/>
              <a:t>Writeln</a:t>
            </a:r>
            <a:r>
              <a:rPr lang="en-US" dirty="0"/>
              <a:t> </a:t>
            </a:r>
            <a:r>
              <a:rPr lang="ru-RU" dirty="0"/>
              <a:t>вызывается </a:t>
            </a:r>
            <a:r>
              <a:rPr lang="en-US" dirty="0"/>
              <a:t>statements</a:t>
            </a:r>
            <a:r>
              <a:rPr lang="ru-RU" dirty="0"/>
              <a:t>_</a:t>
            </a:r>
            <a:r>
              <a:rPr lang="en-US" dirty="0" err="1"/>
              <a:t>writeln</a:t>
            </a:r>
            <a:r>
              <a:rPr lang="ru-RU" dirty="0"/>
              <a:t>(), где описывается шаблон этой операции и генерируется дальнейший код).</a:t>
            </a:r>
          </a:p>
          <a:p>
            <a:r>
              <a:rPr lang="ru-RU" dirty="0"/>
              <a:t>При прочтении списка </a:t>
            </a:r>
            <a:r>
              <a:rPr lang="ru-RU" dirty="0" err="1"/>
              <a:t>токенов</a:t>
            </a:r>
            <a:r>
              <a:rPr lang="ru-RU" dirty="0"/>
              <a:t> вызывается </a:t>
            </a:r>
            <a:r>
              <a:rPr lang="en-US" dirty="0"/>
              <a:t>tokens</a:t>
            </a:r>
            <a:r>
              <a:rPr lang="ru-RU" dirty="0"/>
              <a:t>_</a:t>
            </a:r>
            <a:r>
              <a:rPr lang="en-US" dirty="0"/>
              <a:t>match</a:t>
            </a:r>
            <a:r>
              <a:rPr lang="ru-RU" dirty="0"/>
              <a:t>(), что проверяет совпадение типов </a:t>
            </a:r>
            <a:r>
              <a:rPr lang="ru-RU" dirty="0" err="1"/>
              <a:t>токенов</a:t>
            </a:r>
            <a:r>
              <a:rPr lang="ru-RU" dirty="0"/>
              <a:t> – ожидаемого и прочитанного. В случае успеха программа продолжает читать </a:t>
            </a:r>
            <a:r>
              <a:rPr lang="ru-RU" dirty="0" err="1"/>
              <a:t>токены</a:t>
            </a:r>
            <a:r>
              <a:rPr lang="en-US" dirty="0"/>
              <a:t>.</a:t>
            </a:r>
            <a:endParaRPr lang="ru-RU" dirty="0"/>
          </a:p>
        </p:txBody>
      </p:sp>
    </p:spTree>
    <p:extLst>
      <p:ext uri="{BB962C8B-B14F-4D97-AF65-F5344CB8AC3E}">
        <p14:creationId xmlns:p14="http://schemas.microsoft.com/office/powerpoint/2010/main" val="1842117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pPr algn="ctr"/>
            <a:r>
              <a:rPr lang="ru-RU" dirty="0">
                <a:effectLst/>
              </a:rPr>
              <a:t>Проектирование </a:t>
            </a:r>
            <a:r>
              <a:rPr lang="ru-RU" dirty="0" err="1">
                <a:effectLst/>
              </a:rPr>
              <a:t>парсера</a:t>
            </a:r>
            <a:endParaRPr lang="ru-RU" dirty="0">
              <a:effectLst/>
            </a:endParaRPr>
          </a:p>
        </p:txBody>
      </p:sp>
      <p:sp>
        <p:nvSpPr>
          <p:cNvPr id="4" name="Slide Number Placeholder 3"/>
          <p:cNvSpPr>
            <a:spLocks noGrp="1"/>
          </p:cNvSpPr>
          <p:nvPr>
            <p:ph type="sldNum" sz="quarter" idx="12"/>
          </p:nvPr>
        </p:nvSpPr>
        <p:spPr/>
        <p:txBody>
          <a:bodyPr/>
          <a:lstStyle/>
          <a:p>
            <a:fld id="{B409A07A-8910-4F8F-A8CE-29EE06C7E42E}" type="slidenum">
              <a:rPr lang="ru-RU" smtClean="0"/>
              <a:t>13</a:t>
            </a:fld>
            <a:endParaRPr lang="ru-RU"/>
          </a:p>
        </p:txBody>
      </p:sp>
      <p:sp>
        <p:nvSpPr>
          <p:cNvPr id="7" name="Content Placeholder 2"/>
          <p:cNvSpPr txBox="1">
            <a:spLocks/>
          </p:cNvSpPr>
          <p:nvPr/>
        </p:nvSpPr>
        <p:spPr>
          <a:xfrm>
            <a:off x="467544" y="1196752"/>
            <a:ext cx="8229600" cy="4857403"/>
          </a:xfrm>
          <a:prstGeom prst="rect">
            <a:avLst/>
          </a:prstGeom>
        </p:spPr>
        <p:txBody>
          <a:bodyPr vert="horz">
            <a:normAutofit fontScale="850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Метод </a:t>
            </a:r>
            <a:r>
              <a:rPr lang="en-US" dirty="0"/>
              <a:t>generate</a:t>
            </a:r>
            <a:r>
              <a:rPr lang="ru-RU" dirty="0"/>
              <a:t>_</a:t>
            </a:r>
            <a:r>
              <a:rPr lang="en-US" dirty="0"/>
              <a:t>Operation</a:t>
            </a:r>
            <a:r>
              <a:rPr lang="ru-RU" dirty="0"/>
              <a:t>_</a:t>
            </a:r>
            <a:r>
              <a:rPr lang="en-US" dirty="0"/>
              <a:t>Code</a:t>
            </a:r>
            <a:r>
              <a:rPr lang="ru-RU" dirty="0"/>
              <a:t> – записывает в список инструкций порядковый номер той или иной указанной операции, чтобы потом в симуляторе операций по ее коду из этого списка можно было совершить те или иные операции на целевой платформе. По этому же списку (по его индексам) можно ориентироваться при применении </a:t>
            </a:r>
            <a:r>
              <a:rPr lang="en-US" dirty="0"/>
              <a:t>JMP</a:t>
            </a:r>
            <a:r>
              <a:rPr lang="ru-RU" dirty="0"/>
              <a:t>, </a:t>
            </a:r>
            <a:r>
              <a:rPr lang="en-US" dirty="0" err="1"/>
              <a:t>goto</a:t>
            </a:r>
            <a:r>
              <a:rPr lang="en-US" dirty="0"/>
              <a:t> </a:t>
            </a:r>
            <a:r>
              <a:rPr lang="ru-RU" dirty="0"/>
              <a:t>и </a:t>
            </a:r>
            <a:r>
              <a:rPr lang="en-US" dirty="0"/>
              <a:t>procedure</a:t>
            </a:r>
            <a:r>
              <a:rPr lang="ru-RU" dirty="0" smtClean="0"/>
              <a:t>.</a:t>
            </a:r>
            <a:endParaRPr lang="en-US" dirty="0" smtClean="0"/>
          </a:p>
          <a:p>
            <a:r>
              <a:rPr lang="ru-RU" dirty="0"/>
              <a:t>Метод </a:t>
            </a:r>
            <a:r>
              <a:rPr lang="en-US" dirty="0"/>
              <a:t>generate</a:t>
            </a:r>
            <a:r>
              <a:rPr lang="ru-RU" dirty="0"/>
              <a:t>_</a:t>
            </a:r>
            <a:r>
              <a:rPr lang="en-US" dirty="0"/>
              <a:t>Address</a:t>
            </a:r>
            <a:r>
              <a:rPr lang="ru-RU" dirty="0"/>
              <a:t> – добавляет в список инструкций некоторое значение, которое относится к операции. Метод вызывается после </a:t>
            </a:r>
            <a:r>
              <a:rPr lang="en-US" dirty="0"/>
              <a:t>generate</a:t>
            </a:r>
            <a:r>
              <a:rPr lang="ru-RU" dirty="0"/>
              <a:t>_</a:t>
            </a:r>
            <a:r>
              <a:rPr lang="en-US" dirty="0"/>
              <a:t>Operation</a:t>
            </a:r>
            <a:r>
              <a:rPr lang="ru-RU" dirty="0"/>
              <a:t>_</a:t>
            </a:r>
            <a:r>
              <a:rPr lang="en-US" dirty="0"/>
              <a:t>Code</a:t>
            </a:r>
            <a:r>
              <a:rPr lang="ru-RU" dirty="0"/>
              <a:t>, тем самым закрепляя за операцией некоторое значение (Для типов </a:t>
            </a:r>
            <a:r>
              <a:rPr lang="en-US" dirty="0" err="1"/>
              <a:t>Int</a:t>
            </a:r>
            <a:r>
              <a:rPr lang="ru-RU" dirty="0"/>
              <a:t>, </a:t>
            </a:r>
            <a:r>
              <a:rPr lang="en-US" dirty="0"/>
              <a:t>Float</a:t>
            </a:r>
            <a:r>
              <a:rPr lang="ru-RU" dirty="0"/>
              <a:t>. </a:t>
            </a:r>
            <a:r>
              <a:rPr lang="en-US" dirty="0"/>
              <a:t>Boolean </a:t>
            </a:r>
            <a:r>
              <a:rPr lang="ru-RU" dirty="0"/>
              <a:t>воспринимается как</a:t>
            </a:r>
            <a:r>
              <a:rPr lang="en-US" dirty="0"/>
              <a:t> 1 </a:t>
            </a:r>
            <a:r>
              <a:rPr lang="ru-RU" dirty="0"/>
              <a:t>и</a:t>
            </a:r>
            <a:r>
              <a:rPr lang="en-US" dirty="0"/>
              <a:t> 0 (</a:t>
            </a:r>
            <a:r>
              <a:rPr lang="en-US" dirty="0" err="1"/>
              <a:t>int</a:t>
            </a:r>
            <a:r>
              <a:rPr lang="en-US" dirty="0"/>
              <a:t>) , Char – </a:t>
            </a:r>
            <a:r>
              <a:rPr lang="ru-RU" dirty="0"/>
              <a:t>как </a:t>
            </a:r>
            <a:r>
              <a:rPr lang="en-US" dirty="0"/>
              <a:t>char </a:t>
            </a:r>
            <a:r>
              <a:rPr lang="ru-RU" dirty="0"/>
              <a:t>представление </a:t>
            </a:r>
            <a:r>
              <a:rPr lang="en-US" dirty="0" err="1" smtClean="0"/>
              <a:t>int</a:t>
            </a:r>
            <a:r>
              <a:rPr lang="en-US" dirty="0" smtClean="0"/>
              <a:t>)</a:t>
            </a:r>
            <a:endParaRPr lang="ru-RU" dirty="0"/>
          </a:p>
        </p:txBody>
      </p:sp>
    </p:spTree>
    <p:extLst>
      <p:ext uri="{BB962C8B-B14F-4D97-AF65-F5344CB8AC3E}">
        <p14:creationId xmlns:p14="http://schemas.microsoft.com/office/powerpoint/2010/main" val="2206190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fontScale="90000"/>
          </a:bodyPr>
          <a:lstStyle/>
          <a:p>
            <a:pPr algn="ctr"/>
            <a:r>
              <a:rPr lang="ru-RU" dirty="0">
                <a:effectLst/>
              </a:rPr>
              <a:t>Проектирование симулятора операций</a:t>
            </a:r>
          </a:p>
        </p:txBody>
      </p:sp>
      <p:sp>
        <p:nvSpPr>
          <p:cNvPr id="4" name="Slide Number Placeholder 3"/>
          <p:cNvSpPr>
            <a:spLocks noGrp="1"/>
          </p:cNvSpPr>
          <p:nvPr>
            <p:ph type="sldNum" sz="quarter" idx="12"/>
          </p:nvPr>
        </p:nvSpPr>
        <p:spPr/>
        <p:txBody>
          <a:bodyPr/>
          <a:lstStyle/>
          <a:p>
            <a:fld id="{B409A07A-8910-4F8F-A8CE-29EE06C7E42E}" type="slidenum">
              <a:rPr lang="ru-RU" smtClean="0"/>
              <a:t>14</a:t>
            </a:fld>
            <a:endParaRPr lang="ru-RU"/>
          </a:p>
        </p:txBody>
      </p:sp>
      <p:sp>
        <p:nvSpPr>
          <p:cNvPr id="7" name="Content Placeholder 2"/>
          <p:cNvSpPr txBox="1">
            <a:spLocks/>
          </p:cNvSpPr>
          <p:nvPr/>
        </p:nvSpPr>
        <p:spPr>
          <a:xfrm>
            <a:off x="467544" y="1484784"/>
            <a:ext cx="8229600" cy="4569371"/>
          </a:xfrm>
          <a:prstGeom prst="rect">
            <a:avLst/>
          </a:prstGeom>
        </p:spPr>
        <p:txBody>
          <a:bodyPr vert="horz">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В основном методе программы сгенерированный </a:t>
            </a:r>
            <a:r>
              <a:rPr lang="ru-RU" dirty="0" err="1"/>
              <a:t>парсером</a:t>
            </a:r>
            <a:r>
              <a:rPr lang="ru-RU" dirty="0"/>
              <a:t> список операций (инструкций с аргументами) передается в класс </a:t>
            </a:r>
            <a:r>
              <a:rPr lang="en-US" dirty="0"/>
              <a:t>operations</a:t>
            </a:r>
            <a:r>
              <a:rPr lang="ru-RU" dirty="0"/>
              <a:t>_</a:t>
            </a:r>
            <a:r>
              <a:rPr lang="en-US" dirty="0"/>
              <a:t>simulator </a:t>
            </a:r>
            <a:r>
              <a:rPr lang="ru-RU" dirty="0"/>
              <a:t>в качестве аргумента для его метода - </a:t>
            </a:r>
            <a:r>
              <a:rPr lang="ru-RU" dirty="0" err="1"/>
              <a:t>set_Instructions</a:t>
            </a:r>
            <a:r>
              <a:rPr lang="ru-RU" dirty="0"/>
              <a:t>. Указанным методом симулятор операций получает в свое распоряжение этот список инструкций. Далее в основном методе программы вызывается метод симулятора .</a:t>
            </a:r>
            <a:r>
              <a:rPr lang="en-US" dirty="0"/>
              <a:t>simulate</a:t>
            </a:r>
            <a:r>
              <a:rPr lang="ru-RU" dirty="0"/>
              <a:t>() , передающий управление в симулятор операций.</a:t>
            </a:r>
          </a:p>
          <a:p>
            <a:r>
              <a:rPr lang="ru-RU" dirty="0"/>
              <a:t>Симулятор операций – модуль, который считывает коды операций из предоставленного списка и вызывает последовательности операций соответственно этому коду.</a:t>
            </a:r>
          </a:p>
        </p:txBody>
      </p:sp>
    </p:spTree>
    <p:extLst>
      <p:ext uri="{BB962C8B-B14F-4D97-AF65-F5344CB8AC3E}">
        <p14:creationId xmlns:p14="http://schemas.microsoft.com/office/powerpoint/2010/main" val="40741471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fontScale="90000"/>
          </a:bodyPr>
          <a:lstStyle/>
          <a:p>
            <a:pPr algn="ctr"/>
            <a:r>
              <a:rPr lang="ru-RU" dirty="0">
                <a:effectLst/>
              </a:rPr>
              <a:t>Проектирование симулятора операций</a:t>
            </a:r>
          </a:p>
        </p:txBody>
      </p:sp>
      <p:sp>
        <p:nvSpPr>
          <p:cNvPr id="4" name="Slide Number Placeholder 3"/>
          <p:cNvSpPr>
            <a:spLocks noGrp="1"/>
          </p:cNvSpPr>
          <p:nvPr>
            <p:ph type="sldNum" sz="quarter" idx="12"/>
          </p:nvPr>
        </p:nvSpPr>
        <p:spPr/>
        <p:txBody>
          <a:bodyPr/>
          <a:lstStyle/>
          <a:p>
            <a:fld id="{B409A07A-8910-4F8F-A8CE-29EE06C7E42E}" type="slidenum">
              <a:rPr lang="ru-RU" smtClean="0"/>
              <a:t>15</a:t>
            </a:fld>
            <a:endParaRPr lang="ru-RU"/>
          </a:p>
        </p:txBody>
      </p:sp>
      <p:sp>
        <p:nvSpPr>
          <p:cNvPr id="7" name="Content Placeholder 2"/>
          <p:cNvSpPr txBox="1">
            <a:spLocks/>
          </p:cNvSpPr>
          <p:nvPr/>
        </p:nvSpPr>
        <p:spPr>
          <a:xfrm>
            <a:off x="467544" y="1484784"/>
            <a:ext cx="8229600" cy="4569371"/>
          </a:xfrm>
          <a:prstGeom prst="rect">
            <a:avLst/>
          </a:prstGeom>
        </p:spPr>
        <p:txBody>
          <a:bodyPr vert="horz">
            <a:normAutofit fontScale="77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Операции выполняются на целевой платформе </a:t>
            </a:r>
            <a:r>
              <a:rPr lang="en-US" dirty="0"/>
              <a:t>JVM </a:t>
            </a:r>
            <a:r>
              <a:rPr lang="ru-RU" dirty="0"/>
              <a:t>как непосредственно последовательности </a:t>
            </a:r>
            <a:r>
              <a:rPr lang="en-US" dirty="0"/>
              <a:t>JAVA </a:t>
            </a:r>
            <a:r>
              <a:rPr lang="ru-RU" dirty="0"/>
              <a:t>– функций , процедур, операций над переменными (их значения , как и прочие величины извлекаются из стека).</a:t>
            </a:r>
          </a:p>
          <a:p>
            <a:r>
              <a:rPr lang="ru-RU" dirty="0"/>
              <a:t>Стек формируется симуляцией инструкций типа </a:t>
            </a:r>
            <a:r>
              <a:rPr lang="en-US" dirty="0"/>
              <a:t>push</a:t>
            </a:r>
            <a:r>
              <a:rPr lang="ru-RU" dirty="0"/>
              <a:t> (вызов </a:t>
            </a:r>
            <a:r>
              <a:rPr lang="en-US" dirty="0"/>
              <a:t>stack</a:t>
            </a:r>
            <a:r>
              <a:rPr lang="ru-RU" dirty="0"/>
              <a:t>.</a:t>
            </a:r>
            <a:r>
              <a:rPr lang="en-US" dirty="0"/>
              <a:t>push</a:t>
            </a:r>
            <a:r>
              <a:rPr lang="ru-RU" dirty="0"/>
              <a:t>) из списка инструкций, за которой следует значение, предназначенное для помещения в стек,  а также из других операций (</a:t>
            </a:r>
            <a:r>
              <a:rPr lang="ru-RU" dirty="0" err="1"/>
              <a:t>т.е</a:t>
            </a:r>
            <a:r>
              <a:rPr lang="ru-RU" dirty="0"/>
              <a:t> не только </a:t>
            </a:r>
            <a:r>
              <a:rPr lang="en-US" dirty="0"/>
              <a:t>push </a:t>
            </a:r>
            <a:r>
              <a:rPr lang="ru-RU" dirty="0"/>
              <a:t>типа), если это необходимо. Для доступа к величинам стека вызывается </a:t>
            </a:r>
            <a:r>
              <a:rPr lang="en-US" dirty="0"/>
              <a:t>stack</a:t>
            </a:r>
            <a:r>
              <a:rPr lang="ru-RU" dirty="0"/>
              <a:t>.</a:t>
            </a:r>
            <a:r>
              <a:rPr lang="en-US" dirty="0"/>
              <a:t>pop</a:t>
            </a:r>
            <a:r>
              <a:rPr lang="ru-RU" dirty="0"/>
              <a:t>, с верхушки которого снимается очередное хранящееся значение.</a:t>
            </a:r>
          </a:p>
          <a:p>
            <a:r>
              <a:rPr lang="ru-RU" dirty="0"/>
              <a:t>Для вывода информации на экран различными операциями вызывается например </a:t>
            </a:r>
            <a:r>
              <a:rPr lang="en-US" dirty="0"/>
              <a:t>System</a:t>
            </a:r>
            <a:r>
              <a:rPr lang="ru-RU" dirty="0"/>
              <a:t>.</a:t>
            </a:r>
            <a:r>
              <a:rPr lang="en-US" dirty="0"/>
              <a:t>out</a:t>
            </a:r>
            <a:r>
              <a:rPr lang="ru-RU" dirty="0"/>
              <a:t>.</a:t>
            </a:r>
            <a:r>
              <a:rPr lang="en-US" dirty="0" err="1" smtClean="0"/>
              <a:t>println</a:t>
            </a:r>
            <a:endParaRPr lang="en-US" dirty="0" smtClean="0"/>
          </a:p>
        </p:txBody>
      </p:sp>
    </p:spTree>
    <p:extLst>
      <p:ext uri="{BB962C8B-B14F-4D97-AF65-F5344CB8AC3E}">
        <p14:creationId xmlns:p14="http://schemas.microsoft.com/office/powerpoint/2010/main" val="3725993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fontScale="90000"/>
          </a:bodyPr>
          <a:lstStyle/>
          <a:p>
            <a:pPr algn="ctr"/>
            <a:r>
              <a:rPr lang="ru-RU" dirty="0">
                <a:effectLst/>
              </a:rPr>
              <a:t>Проектирование симулятора операций</a:t>
            </a:r>
          </a:p>
        </p:txBody>
      </p:sp>
      <p:sp>
        <p:nvSpPr>
          <p:cNvPr id="4" name="Slide Number Placeholder 3"/>
          <p:cNvSpPr>
            <a:spLocks noGrp="1"/>
          </p:cNvSpPr>
          <p:nvPr>
            <p:ph type="sldNum" sz="quarter" idx="12"/>
          </p:nvPr>
        </p:nvSpPr>
        <p:spPr/>
        <p:txBody>
          <a:bodyPr/>
          <a:lstStyle/>
          <a:p>
            <a:fld id="{B409A07A-8910-4F8F-A8CE-29EE06C7E42E}" type="slidenum">
              <a:rPr lang="ru-RU" smtClean="0"/>
              <a:t>16</a:t>
            </a:fld>
            <a:endParaRPr lang="ru-RU"/>
          </a:p>
        </p:txBody>
      </p:sp>
      <p:sp>
        <p:nvSpPr>
          <p:cNvPr id="7" name="Content Placeholder 2"/>
          <p:cNvSpPr txBox="1">
            <a:spLocks/>
          </p:cNvSpPr>
          <p:nvPr/>
        </p:nvSpPr>
        <p:spPr>
          <a:xfrm>
            <a:off x="467544" y="1484784"/>
            <a:ext cx="8229600" cy="4569371"/>
          </a:xfrm>
          <a:prstGeom prst="rect">
            <a:avLst/>
          </a:prstGeom>
        </p:spPr>
        <p:txBody>
          <a:bodyPr vert="horz">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Переменные представляют собой область памяти, под которую выделяется 4 байта, где и хранятся их значения. При работе с переменными компилятор воспринимает их не как переменные а как  участки выделенной памяти и обращается к ним по указателю на адрес (их место в массиве данных) и совершает некоторые действия с их значениями.</a:t>
            </a:r>
          </a:p>
          <a:p>
            <a:r>
              <a:rPr lang="ru-RU" dirty="0"/>
              <a:t>Такие операции описаны в методе симулятора </a:t>
            </a:r>
            <a:r>
              <a:rPr lang="en-US" dirty="0"/>
              <a:t>put</a:t>
            </a:r>
            <a:r>
              <a:rPr lang="ru-RU" dirty="0"/>
              <a:t>() и  </a:t>
            </a:r>
            <a:r>
              <a:rPr lang="en-US" dirty="0"/>
              <a:t>get</a:t>
            </a:r>
            <a:r>
              <a:rPr lang="ru-RU" dirty="0"/>
              <a:t>()</a:t>
            </a:r>
          </a:p>
          <a:p>
            <a:r>
              <a:rPr lang="ru-RU" dirty="0" smtClean="0"/>
              <a:t>Как </a:t>
            </a:r>
            <a:r>
              <a:rPr lang="ru-RU" dirty="0"/>
              <a:t>только все операции из списка инструкций будут выполнены, очередь дойдет до вызова </a:t>
            </a:r>
            <a:r>
              <a:rPr lang="en-US" dirty="0"/>
              <a:t>halt </a:t>
            </a:r>
            <a:r>
              <a:rPr lang="ru-RU" dirty="0"/>
              <a:t>и выхода из программы, а значит завершения компиляции.</a:t>
            </a:r>
          </a:p>
        </p:txBody>
      </p:sp>
    </p:spTree>
    <p:extLst>
      <p:ext uri="{BB962C8B-B14F-4D97-AF65-F5344CB8AC3E}">
        <p14:creationId xmlns:p14="http://schemas.microsoft.com/office/powerpoint/2010/main" val="119663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fontScale="90000"/>
          </a:bodyPr>
          <a:lstStyle/>
          <a:p>
            <a:pPr algn="ctr"/>
            <a:r>
              <a:rPr lang="ru-RU" dirty="0">
                <a:effectLst/>
              </a:rPr>
              <a:t>Объединение модулей в единую программу</a:t>
            </a:r>
          </a:p>
        </p:txBody>
      </p:sp>
      <p:sp>
        <p:nvSpPr>
          <p:cNvPr id="4" name="Slide Number Placeholder 3"/>
          <p:cNvSpPr>
            <a:spLocks noGrp="1"/>
          </p:cNvSpPr>
          <p:nvPr>
            <p:ph type="sldNum" sz="quarter" idx="12"/>
          </p:nvPr>
        </p:nvSpPr>
        <p:spPr/>
        <p:txBody>
          <a:bodyPr/>
          <a:lstStyle/>
          <a:p>
            <a:fld id="{B409A07A-8910-4F8F-A8CE-29EE06C7E42E}" type="slidenum">
              <a:rPr lang="ru-RU" smtClean="0"/>
              <a:t>17</a:t>
            </a:fld>
            <a:endParaRPr lang="ru-RU"/>
          </a:p>
        </p:txBody>
      </p:sp>
      <p:sp>
        <p:nvSpPr>
          <p:cNvPr id="7" name="Content Placeholder 2"/>
          <p:cNvSpPr txBox="1">
            <a:spLocks/>
          </p:cNvSpPr>
          <p:nvPr/>
        </p:nvSpPr>
        <p:spPr>
          <a:xfrm>
            <a:off x="467544" y="1484784"/>
            <a:ext cx="8229600" cy="4569371"/>
          </a:xfrm>
          <a:prstGeom prst="rect">
            <a:avLst/>
          </a:prstGeom>
        </p:spPr>
        <p:txBody>
          <a:bodyPr vert="horz">
            <a:normAutofit fontScale="92500"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Основной метод программы – </a:t>
            </a:r>
            <a:r>
              <a:rPr lang="en-US" dirty="0"/>
              <a:t>Run </a:t>
            </a:r>
            <a:r>
              <a:rPr lang="ru-RU" dirty="0"/>
              <a:t>– включает в себя набор вызовов и передач аргументов в методы других модулей компилятора.</a:t>
            </a:r>
          </a:p>
          <a:p>
            <a:r>
              <a:rPr lang="ru-RU" dirty="0"/>
              <a:t>При запуске потребуется ввести путь к папке, где лежит </a:t>
            </a:r>
            <a:r>
              <a:rPr lang="ru-RU" dirty="0" smtClean="0"/>
              <a:t>каталог </a:t>
            </a:r>
            <a:r>
              <a:rPr lang="en-US" dirty="0" smtClean="0"/>
              <a:t>example\</a:t>
            </a:r>
            <a:r>
              <a:rPr lang="ru-RU" dirty="0" smtClean="0"/>
              <a:t> </a:t>
            </a:r>
            <a:r>
              <a:rPr lang="ru-RU" dirty="0"/>
              <a:t>(</a:t>
            </a:r>
            <a:r>
              <a:rPr lang="en-US" dirty="0" err="1"/>
              <a:t>src</a:t>
            </a:r>
            <a:r>
              <a:rPr lang="ru-RU" dirty="0"/>
              <a:t>\).</a:t>
            </a:r>
          </a:p>
          <a:p>
            <a:r>
              <a:rPr lang="ru-RU" dirty="0"/>
              <a:t>Далее указать название файла с расширением .</a:t>
            </a:r>
            <a:r>
              <a:rPr lang="en-US" dirty="0"/>
              <a:t>pas</a:t>
            </a:r>
            <a:r>
              <a:rPr lang="ru-RU" dirty="0"/>
              <a:t>, где содержится исходный код, предназначенный для компиляции.</a:t>
            </a:r>
          </a:p>
          <a:p>
            <a:r>
              <a:rPr lang="ru-RU" dirty="0"/>
              <a:t>Также осуществляет предварительную оптимизацию кода перед непосредственно компиляцией (удаление комментариев, пустых блоков).</a:t>
            </a:r>
          </a:p>
        </p:txBody>
      </p:sp>
    </p:spTree>
    <p:extLst>
      <p:ext uri="{BB962C8B-B14F-4D97-AF65-F5344CB8AC3E}">
        <p14:creationId xmlns:p14="http://schemas.microsoft.com/office/powerpoint/2010/main" val="1348758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u-RU" dirty="0" smtClean="0"/>
              <a:t>Все обнаруживаемые ошибки основаны на работе метода </a:t>
            </a:r>
            <a:r>
              <a:rPr lang="ru-RU" dirty="0" err="1" smtClean="0"/>
              <a:t>парсера</a:t>
            </a:r>
            <a:r>
              <a:rPr lang="ru-RU" dirty="0" smtClean="0"/>
              <a:t> –</a:t>
            </a:r>
            <a:r>
              <a:rPr lang="en-US" dirty="0" smtClean="0"/>
              <a:t> </a:t>
            </a:r>
            <a:r>
              <a:rPr lang="en-US" dirty="0" err="1" smtClean="0"/>
              <a:t>tokens_match</a:t>
            </a:r>
            <a:r>
              <a:rPr lang="en-US" dirty="0" smtClean="0"/>
              <a:t>()</a:t>
            </a:r>
            <a:r>
              <a:rPr lang="ru-RU" dirty="0" smtClean="0"/>
              <a:t>, который возвращает сообщение о несоответствии типа считанного </a:t>
            </a:r>
            <a:r>
              <a:rPr lang="ru-RU" dirty="0" err="1" smtClean="0"/>
              <a:t>токена</a:t>
            </a:r>
            <a:r>
              <a:rPr lang="ru-RU" dirty="0" smtClean="0"/>
              <a:t> ожидаемому типу.</a:t>
            </a:r>
          </a:p>
        </p:txBody>
      </p:sp>
      <p:sp>
        <p:nvSpPr>
          <p:cNvPr id="3" name="Title 2"/>
          <p:cNvSpPr>
            <a:spLocks noGrp="1"/>
          </p:cNvSpPr>
          <p:nvPr>
            <p:ph type="title"/>
          </p:nvPr>
        </p:nvSpPr>
        <p:spPr/>
        <p:txBody>
          <a:bodyPr>
            <a:normAutofit/>
          </a:bodyPr>
          <a:lstStyle/>
          <a:p>
            <a:pPr algn="ctr"/>
            <a:r>
              <a:rPr lang="ru-RU" dirty="0" smtClean="0"/>
              <a:t>Обнаруживаемые ошибки</a:t>
            </a:r>
            <a:endParaRPr lang="ru-RU" dirty="0"/>
          </a:p>
        </p:txBody>
      </p:sp>
      <p:sp>
        <p:nvSpPr>
          <p:cNvPr id="4" name="Slide Number Placeholder 3"/>
          <p:cNvSpPr>
            <a:spLocks noGrp="1"/>
          </p:cNvSpPr>
          <p:nvPr>
            <p:ph type="sldNum" sz="quarter" idx="12"/>
          </p:nvPr>
        </p:nvSpPr>
        <p:spPr/>
        <p:txBody>
          <a:bodyPr/>
          <a:lstStyle/>
          <a:p>
            <a:fld id="{B409A07A-8910-4F8F-A8CE-29EE06C7E42E}" type="slidenum">
              <a:rPr lang="ru-RU" smtClean="0"/>
              <a:t>18</a:t>
            </a:fld>
            <a:endParaRPr lang="ru-RU"/>
          </a:p>
        </p:txBody>
      </p:sp>
    </p:spTree>
    <p:extLst>
      <p:ext uri="{BB962C8B-B14F-4D97-AF65-F5344CB8AC3E}">
        <p14:creationId xmlns:p14="http://schemas.microsoft.com/office/powerpoint/2010/main" val="3819638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r>
              <a:rPr lang="ru-RU" dirty="0"/>
              <a:t>Оптимизация</a:t>
            </a:r>
          </a:p>
        </p:txBody>
      </p:sp>
      <p:sp>
        <p:nvSpPr>
          <p:cNvPr id="4" name="Slide Number Placeholder 3"/>
          <p:cNvSpPr>
            <a:spLocks noGrp="1"/>
          </p:cNvSpPr>
          <p:nvPr>
            <p:ph type="sldNum" sz="quarter" idx="12"/>
          </p:nvPr>
        </p:nvSpPr>
        <p:spPr/>
        <p:txBody>
          <a:bodyPr/>
          <a:lstStyle/>
          <a:p>
            <a:fld id="{B409A07A-8910-4F8F-A8CE-29EE06C7E42E}" type="slidenum">
              <a:rPr lang="ru-RU" smtClean="0"/>
              <a:t>19</a:t>
            </a:fld>
            <a:endParaRPr lang="ru-RU"/>
          </a:p>
        </p:txBody>
      </p:sp>
      <p:sp>
        <p:nvSpPr>
          <p:cNvPr id="7" name="Content Placeholder 2"/>
          <p:cNvSpPr txBox="1">
            <a:spLocks/>
          </p:cNvSpPr>
          <p:nvPr/>
        </p:nvSpPr>
        <p:spPr>
          <a:xfrm>
            <a:off x="467544" y="1484784"/>
            <a:ext cx="8229600" cy="4569371"/>
          </a:xfrm>
          <a:prstGeom prst="rect">
            <a:avLst/>
          </a:prstGeom>
        </p:spPr>
        <p:txBody>
          <a:bodyPr vert="horz">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ru-RU" dirty="0" smtClean="0"/>
              <a:t>Для </a:t>
            </a:r>
            <a:r>
              <a:rPr lang="ru-RU" dirty="0"/>
              <a:t>того, чтобы программа скомпилировалась успешно, потребуется ввести ее в виде, пригодном для обработки – </a:t>
            </a:r>
            <a:r>
              <a:rPr lang="ru-RU" dirty="0" err="1"/>
              <a:t>т.е</a:t>
            </a:r>
            <a:r>
              <a:rPr lang="ru-RU" dirty="0"/>
              <a:t> в исходном коде не должно быть лишних символов и комментариев, </a:t>
            </a:r>
            <a:r>
              <a:rPr lang="ru-RU" dirty="0" err="1"/>
              <a:t>т.к</a:t>
            </a:r>
            <a:r>
              <a:rPr lang="ru-RU" dirty="0"/>
              <a:t> компилятор выдаст ошибку</a:t>
            </a:r>
            <a:r>
              <a:rPr lang="ru-RU" dirty="0" smtClean="0"/>
              <a:t>.</a:t>
            </a:r>
            <a:endParaRPr lang="en-US" dirty="0" smtClean="0"/>
          </a:p>
          <a:p>
            <a:r>
              <a:rPr lang="ru-RU" dirty="0"/>
              <a:t>После оптимизации, обработанный код записывается в исходный файл, и тот далее отправляется в сканер </a:t>
            </a:r>
            <a:r>
              <a:rPr lang="ru-RU" dirty="0" err="1"/>
              <a:t>токенов</a:t>
            </a:r>
            <a:r>
              <a:rPr lang="ru-RU" dirty="0"/>
              <a:t>.</a:t>
            </a:r>
          </a:p>
          <a:p>
            <a:r>
              <a:rPr lang="ru-RU" dirty="0"/>
              <a:t>После того, как компиляция завершится, также будет создан файл &lt;</a:t>
            </a:r>
            <a:r>
              <a:rPr lang="en-US" dirty="0"/>
              <a:t>filename</a:t>
            </a:r>
            <a:r>
              <a:rPr lang="ru-RU" dirty="0"/>
              <a:t>&gt;-</a:t>
            </a:r>
            <a:r>
              <a:rPr lang="en-US" dirty="0"/>
              <a:t>operations</a:t>
            </a:r>
            <a:r>
              <a:rPr lang="ru-RU" dirty="0"/>
              <a:t>.</a:t>
            </a:r>
            <a:r>
              <a:rPr lang="en-US" dirty="0"/>
              <a:t>txt</a:t>
            </a:r>
            <a:r>
              <a:rPr lang="ru-RU" dirty="0"/>
              <a:t>, где можно посмотреть порядок вызовов операций компилятора с использующимися в них аргументами.</a:t>
            </a:r>
          </a:p>
          <a:p>
            <a:pPr marL="109728" indent="0">
              <a:buNone/>
            </a:pPr>
            <a:endParaRPr lang="ru-RU" dirty="0"/>
          </a:p>
        </p:txBody>
      </p:sp>
    </p:spTree>
    <p:extLst>
      <p:ext uri="{BB962C8B-B14F-4D97-AF65-F5344CB8AC3E}">
        <p14:creationId xmlns:p14="http://schemas.microsoft.com/office/powerpoint/2010/main" val="3230813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ru-RU" dirty="0" smtClean="0"/>
              <a:t>В качестве исходного ЯП было выбрано подмножество языка </a:t>
            </a:r>
            <a:r>
              <a:rPr lang="en-US" dirty="0" smtClean="0"/>
              <a:t>Pascal</a:t>
            </a:r>
            <a:r>
              <a:rPr lang="ru-RU" dirty="0" smtClean="0"/>
              <a:t>, были реализованы некоторые его возможности. Язык компилятора – </a:t>
            </a:r>
            <a:r>
              <a:rPr lang="en-US" dirty="0" smtClean="0"/>
              <a:t>Java. </a:t>
            </a:r>
            <a:r>
              <a:rPr lang="ru-RU" dirty="0" smtClean="0"/>
              <a:t>Целевая платформа – </a:t>
            </a:r>
            <a:r>
              <a:rPr lang="ru-RU" dirty="0" smtClean="0"/>
              <a:t>Программа интерпретируется</a:t>
            </a:r>
            <a:r>
              <a:rPr lang="en-US" dirty="0" smtClean="0"/>
              <a:t>.</a:t>
            </a:r>
            <a:endParaRPr lang="en-US" dirty="0" smtClean="0"/>
          </a:p>
        </p:txBody>
      </p:sp>
      <p:sp>
        <p:nvSpPr>
          <p:cNvPr id="3" name="Номер слайда 2"/>
          <p:cNvSpPr>
            <a:spLocks noGrp="1"/>
          </p:cNvSpPr>
          <p:nvPr>
            <p:ph type="sldNum" sz="quarter" idx="12"/>
          </p:nvPr>
        </p:nvSpPr>
        <p:spPr/>
        <p:txBody>
          <a:bodyPr/>
          <a:lstStyle/>
          <a:p>
            <a:fld id="{B409A07A-8910-4F8F-A8CE-29EE06C7E42E}" type="slidenum">
              <a:rPr lang="ru-RU" smtClean="0"/>
              <a:t>2</a:t>
            </a:fld>
            <a:endParaRPr lang="ru-RU"/>
          </a:p>
        </p:txBody>
      </p:sp>
      <p:sp>
        <p:nvSpPr>
          <p:cNvPr id="4" name="Заголовок 3"/>
          <p:cNvSpPr>
            <a:spLocks noGrp="1"/>
          </p:cNvSpPr>
          <p:nvPr>
            <p:ph type="title"/>
          </p:nvPr>
        </p:nvSpPr>
        <p:spPr/>
        <p:txBody>
          <a:bodyPr/>
          <a:lstStyle/>
          <a:p>
            <a:r>
              <a:rPr lang="ru-RU" dirty="0" smtClean="0"/>
              <a:t>О компиляторе</a:t>
            </a:r>
            <a:endParaRPr lang="ru-RU" dirty="0"/>
          </a:p>
        </p:txBody>
      </p:sp>
    </p:spTree>
    <p:extLst>
      <p:ext uri="{BB962C8B-B14F-4D97-AF65-F5344CB8AC3E}">
        <p14:creationId xmlns:p14="http://schemas.microsoft.com/office/powerpoint/2010/main" val="27129481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409A07A-8910-4F8F-A8CE-29EE06C7E42E}" type="slidenum">
              <a:rPr lang="ru-RU" smtClean="0"/>
              <a:t>20</a:t>
            </a:fld>
            <a:endParaRPr lang="ru-RU"/>
          </a:p>
        </p:txBody>
      </p:sp>
      <p:sp>
        <p:nvSpPr>
          <p:cNvPr id="4" name="Заголовок 3"/>
          <p:cNvSpPr>
            <a:spLocks noGrp="1"/>
          </p:cNvSpPr>
          <p:nvPr>
            <p:ph type="title"/>
          </p:nvPr>
        </p:nvSpPr>
        <p:spPr>
          <a:xfrm>
            <a:off x="457200" y="274638"/>
            <a:ext cx="8229600" cy="6394722"/>
          </a:xfrm>
        </p:spPr>
        <p:txBody>
          <a:bodyPr/>
          <a:lstStyle/>
          <a:p>
            <a:pPr algn="ctr"/>
            <a:r>
              <a:rPr lang="ru-RU" dirty="0" smtClean="0"/>
              <a:t>Спасибо за внимание!</a:t>
            </a:r>
            <a:endParaRPr lang="ru-RU" dirty="0"/>
          </a:p>
        </p:txBody>
      </p:sp>
    </p:spTree>
    <p:extLst>
      <p:ext uri="{BB962C8B-B14F-4D97-AF65-F5344CB8AC3E}">
        <p14:creationId xmlns:p14="http://schemas.microsoft.com/office/powerpoint/2010/main" val="3459223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u-RU" dirty="0" smtClean="0"/>
              <a:t>Предварительная оптимизация (удаление комментариев и пустых блоков)</a:t>
            </a:r>
          </a:p>
          <a:p>
            <a:r>
              <a:rPr lang="ru-RU" dirty="0" smtClean="0"/>
              <a:t>Лексический анализ</a:t>
            </a:r>
          </a:p>
          <a:p>
            <a:r>
              <a:rPr lang="ru-RU" dirty="0" err="1" smtClean="0"/>
              <a:t>Парсинг</a:t>
            </a:r>
            <a:r>
              <a:rPr lang="ru-RU" dirty="0" smtClean="0"/>
              <a:t> лексем – генерация списка инструкций по списку лексем</a:t>
            </a:r>
          </a:p>
          <a:p>
            <a:r>
              <a:rPr lang="ru-RU" dirty="0" smtClean="0"/>
              <a:t>Воспроизведение операций по списку инструкций на целевой платформе</a:t>
            </a:r>
          </a:p>
        </p:txBody>
      </p:sp>
      <p:sp>
        <p:nvSpPr>
          <p:cNvPr id="2" name="Title 1"/>
          <p:cNvSpPr>
            <a:spLocks noGrp="1"/>
          </p:cNvSpPr>
          <p:nvPr>
            <p:ph type="title"/>
          </p:nvPr>
        </p:nvSpPr>
        <p:spPr/>
        <p:txBody>
          <a:bodyPr/>
          <a:lstStyle/>
          <a:p>
            <a:r>
              <a:rPr lang="ru-RU" dirty="0" smtClean="0"/>
              <a:t>Этапы компиляции</a:t>
            </a:r>
            <a:endParaRPr lang="ru-RU" dirty="0"/>
          </a:p>
        </p:txBody>
      </p:sp>
      <p:sp>
        <p:nvSpPr>
          <p:cNvPr id="4" name="Slide Number Placeholder 3"/>
          <p:cNvSpPr>
            <a:spLocks noGrp="1"/>
          </p:cNvSpPr>
          <p:nvPr>
            <p:ph type="sldNum" sz="quarter" idx="12"/>
          </p:nvPr>
        </p:nvSpPr>
        <p:spPr/>
        <p:txBody>
          <a:bodyPr/>
          <a:lstStyle/>
          <a:p>
            <a:fld id="{B409A07A-8910-4F8F-A8CE-29EE06C7E42E}" type="slidenum">
              <a:rPr lang="ru-RU" smtClean="0"/>
              <a:t>3</a:t>
            </a:fld>
            <a:endParaRPr lang="ru-RU"/>
          </a:p>
        </p:txBody>
      </p:sp>
    </p:spTree>
    <p:extLst>
      <p:ext uri="{BB962C8B-B14F-4D97-AF65-F5344CB8AC3E}">
        <p14:creationId xmlns:p14="http://schemas.microsoft.com/office/powerpoint/2010/main" val="2010183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ru-RU" dirty="0" smtClean="0"/>
              <a:t>Исходный код читается </a:t>
            </a:r>
            <a:r>
              <a:rPr lang="ru-RU" dirty="0" err="1" smtClean="0"/>
              <a:t>лексером</a:t>
            </a:r>
            <a:r>
              <a:rPr lang="ru-RU" dirty="0" smtClean="0"/>
              <a:t> (сканером </a:t>
            </a:r>
            <a:r>
              <a:rPr lang="ru-RU" dirty="0" err="1" smtClean="0"/>
              <a:t>токенов</a:t>
            </a:r>
            <a:r>
              <a:rPr lang="ru-RU" dirty="0" smtClean="0"/>
              <a:t>), где он обрабатывается и генерируется список </a:t>
            </a:r>
            <a:r>
              <a:rPr lang="ru-RU" dirty="0" err="1" smtClean="0"/>
              <a:t>токенов</a:t>
            </a:r>
            <a:r>
              <a:rPr lang="ru-RU" dirty="0" smtClean="0"/>
              <a:t>. Далее этот список передается в </a:t>
            </a:r>
            <a:r>
              <a:rPr lang="ru-RU" dirty="0" err="1" smtClean="0"/>
              <a:t>парсер</a:t>
            </a:r>
            <a:r>
              <a:rPr lang="ru-RU" dirty="0" smtClean="0"/>
              <a:t>, где заполняется таблица символов, с помощью которой также генерируется список инструкций – коды операций, которые предстоит выполнить и набор аргументов, соответственно этим операциям. Список инструкций анализируется симулятором операций и исполняется на целевой платформе по предварительно описанным шаблонам для каждой рассмотренной операции.</a:t>
            </a:r>
            <a:endParaRPr lang="ru-RU" dirty="0"/>
          </a:p>
        </p:txBody>
      </p:sp>
      <p:sp>
        <p:nvSpPr>
          <p:cNvPr id="3" name="Title 2"/>
          <p:cNvSpPr>
            <a:spLocks noGrp="1"/>
          </p:cNvSpPr>
          <p:nvPr>
            <p:ph type="title"/>
          </p:nvPr>
        </p:nvSpPr>
        <p:spPr/>
        <p:txBody>
          <a:bodyPr/>
          <a:lstStyle/>
          <a:p>
            <a:r>
              <a:rPr lang="ru-RU" dirty="0" smtClean="0"/>
              <a:t>Схема работы</a:t>
            </a:r>
            <a:endParaRPr lang="ru-RU" dirty="0"/>
          </a:p>
        </p:txBody>
      </p:sp>
      <p:sp>
        <p:nvSpPr>
          <p:cNvPr id="6" name="Slide Number Placeholder 5"/>
          <p:cNvSpPr>
            <a:spLocks noGrp="1"/>
          </p:cNvSpPr>
          <p:nvPr>
            <p:ph type="sldNum" sz="quarter" idx="12"/>
          </p:nvPr>
        </p:nvSpPr>
        <p:spPr/>
        <p:txBody>
          <a:bodyPr/>
          <a:lstStyle/>
          <a:p>
            <a:fld id="{B409A07A-8910-4F8F-A8CE-29EE06C7E42E}" type="slidenum">
              <a:rPr lang="ru-RU" smtClean="0"/>
              <a:t>4</a:t>
            </a:fld>
            <a:endParaRPr lang="ru-RU"/>
          </a:p>
        </p:txBody>
      </p:sp>
    </p:spTree>
    <p:extLst>
      <p:ext uri="{BB962C8B-B14F-4D97-AF65-F5344CB8AC3E}">
        <p14:creationId xmlns:p14="http://schemas.microsoft.com/office/powerpoint/2010/main" val="1340331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3960440" cy="5184576"/>
          </a:xfrm>
        </p:spPr>
        <p:txBody>
          <a:bodyPr>
            <a:noAutofit/>
          </a:bodyPr>
          <a:lstStyle/>
          <a:p>
            <a:pPr marL="109728" indent="0">
              <a:buNone/>
            </a:pPr>
            <a:r>
              <a:rPr lang="en-US" sz="1800" dirty="0"/>
              <a:t>array //</a:t>
            </a:r>
            <a:r>
              <a:rPr lang="ru-RU" sz="1800" dirty="0" smtClean="0"/>
              <a:t>массивы</a:t>
            </a:r>
            <a:r>
              <a:rPr lang="en-US" sz="1800" dirty="0" smtClean="0"/>
              <a:t> </a:t>
            </a:r>
          </a:p>
          <a:p>
            <a:pPr marL="109728" indent="0">
              <a:buNone/>
            </a:pPr>
            <a:r>
              <a:rPr lang="en-US" sz="1800" dirty="0" smtClean="0"/>
              <a:t>begin </a:t>
            </a:r>
            <a:r>
              <a:rPr lang="en-US" sz="1800" dirty="0"/>
              <a:t>//</a:t>
            </a:r>
            <a:r>
              <a:rPr lang="ru-RU" sz="1800" dirty="0"/>
              <a:t>начало блока</a:t>
            </a:r>
          </a:p>
          <a:p>
            <a:pPr marL="109728" indent="0">
              <a:buNone/>
            </a:pPr>
            <a:r>
              <a:rPr lang="en-US" sz="1800" dirty="0"/>
              <a:t>case //case (</a:t>
            </a:r>
            <a:r>
              <a:rPr lang="en-US" sz="1800" dirty="0" err="1"/>
              <a:t>var</a:t>
            </a:r>
            <a:r>
              <a:rPr lang="en-US" sz="1800" dirty="0"/>
              <a:t>) of &lt;val1&gt; : statement(); &lt;val2&gt; : statement(); end;</a:t>
            </a:r>
          </a:p>
          <a:p>
            <a:pPr marL="109728" indent="0">
              <a:buNone/>
            </a:pPr>
            <a:r>
              <a:rPr lang="en-US" sz="1800" dirty="0"/>
              <a:t>div //</a:t>
            </a:r>
            <a:r>
              <a:rPr lang="ru-RU" sz="1800" dirty="0"/>
              <a:t>деление нацело</a:t>
            </a:r>
          </a:p>
          <a:p>
            <a:pPr marL="109728" indent="0">
              <a:buNone/>
            </a:pPr>
            <a:r>
              <a:rPr lang="en-US" sz="1800" dirty="0"/>
              <a:t>do //</a:t>
            </a:r>
            <a:r>
              <a:rPr lang="ru-RU" sz="1800" dirty="0"/>
              <a:t>предшествует </a:t>
            </a:r>
            <a:r>
              <a:rPr lang="en-US" sz="1800" dirty="0"/>
              <a:t>begin, </a:t>
            </a:r>
            <a:r>
              <a:rPr lang="ru-RU" sz="1800" dirty="0"/>
              <a:t>используется только в сочетании с ним</a:t>
            </a:r>
          </a:p>
          <a:p>
            <a:pPr marL="109728" indent="0">
              <a:buNone/>
            </a:pPr>
            <a:r>
              <a:rPr lang="en-US" sz="1800" dirty="0"/>
              <a:t>else //</a:t>
            </a:r>
            <a:r>
              <a:rPr lang="ru-RU" sz="1800" dirty="0"/>
              <a:t>иначе</a:t>
            </a:r>
          </a:p>
          <a:p>
            <a:pPr marL="109728" indent="0">
              <a:buNone/>
            </a:pPr>
            <a:r>
              <a:rPr lang="en-US" sz="1800" dirty="0"/>
              <a:t>end // </a:t>
            </a:r>
            <a:r>
              <a:rPr lang="ru-RU" sz="1800" dirty="0"/>
              <a:t>конец блока</a:t>
            </a:r>
          </a:p>
          <a:p>
            <a:pPr marL="109728" indent="0">
              <a:buNone/>
            </a:pPr>
            <a:r>
              <a:rPr lang="en-US" sz="1800" dirty="0"/>
              <a:t>for //</a:t>
            </a:r>
            <a:r>
              <a:rPr lang="ru-RU" sz="1800" dirty="0"/>
              <a:t>объявление цикла </a:t>
            </a:r>
            <a:r>
              <a:rPr lang="en-US" sz="1800" dirty="0"/>
              <a:t>for</a:t>
            </a:r>
          </a:p>
          <a:p>
            <a:pPr marL="109728" indent="0">
              <a:buNone/>
            </a:pPr>
            <a:r>
              <a:rPr lang="en-US" sz="1800" dirty="0"/>
              <a:t>if //</a:t>
            </a:r>
            <a:r>
              <a:rPr lang="ru-RU" sz="1800" dirty="0"/>
              <a:t>условие</a:t>
            </a:r>
          </a:p>
          <a:p>
            <a:pPr marL="109728" indent="0">
              <a:buNone/>
            </a:pPr>
            <a:r>
              <a:rPr lang="en-US" sz="1800" dirty="0"/>
              <a:t>mod //</a:t>
            </a:r>
            <a:r>
              <a:rPr lang="ru-RU" sz="1800" dirty="0"/>
              <a:t>деление с остатком</a:t>
            </a:r>
          </a:p>
          <a:p>
            <a:pPr marL="109728" indent="0">
              <a:buNone/>
            </a:pPr>
            <a:r>
              <a:rPr lang="en-US" sz="1800" dirty="0"/>
              <a:t>of //</a:t>
            </a:r>
            <a:r>
              <a:rPr lang="ru-RU" sz="1800" dirty="0"/>
              <a:t>тип массива</a:t>
            </a:r>
          </a:p>
          <a:p>
            <a:pPr marL="109728" indent="0">
              <a:buNone/>
            </a:pPr>
            <a:r>
              <a:rPr lang="en-US" sz="1800" dirty="0"/>
              <a:t>procedure //</a:t>
            </a:r>
            <a:r>
              <a:rPr lang="ru-RU" sz="1800" dirty="0" smtClean="0"/>
              <a:t>процедура</a:t>
            </a:r>
            <a:endParaRPr lang="ru-RU" sz="1800" dirty="0"/>
          </a:p>
        </p:txBody>
      </p:sp>
      <p:sp>
        <p:nvSpPr>
          <p:cNvPr id="2" name="Title 1"/>
          <p:cNvSpPr>
            <a:spLocks noGrp="1"/>
          </p:cNvSpPr>
          <p:nvPr>
            <p:ph type="title"/>
          </p:nvPr>
        </p:nvSpPr>
        <p:spPr/>
        <p:txBody>
          <a:bodyPr/>
          <a:lstStyle/>
          <a:p>
            <a:r>
              <a:rPr lang="ru-RU" dirty="0" smtClean="0"/>
              <a:t>Синтаксис</a:t>
            </a:r>
            <a:endParaRPr lang="ru-RU" dirty="0"/>
          </a:p>
        </p:txBody>
      </p:sp>
      <p:sp>
        <p:nvSpPr>
          <p:cNvPr id="4" name="Slide Number Placeholder 3"/>
          <p:cNvSpPr>
            <a:spLocks noGrp="1"/>
          </p:cNvSpPr>
          <p:nvPr>
            <p:ph type="sldNum" sz="quarter" idx="12"/>
          </p:nvPr>
        </p:nvSpPr>
        <p:spPr/>
        <p:txBody>
          <a:bodyPr/>
          <a:lstStyle/>
          <a:p>
            <a:fld id="{B409A07A-8910-4F8F-A8CE-29EE06C7E42E}" type="slidenum">
              <a:rPr lang="ru-RU" smtClean="0"/>
              <a:t>5</a:t>
            </a:fld>
            <a:endParaRPr lang="ru-RU"/>
          </a:p>
        </p:txBody>
      </p:sp>
      <p:sp>
        <p:nvSpPr>
          <p:cNvPr id="6" name="Прямоугольник 5"/>
          <p:cNvSpPr/>
          <p:nvPr/>
        </p:nvSpPr>
        <p:spPr>
          <a:xfrm>
            <a:off x="4208545" y="1052736"/>
            <a:ext cx="4572000" cy="5078313"/>
          </a:xfrm>
          <a:prstGeom prst="rect">
            <a:avLst/>
          </a:prstGeom>
        </p:spPr>
        <p:txBody>
          <a:bodyPr>
            <a:spAutoFit/>
          </a:bodyPr>
          <a:lstStyle/>
          <a:p>
            <a:pPr marL="109728" indent="0">
              <a:buNone/>
            </a:pPr>
            <a:r>
              <a:rPr lang="en-US" dirty="0"/>
              <a:t>program //</a:t>
            </a:r>
            <a:r>
              <a:rPr lang="ru-RU" dirty="0"/>
              <a:t>объявление непосредственно программы</a:t>
            </a:r>
          </a:p>
          <a:p>
            <a:pPr marL="109728" indent="0">
              <a:buNone/>
            </a:pPr>
            <a:r>
              <a:rPr lang="en-US" dirty="0"/>
              <a:t>repeat //</a:t>
            </a:r>
            <a:r>
              <a:rPr lang="ru-RU" dirty="0"/>
              <a:t>цикл </a:t>
            </a:r>
            <a:r>
              <a:rPr lang="en-US" dirty="0"/>
              <a:t>repeat &lt;statement&gt; until</a:t>
            </a:r>
          </a:p>
          <a:p>
            <a:pPr marL="109728" indent="0">
              <a:buNone/>
            </a:pPr>
            <a:r>
              <a:rPr lang="en-US" dirty="0"/>
              <a:t>then //if &lt;</a:t>
            </a:r>
            <a:r>
              <a:rPr lang="en-US" dirty="0" err="1"/>
              <a:t>cond</a:t>
            </a:r>
            <a:r>
              <a:rPr lang="en-US" dirty="0"/>
              <a:t>&gt; then</a:t>
            </a:r>
          </a:p>
          <a:p>
            <a:pPr marL="109728" indent="0">
              <a:buNone/>
            </a:pPr>
            <a:r>
              <a:rPr lang="en-US" dirty="0"/>
              <a:t>to //</a:t>
            </a:r>
            <a:r>
              <a:rPr lang="ru-RU" dirty="0"/>
              <a:t>В цикле </a:t>
            </a:r>
            <a:r>
              <a:rPr lang="en-US" dirty="0"/>
              <a:t>for i:= &lt;low&gt; to &lt;high&gt; do begin</a:t>
            </a:r>
          </a:p>
          <a:p>
            <a:pPr marL="109728" indent="0">
              <a:buNone/>
            </a:pPr>
            <a:r>
              <a:rPr lang="en-US" dirty="0" smtClean="0"/>
              <a:t>until </a:t>
            </a:r>
            <a:r>
              <a:rPr lang="en-US" dirty="0"/>
              <a:t>//repeat until (</a:t>
            </a:r>
            <a:r>
              <a:rPr lang="en-US" dirty="0" err="1"/>
              <a:t>cond</a:t>
            </a:r>
            <a:r>
              <a:rPr lang="en-US" dirty="0"/>
              <a:t>)</a:t>
            </a:r>
          </a:p>
          <a:p>
            <a:pPr marL="109728" indent="0">
              <a:buNone/>
            </a:pPr>
            <a:r>
              <a:rPr lang="en-US" dirty="0" err="1"/>
              <a:t>var</a:t>
            </a:r>
            <a:r>
              <a:rPr lang="en-US" dirty="0"/>
              <a:t> //</a:t>
            </a:r>
            <a:r>
              <a:rPr lang="ru-RU" dirty="0"/>
              <a:t>объявление переменной</a:t>
            </a:r>
          </a:p>
          <a:p>
            <a:pPr marL="109728" indent="0">
              <a:buNone/>
            </a:pPr>
            <a:r>
              <a:rPr lang="en-US" dirty="0"/>
              <a:t>while //</a:t>
            </a:r>
            <a:r>
              <a:rPr lang="ru-RU" dirty="0"/>
              <a:t>цикл </a:t>
            </a:r>
            <a:r>
              <a:rPr lang="en-US" dirty="0"/>
              <a:t>while (</a:t>
            </a:r>
            <a:r>
              <a:rPr lang="en-US" dirty="0" err="1"/>
              <a:t>cond</a:t>
            </a:r>
            <a:r>
              <a:rPr lang="en-US" dirty="0"/>
              <a:t>) do begin &lt;statements&gt; end;</a:t>
            </a:r>
          </a:p>
          <a:p>
            <a:pPr marL="109728" indent="0">
              <a:buNone/>
            </a:pPr>
            <a:r>
              <a:rPr lang="en-US" dirty="0"/>
              <a:t>label //</a:t>
            </a:r>
            <a:r>
              <a:rPr lang="ru-RU" dirty="0"/>
              <a:t>объявление метки</a:t>
            </a:r>
          </a:p>
          <a:p>
            <a:pPr marL="109728" indent="0">
              <a:buNone/>
            </a:pPr>
            <a:r>
              <a:rPr lang="en-US" dirty="0" err="1"/>
              <a:t>goto</a:t>
            </a:r>
            <a:r>
              <a:rPr lang="en-US" dirty="0"/>
              <a:t> //</a:t>
            </a:r>
            <a:r>
              <a:rPr lang="ru-RU" dirty="0"/>
              <a:t>переход к адресу метки</a:t>
            </a:r>
          </a:p>
          <a:p>
            <a:pPr marL="109728" indent="0">
              <a:buNone/>
            </a:pPr>
            <a:r>
              <a:rPr lang="en-US" dirty="0" err="1"/>
              <a:t>writeln</a:t>
            </a:r>
            <a:r>
              <a:rPr lang="en-US" dirty="0"/>
              <a:t> //</a:t>
            </a:r>
            <a:r>
              <a:rPr lang="ru-RU" dirty="0"/>
              <a:t>вывод на экран</a:t>
            </a:r>
          </a:p>
          <a:p>
            <a:pPr marL="109728" indent="0">
              <a:buNone/>
            </a:pPr>
            <a:r>
              <a:rPr lang="en-US" dirty="0"/>
              <a:t>integer //</a:t>
            </a:r>
            <a:r>
              <a:rPr lang="ru-RU" dirty="0"/>
              <a:t>целочисленный тип</a:t>
            </a:r>
          </a:p>
          <a:p>
            <a:pPr marL="109728" indent="0">
              <a:buNone/>
            </a:pPr>
            <a:r>
              <a:rPr lang="en-US" dirty="0"/>
              <a:t>real //</a:t>
            </a:r>
            <a:r>
              <a:rPr lang="ru-RU" dirty="0"/>
              <a:t>тип с плавающей точкой</a:t>
            </a:r>
          </a:p>
          <a:p>
            <a:pPr marL="109728" indent="0">
              <a:buNone/>
            </a:pPr>
            <a:r>
              <a:rPr lang="en-US" dirty="0" err="1"/>
              <a:t>boolean</a:t>
            </a:r>
            <a:r>
              <a:rPr lang="en-US" dirty="0"/>
              <a:t> //</a:t>
            </a:r>
            <a:r>
              <a:rPr lang="ru-RU" dirty="0"/>
              <a:t>булево значение</a:t>
            </a:r>
          </a:p>
          <a:p>
            <a:pPr marL="109728" indent="0">
              <a:buNone/>
            </a:pPr>
            <a:r>
              <a:rPr lang="en-US" dirty="0"/>
              <a:t>char // </a:t>
            </a:r>
            <a:r>
              <a:rPr lang="ru-RU" dirty="0"/>
              <a:t>символ</a:t>
            </a:r>
          </a:p>
        </p:txBody>
      </p:sp>
    </p:spTree>
    <p:extLst>
      <p:ext uri="{BB962C8B-B14F-4D97-AF65-F5344CB8AC3E}">
        <p14:creationId xmlns:p14="http://schemas.microsoft.com/office/powerpoint/2010/main" val="755507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36912"/>
            <a:ext cx="8229600" cy="3633267"/>
          </a:xfrm>
        </p:spPr>
        <p:txBody>
          <a:bodyPr>
            <a:normAutofit fontScale="70000" lnSpcReduction="20000"/>
          </a:bodyPr>
          <a:lstStyle/>
          <a:p>
            <a:r>
              <a:rPr lang="ru-RU" b="1" dirty="0"/>
              <a:t>Сканер </a:t>
            </a:r>
            <a:r>
              <a:rPr lang="ru-RU" b="1" dirty="0" err="1"/>
              <a:t>токенов</a:t>
            </a:r>
            <a:r>
              <a:rPr lang="ru-RU" dirty="0"/>
              <a:t> – представляет собой модуль, предназначенный для инициализации списка </a:t>
            </a:r>
            <a:r>
              <a:rPr lang="ru-RU" dirty="0" err="1"/>
              <a:t>токенов</a:t>
            </a:r>
            <a:r>
              <a:rPr lang="ru-RU" dirty="0"/>
              <a:t> программы. Все возможно используемые ключевые слова перечислены в </a:t>
            </a:r>
            <a:r>
              <a:rPr lang="en-US" dirty="0"/>
              <a:t>keywords</a:t>
            </a:r>
            <a:r>
              <a:rPr lang="ru-RU" dirty="0"/>
              <a:t>.</a:t>
            </a:r>
            <a:r>
              <a:rPr lang="en-US" dirty="0"/>
              <a:t>txt</a:t>
            </a:r>
            <a:r>
              <a:rPr lang="ru-RU" dirty="0"/>
              <a:t>. Помимо зарезервированных слов генерируется структура данных </a:t>
            </a:r>
            <a:r>
              <a:rPr lang="en-US" dirty="0" err="1"/>
              <a:t>hashmap</a:t>
            </a:r>
            <a:r>
              <a:rPr lang="ru-RU" dirty="0"/>
              <a:t>, содержащая символы </a:t>
            </a:r>
            <a:r>
              <a:rPr lang="ru-RU" dirty="0" smtClean="0"/>
              <a:t>операторов. </a:t>
            </a:r>
          </a:p>
          <a:p>
            <a:r>
              <a:rPr lang="ru-RU" dirty="0" smtClean="0"/>
              <a:t>Далее </a:t>
            </a:r>
            <a:r>
              <a:rPr lang="en-US" dirty="0" err="1" smtClean="0"/>
              <a:t>hashmap</a:t>
            </a:r>
            <a:r>
              <a:rPr lang="ru-RU" dirty="0" smtClean="0"/>
              <a:t> заполняется</a:t>
            </a:r>
            <a:r>
              <a:rPr lang="en-US" dirty="0" smtClean="0"/>
              <a:t> </a:t>
            </a:r>
            <a:r>
              <a:rPr lang="ru-RU" dirty="0"/>
              <a:t>для распознавания всевозможных символов. </a:t>
            </a:r>
          </a:p>
          <a:p>
            <a:r>
              <a:rPr lang="ru-RU" dirty="0"/>
              <a:t>Основной метод модуля – </a:t>
            </a:r>
            <a:r>
              <a:rPr lang="en-US" dirty="0"/>
              <a:t>read</a:t>
            </a:r>
            <a:r>
              <a:rPr lang="ru-RU" dirty="0"/>
              <a:t> – читает файл с кодом посимвольно и вызывает </a:t>
            </a:r>
            <a:r>
              <a:rPr lang="ru-RU" dirty="0" smtClean="0"/>
              <a:t>метод проверки </a:t>
            </a:r>
            <a:r>
              <a:rPr lang="ru-RU" dirty="0"/>
              <a:t>типа этого символа. После прочтения генерируется </a:t>
            </a:r>
            <a:r>
              <a:rPr lang="ru-RU" dirty="0" err="1"/>
              <a:t>токен</a:t>
            </a:r>
            <a:r>
              <a:rPr lang="ru-RU" dirty="0"/>
              <a:t> </a:t>
            </a:r>
            <a:r>
              <a:rPr lang="en-US" dirty="0"/>
              <a:t>EOF </a:t>
            </a:r>
            <a:r>
              <a:rPr lang="ru-RU" dirty="0"/>
              <a:t>и в основной модуль возвращается список </a:t>
            </a:r>
            <a:r>
              <a:rPr lang="ru-RU" dirty="0" err="1"/>
              <a:t>токенов</a:t>
            </a:r>
            <a:r>
              <a:rPr lang="ru-RU" dirty="0" smtClean="0"/>
              <a:t>.</a:t>
            </a:r>
            <a:endParaRPr lang="ru-RU" dirty="0">
              <a:solidFill>
                <a:schemeClr val="accent3"/>
              </a:solidFill>
            </a:endParaRPr>
          </a:p>
          <a:p>
            <a:r>
              <a:rPr lang="ru-RU" dirty="0"/>
              <a:t>Методом </a:t>
            </a:r>
            <a:r>
              <a:rPr lang="en-US" dirty="0"/>
              <a:t>Token</a:t>
            </a:r>
            <a:r>
              <a:rPr lang="ru-RU" dirty="0"/>
              <a:t>_</a:t>
            </a:r>
            <a:r>
              <a:rPr lang="en-US" dirty="0"/>
              <a:t>generate</a:t>
            </a:r>
            <a:r>
              <a:rPr lang="ru-RU" dirty="0"/>
              <a:t> непосредственно добавляются </a:t>
            </a:r>
            <a:r>
              <a:rPr lang="ru-RU" dirty="0" err="1"/>
              <a:t>токены</a:t>
            </a:r>
            <a:r>
              <a:rPr lang="ru-RU" dirty="0"/>
              <a:t> из программы в возвращаемый список </a:t>
            </a:r>
            <a:r>
              <a:rPr lang="ru-RU" dirty="0" err="1" smtClean="0"/>
              <a:t>токенов</a:t>
            </a:r>
            <a:r>
              <a:rPr lang="ru-RU" dirty="0"/>
              <a:t>.</a:t>
            </a:r>
          </a:p>
        </p:txBody>
      </p:sp>
      <p:sp>
        <p:nvSpPr>
          <p:cNvPr id="2" name="Title 1"/>
          <p:cNvSpPr>
            <a:spLocks noGrp="1"/>
          </p:cNvSpPr>
          <p:nvPr>
            <p:ph type="title"/>
          </p:nvPr>
        </p:nvSpPr>
        <p:spPr>
          <a:xfrm>
            <a:off x="457200" y="274638"/>
            <a:ext cx="8229600" cy="2146250"/>
          </a:xfrm>
        </p:spPr>
        <p:txBody>
          <a:bodyPr>
            <a:normAutofit fontScale="90000"/>
          </a:bodyPr>
          <a:lstStyle/>
          <a:p>
            <a:pPr algn="ctr"/>
            <a:r>
              <a:rPr lang="ru-RU" dirty="0" smtClean="0">
                <a:effectLst/>
              </a:rPr>
              <a:t>ПРОЕКТИРОВАНИЕ КОМПИЛЯТОРА.</a:t>
            </a:r>
            <a:br>
              <a:rPr lang="ru-RU" dirty="0" smtClean="0">
                <a:effectLst/>
              </a:rPr>
            </a:br>
            <a:r>
              <a:rPr lang="ru-RU" dirty="0">
                <a:effectLst/>
              </a:rPr>
              <a:t>ПРОЕКТИРОВАНИЕ СКАНЕРА ТОКЕНОВ</a:t>
            </a:r>
          </a:p>
        </p:txBody>
      </p:sp>
      <p:sp>
        <p:nvSpPr>
          <p:cNvPr id="4" name="Slide Number Placeholder 3"/>
          <p:cNvSpPr>
            <a:spLocks noGrp="1"/>
          </p:cNvSpPr>
          <p:nvPr>
            <p:ph type="sldNum" sz="quarter" idx="12"/>
          </p:nvPr>
        </p:nvSpPr>
        <p:spPr/>
        <p:txBody>
          <a:bodyPr/>
          <a:lstStyle/>
          <a:p>
            <a:fld id="{B409A07A-8910-4F8F-A8CE-29EE06C7E42E}" type="slidenum">
              <a:rPr lang="ru-RU" smtClean="0"/>
              <a:t>6</a:t>
            </a:fld>
            <a:endParaRPr lang="ru-RU"/>
          </a:p>
        </p:txBody>
      </p:sp>
    </p:spTree>
    <p:extLst>
      <p:ext uri="{BB962C8B-B14F-4D97-AF65-F5344CB8AC3E}">
        <p14:creationId xmlns:p14="http://schemas.microsoft.com/office/powerpoint/2010/main" val="1455424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effectLst/>
              </a:rPr>
              <a:t>Структура данных - </a:t>
            </a:r>
            <a:r>
              <a:rPr lang="ru-RU" dirty="0" err="1">
                <a:effectLst/>
              </a:rPr>
              <a:t>Токен</a:t>
            </a:r>
            <a:endParaRPr lang="ru-RU" dirty="0"/>
          </a:p>
        </p:txBody>
      </p:sp>
      <p:sp>
        <p:nvSpPr>
          <p:cNvPr id="3" name="Slide Number Placeholder 2"/>
          <p:cNvSpPr>
            <a:spLocks noGrp="1"/>
          </p:cNvSpPr>
          <p:nvPr>
            <p:ph type="sldNum" sz="quarter" idx="12"/>
          </p:nvPr>
        </p:nvSpPr>
        <p:spPr/>
        <p:txBody>
          <a:bodyPr/>
          <a:lstStyle/>
          <a:p>
            <a:fld id="{B409A07A-8910-4F8F-A8CE-29EE06C7E42E}" type="slidenum">
              <a:rPr lang="ru-RU" smtClean="0"/>
              <a:t>7</a:t>
            </a:fld>
            <a:endParaRPr lang="ru-RU"/>
          </a:p>
        </p:txBody>
      </p:sp>
      <p:sp>
        <p:nvSpPr>
          <p:cNvPr id="6" name="Content Placeholder 2"/>
          <p:cNvSpPr>
            <a:spLocks noGrp="1"/>
          </p:cNvSpPr>
          <p:nvPr>
            <p:ph idx="1"/>
          </p:nvPr>
        </p:nvSpPr>
        <p:spPr>
          <a:xfrm>
            <a:off x="467544" y="1412776"/>
            <a:ext cx="8229600" cy="4857403"/>
          </a:xfrm>
        </p:spPr>
        <p:txBody>
          <a:bodyPr>
            <a:normAutofit/>
          </a:bodyPr>
          <a:lstStyle/>
          <a:p>
            <a:r>
              <a:rPr lang="ru-RU" dirty="0"/>
              <a:t>Эта структура данных используется </a:t>
            </a:r>
            <a:r>
              <a:rPr lang="ru-RU" dirty="0" err="1"/>
              <a:t>парсером</a:t>
            </a:r>
            <a:r>
              <a:rPr lang="ru-RU" dirty="0"/>
              <a:t> и сканером </a:t>
            </a:r>
            <a:r>
              <a:rPr lang="ru-RU" dirty="0" err="1"/>
              <a:t>токенов</a:t>
            </a:r>
            <a:r>
              <a:rPr lang="ru-RU" dirty="0"/>
              <a:t>. Представляет собой пару значений – Тип </a:t>
            </a:r>
            <a:r>
              <a:rPr lang="ru-RU" dirty="0" err="1"/>
              <a:t>токена</a:t>
            </a:r>
            <a:r>
              <a:rPr lang="ru-RU" dirty="0"/>
              <a:t> и значение </a:t>
            </a:r>
            <a:r>
              <a:rPr lang="ru-RU" dirty="0" err="1"/>
              <a:t>токена</a:t>
            </a:r>
            <a:r>
              <a:rPr lang="ru-RU" dirty="0"/>
              <a:t>. Может возвращать оба значения, а также переопределять или устанавливать собственный тип</a:t>
            </a:r>
            <a:r>
              <a:rPr lang="ru-RU" dirty="0" smtClean="0"/>
              <a:t>. Обозначаются как строка формата </a:t>
            </a:r>
            <a:r>
              <a:rPr lang="en-US" dirty="0" smtClean="0"/>
              <a:t>KW~&lt;</a:t>
            </a:r>
            <a:r>
              <a:rPr lang="ru-RU" dirty="0" smtClean="0"/>
              <a:t>Имя </a:t>
            </a:r>
            <a:r>
              <a:rPr lang="ru-RU" dirty="0" err="1" smtClean="0"/>
              <a:t>токена</a:t>
            </a:r>
            <a:r>
              <a:rPr lang="en-US" dirty="0" smtClean="0"/>
              <a:t>&gt;</a:t>
            </a:r>
            <a:endParaRPr lang="ru-RU" dirty="0" smtClean="0"/>
          </a:p>
        </p:txBody>
      </p:sp>
    </p:spTree>
    <p:extLst>
      <p:ext uri="{BB962C8B-B14F-4D97-AF65-F5344CB8AC3E}">
        <p14:creationId xmlns:p14="http://schemas.microsoft.com/office/powerpoint/2010/main" val="4280255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pPr algn="ctr"/>
            <a:r>
              <a:rPr lang="ru-RU" dirty="0">
                <a:effectLst/>
              </a:rPr>
              <a:t>Проектирование </a:t>
            </a:r>
            <a:r>
              <a:rPr lang="ru-RU" dirty="0" err="1">
                <a:effectLst/>
              </a:rPr>
              <a:t>парсера</a:t>
            </a:r>
            <a:endParaRPr lang="ru-RU" dirty="0">
              <a:effectLst/>
            </a:endParaRPr>
          </a:p>
        </p:txBody>
      </p:sp>
      <p:sp>
        <p:nvSpPr>
          <p:cNvPr id="4" name="Slide Number Placeholder 3"/>
          <p:cNvSpPr>
            <a:spLocks noGrp="1"/>
          </p:cNvSpPr>
          <p:nvPr>
            <p:ph type="sldNum" sz="quarter" idx="12"/>
          </p:nvPr>
        </p:nvSpPr>
        <p:spPr/>
        <p:txBody>
          <a:bodyPr/>
          <a:lstStyle/>
          <a:p>
            <a:fld id="{B409A07A-8910-4F8F-A8CE-29EE06C7E42E}" type="slidenum">
              <a:rPr lang="ru-RU" smtClean="0"/>
              <a:t>8</a:t>
            </a:fld>
            <a:endParaRPr lang="ru-RU"/>
          </a:p>
        </p:txBody>
      </p:sp>
      <p:sp>
        <p:nvSpPr>
          <p:cNvPr id="7" name="Content Placeholder 2"/>
          <p:cNvSpPr txBox="1">
            <a:spLocks/>
          </p:cNvSpPr>
          <p:nvPr/>
        </p:nvSpPr>
        <p:spPr>
          <a:xfrm>
            <a:off x="467544" y="1412776"/>
            <a:ext cx="8229600" cy="4857403"/>
          </a:xfrm>
          <a:prstGeom prst="rect">
            <a:avLst/>
          </a:prstGeom>
        </p:spPr>
        <p:txBody>
          <a:bodyPr vert="horz">
            <a:normAutofit fontScale="700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smtClean="0"/>
              <a:t>Вызывается </a:t>
            </a:r>
            <a:r>
              <a:rPr lang="ru-RU" dirty="0"/>
              <a:t>из основного модуля программы. </a:t>
            </a:r>
            <a:r>
              <a:rPr lang="ru-RU" dirty="0" smtClean="0"/>
              <a:t>Первым его </a:t>
            </a:r>
            <a:r>
              <a:rPr lang="ru-RU" dirty="0"/>
              <a:t>методом мы получаем итератор от сгенерированного списка </a:t>
            </a:r>
            <a:r>
              <a:rPr lang="ru-RU" dirty="0" err="1"/>
              <a:t>токенов</a:t>
            </a:r>
            <a:r>
              <a:rPr lang="ru-RU" dirty="0"/>
              <a:t>, чтобы далее </a:t>
            </a:r>
            <a:r>
              <a:rPr lang="ru-RU" dirty="0" err="1"/>
              <a:t>парсер</a:t>
            </a:r>
            <a:r>
              <a:rPr lang="ru-RU" dirty="0"/>
              <a:t> смог прочесть его. </a:t>
            </a:r>
            <a:r>
              <a:rPr lang="ru-RU" dirty="0" smtClean="0"/>
              <a:t>Вторым методом </a:t>
            </a:r>
            <a:r>
              <a:rPr lang="ru-RU" dirty="0"/>
              <a:t>управление переходит в </a:t>
            </a:r>
            <a:r>
              <a:rPr lang="ru-RU" dirty="0" err="1" smtClean="0"/>
              <a:t>парсер</a:t>
            </a:r>
            <a:r>
              <a:rPr lang="ru-RU" dirty="0" smtClean="0"/>
              <a:t> (</a:t>
            </a:r>
            <a:r>
              <a:rPr lang="en-US" dirty="0" smtClean="0"/>
              <a:t>Parser</a:t>
            </a:r>
            <a:r>
              <a:rPr lang="ru-RU" dirty="0"/>
              <a:t>.</a:t>
            </a:r>
            <a:r>
              <a:rPr lang="en-US" dirty="0"/>
              <a:t>parse</a:t>
            </a:r>
            <a:r>
              <a:rPr lang="ru-RU" dirty="0" smtClean="0"/>
              <a:t>()) </a:t>
            </a:r>
            <a:r>
              <a:rPr lang="ru-RU" dirty="0"/>
              <a:t>для получения байтового списка инструкций, которые будут в дальнейшем использованы.</a:t>
            </a:r>
          </a:p>
          <a:p>
            <a:r>
              <a:rPr lang="ru-RU" dirty="0" err="1"/>
              <a:t>Парсер</a:t>
            </a:r>
            <a:r>
              <a:rPr lang="ru-RU" dirty="0"/>
              <a:t> – модуль программы (класс), предназначенный для чтения списка </a:t>
            </a:r>
            <a:r>
              <a:rPr lang="ru-RU" dirty="0" err="1"/>
              <a:t>токенов</a:t>
            </a:r>
            <a:r>
              <a:rPr lang="ru-RU" dirty="0"/>
              <a:t> программы и генерации списка инструкций - байтового представления кодов предусмотренных операций (имеющих тип перечисления).</a:t>
            </a:r>
          </a:p>
          <a:p>
            <a:r>
              <a:rPr lang="ru-RU" dirty="0"/>
              <a:t>Каждый считанный </a:t>
            </a:r>
            <a:r>
              <a:rPr lang="ru-RU" dirty="0" err="1"/>
              <a:t>токен</a:t>
            </a:r>
            <a:r>
              <a:rPr lang="ru-RU" dirty="0"/>
              <a:t> с помощью метода </a:t>
            </a:r>
            <a:r>
              <a:rPr lang="en-US" dirty="0"/>
              <a:t>match </a:t>
            </a:r>
            <a:r>
              <a:rPr lang="ru-RU" dirty="0"/>
              <a:t>сравнивается с предусмотренным шаблоном той или иной операции и генерируются соответствующие коды операций (Например </a:t>
            </a:r>
            <a:r>
              <a:rPr lang="ru-RU" dirty="0" smtClean="0"/>
              <a:t>от первых считанных </a:t>
            </a:r>
            <a:r>
              <a:rPr lang="ru-RU" dirty="0" err="1" smtClean="0"/>
              <a:t>токенов</a:t>
            </a:r>
            <a:r>
              <a:rPr lang="ru-RU" dirty="0" smtClean="0"/>
              <a:t> </a:t>
            </a:r>
            <a:r>
              <a:rPr lang="ru-RU" dirty="0"/>
              <a:t>ожидается “</a:t>
            </a:r>
            <a:r>
              <a:rPr lang="en-US" dirty="0"/>
              <a:t>Program</a:t>
            </a:r>
            <a:r>
              <a:rPr lang="ru-RU" dirty="0"/>
              <a:t> &lt;</a:t>
            </a:r>
            <a:r>
              <a:rPr lang="en-US" dirty="0"/>
              <a:t>identifier</a:t>
            </a:r>
            <a:r>
              <a:rPr lang="ru-RU" dirty="0"/>
              <a:t>&gt;” и символ “;”).</a:t>
            </a:r>
          </a:p>
          <a:p>
            <a:r>
              <a:rPr lang="ru-RU" dirty="0"/>
              <a:t>В </a:t>
            </a:r>
            <a:r>
              <a:rPr lang="ru-RU" dirty="0" err="1"/>
              <a:t>парсере</a:t>
            </a:r>
            <a:r>
              <a:rPr lang="ru-RU" dirty="0"/>
              <a:t> используется структура данных – символ и таблица символов (Набор символов в области видимости).</a:t>
            </a:r>
          </a:p>
        </p:txBody>
      </p:sp>
    </p:spTree>
    <p:extLst>
      <p:ext uri="{BB962C8B-B14F-4D97-AF65-F5344CB8AC3E}">
        <p14:creationId xmlns:p14="http://schemas.microsoft.com/office/powerpoint/2010/main" val="4203922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ru-RU" dirty="0" smtClean="0"/>
              <a:t> </a:t>
            </a:r>
            <a:endParaRPr lang="ru-RU" dirty="0"/>
          </a:p>
        </p:txBody>
      </p:sp>
      <p:sp>
        <p:nvSpPr>
          <p:cNvPr id="2" name="Title 1"/>
          <p:cNvSpPr>
            <a:spLocks noGrp="1"/>
          </p:cNvSpPr>
          <p:nvPr>
            <p:ph type="title"/>
          </p:nvPr>
        </p:nvSpPr>
        <p:spPr/>
        <p:txBody>
          <a:bodyPr>
            <a:normAutofit/>
          </a:bodyPr>
          <a:lstStyle/>
          <a:p>
            <a:pPr algn="ctr"/>
            <a:r>
              <a:rPr lang="ru-RU" dirty="0">
                <a:effectLst/>
              </a:rPr>
              <a:t>Проектирование </a:t>
            </a:r>
            <a:r>
              <a:rPr lang="ru-RU" dirty="0" err="1">
                <a:effectLst/>
              </a:rPr>
              <a:t>парсера</a:t>
            </a:r>
            <a:endParaRPr lang="ru-RU" dirty="0">
              <a:effectLst/>
            </a:endParaRPr>
          </a:p>
        </p:txBody>
      </p:sp>
      <p:sp>
        <p:nvSpPr>
          <p:cNvPr id="4" name="Slide Number Placeholder 3"/>
          <p:cNvSpPr>
            <a:spLocks noGrp="1"/>
          </p:cNvSpPr>
          <p:nvPr>
            <p:ph type="sldNum" sz="quarter" idx="12"/>
          </p:nvPr>
        </p:nvSpPr>
        <p:spPr/>
        <p:txBody>
          <a:bodyPr/>
          <a:lstStyle/>
          <a:p>
            <a:fld id="{B409A07A-8910-4F8F-A8CE-29EE06C7E42E}" type="slidenum">
              <a:rPr lang="ru-RU" smtClean="0"/>
              <a:t>9</a:t>
            </a:fld>
            <a:endParaRPr lang="ru-RU"/>
          </a:p>
        </p:txBody>
      </p:sp>
      <p:sp>
        <p:nvSpPr>
          <p:cNvPr id="7" name="Content Placeholder 2"/>
          <p:cNvSpPr txBox="1">
            <a:spLocks/>
          </p:cNvSpPr>
          <p:nvPr/>
        </p:nvSpPr>
        <p:spPr>
          <a:xfrm>
            <a:off x="467544" y="1196752"/>
            <a:ext cx="8229600" cy="4857403"/>
          </a:xfrm>
          <a:prstGeom prst="rect">
            <a:avLst/>
          </a:prstGeom>
        </p:spPr>
        <p:txBody>
          <a:bodyPr vert="horz">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ru-RU" dirty="0"/>
              <a:t>Символ хранит в себе значения и по таблице символов </a:t>
            </a:r>
            <a:r>
              <a:rPr lang="ru-RU" dirty="0" smtClean="0"/>
              <a:t>можно логически </a:t>
            </a:r>
            <a:r>
              <a:rPr lang="ru-RU" dirty="0"/>
              <a:t>связать все упоминания этого символа в </a:t>
            </a:r>
            <a:r>
              <a:rPr lang="ru-RU" dirty="0" smtClean="0"/>
              <a:t>программе.</a:t>
            </a:r>
          </a:p>
          <a:p>
            <a:r>
              <a:rPr lang="ru-RU" dirty="0"/>
              <a:t>Метод </a:t>
            </a:r>
            <a:r>
              <a:rPr lang="en-US" dirty="0"/>
              <a:t>parse </a:t>
            </a:r>
            <a:r>
              <a:rPr lang="ru-RU" dirty="0"/>
              <a:t>считывает изначальный </a:t>
            </a:r>
            <a:r>
              <a:rPr lang="ru-RU" dirty="0" err="1"/>
              <a:t>токен</a:t>
            </a:r>
            <a:r>
              <a:rPr lang="ru-RU" dirty="0"/>
              <a:t> из списка и сравнивает его с ожидаемым шаблоном объявления программы, и далее управление передается в метод </a:t>
            </a:r>
            <a:r>
              <a:rPr lang="en-US" dirty="0"/>
              <a:t>program</a:t>
            </a:r>
            <a:r>
              <a:rPr lang="ru-RU" dirty="0"/>
              <a:t>().</a:t>
            </a:r>
          </a:p>
          <a:p>
            <a:r>
              <a:rPr lang="ru-RU" dirty="0"/>
              <a:t>Метод </a:t>
            </a:r>
            <a:r>
              <a:rPr lang="en-US" dirty="0"/>
              <a:t>program</a:t>
            </a:r>
            <a:r>
              <a:rPr lang="ru-RU" dirty="0"/>
              <a:t>() передает управление в метод </a:t>
            </a:r>
            <a:r>
              <a:rPr lang="en-US" dirty="0"/>
              <a:t>declarations</a:t>
            </a:r>
            <a:r>
              <a:rPr lang="ru-RU" dirty="0"/>
              <a:t>() и после в </a:t>
            </a:r>
            <a:r>
              <a:rPr lang="en-US" dirty="0"/>
              <a:t>begin</a:t>
            </a:r>
            <a:r>
              <a:rPr lang="ru-RU" dirty="0"/>
              <a:t>()</a:t>
            </a:r>
          </a:p>
          <a:p>
            <a:r>
              <a:rPr lang="ru-RU" dirty="0"/>
              <a:t>Метод </a:t>
            </a:r>
            <a:r>
              <a:rPr lang="en-US" dirty="0"/>
              <a:t>declarations</a:t>
            </a:r>
            <a:r>
              <a:rPr lang="ru-RU" dirty="0"/>
              <a:t>() описывает инициализацию различных переменных , процедур, меток и также реагирует на начало блока как конец объявлений и возврат из метода. Соответственно </a:t>
            </a:r>
            <a:r>
              <a:rPr lang="ru-RU" dirty="0" err="1"/>
              <a:t>токенам</a:t>
            </a:r>
            <a:r>
              <a:rPr lang="ru-RU" dirty="0"/>
              <a:t> вызываются методы </a:t>
            </a:r>
            <a:r>
              <a:rPr lang="en-US" dirty="0" err="1"/>
              <a:t>var</a:t>
            </a:r>
            <a:r>
              <a:rPr lang="ru-RU" dirty="0"/>
              <a:t>_</a:t>
            </a:r>
            <a:r>
              <a:rPr lang="en-US" dirty="0" err="1"/>
              <a:t>init</a:t>
            </a:r>
            <a:r>
              <a:rPr lang="ru-RU" dirty="0"/>
              <a:t>(), </a:t>
            </a:r>
            <a:r>
              <a:rPr lang="en-US" dirty="0"/>
              <a:t>procedure</a:t>
            </a:r>
            <a:r>
              <a:rPr lang="ru-RU" dirty="0"/>
              <a:t>_</a:t>
            </a:r>
            <a:r>
              <a:rPr lang="en-US" dirty="0" err="1"/>
              <a:t>init</a:t>
            </a:r>
            <a:r>
              <a:rPr lang="ru-RU" dirty="0"/>
              <a:t>(), </a:t>
            </a:r>
            <a:r>
              <a:rPr lang="en-US" dirty="0"/>
              <a:t>label</a:t>
            </a:r>
            <a:r>
              <a:rPr lang="ru-RU" dirty="0"/>
              <a:t>_</a:t>
            </a:r>
            <a:r>
              <a:rPr lang="en-US" dirty="0" err="1"/>
              <a:t>init</a:t>
            </a:r>
            <a:r>
              <a:rPr lang="ru-RU" dirty="0"/>
              <a:t>().</a:t>
            </a:r>
          </a:p>
          <a:p>
            <a:endParaRPr lang="ru-RU" dirty="0" smtClean="0"/>
          </a:p>
        </p:txBody>
      </p:sp>
    </p:spTree>
    <p:extLst>
      <p:ext uri="{BB962C8B-B14F-4D97-AF65-F5344CB8AC3E}">
        <p14:creationId xmlns:p14="http://schemas.microsoft.com/office/powerpoint/2010/main" val="15765322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961</TotalTime>
  <Words>1592</Words>
  <Application>Microsoft Office PowerPoint</Application>
  <PresentationFormat>Экран (4:3)</PresentationFormat>
  <Paragraphs>124</Paragraphs>
  <Slides>20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Concourse</vt:lpstr>
      <vt:lpstr> Прикладные алгоритмы. Компилятор подмножества процедурного языка в ассемблер</vt:lpstr>
      <vt:lpstr>О компиляторе</vt:lpstr>
      <vt:lpstr>Этапы компиляции</vt:lpstr>
      <vt:lpstr>Схема работы</vt:lpstr>
      <vt:lpstr>Синтаксис</vt:lpstr>
      <vt:lpstr>ПРОЕКТИРОВАНИЕ КОМПИЛЯТОРА. ПРОЕКТИРОВАНИЕ СКАНЕРА ТОКЕНОВ</vt:lpstr>
      <vt:lpstr>Структура данных - Токен</vt:lpstr>
      <vt:lpstr>Проектирование парсера</vt:lpstr>
      <vt:lpstr>Проектирование парсера</vt:lpstr>
      <vt:lpstr>Проектирование парсера</vt:lpstr>
      <vt:lpstr>Проектирование парсера</vt:lpstr>
      <vt:lpstr>Проектирование парсера</vt:lpstr>
      <vt:lpstr>Проектирование парсера</vt:lpstr>
      <vt:lpstr>Проектирование симулятора операций</vt:lpstr>
      <vt:lpstr>Проектирование симулятора операций</vt:lpstr>
      <vt:lpstr>Проектирование симулятора операций</vt:lpstr>
      <vt:lpstr>Объединение модулей в единую программу</vt:lpstr>
      <vt:lpstr>Обнаруживаемые ошибки</vt:lpstr>
      <vt:lpstr>Оптимизация</vt:lpstr>
      <vt:lpstr>Спасибо за внимание!</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Лексер + Парсер. Часть 1.</dc:title>
  <dc:creator>Filippov, Ilia</dc:creator>
  <cp:lastModifiedBy>Пользователь Windows</cp:lastModifiedBy>
  <cp:revision>79</cp:revision>
  <dcterms:created xsi:type="dcterms:W3CDTF">2014-08-27T05:44:00Z</dcterms:created>
  <dcterms:modified xsi:type="dcterms:W3CDTF">2020-06-03T10:30:27Z</dcterms:modified>
</cp:coreProperties>
</file>