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6" r:id="rId3"/>
    <p:sldId id="379" r:id="rId4"/>
    <p:sldId id="378" r:id="rId5"/>
    <p:sldId id="377" r:id="rId6"/>
    <p:sldId id="380" r:id="rId7"/>
    <p:sldId id="381" r:id="rId8"/>
    <p:sldId id="385" r:id="rId9"/>
    <p:sldId id="386" r:id="rId10"/>
    <p:sldId id="387" r:id="rId11"/>
    <p:sldId id="388" r:id="rId12"/>
    <p:sldId id="389" r:id="rId13"/>
    <p:sldId id="390" r:id="rId14"/>
    <p:sldId id="410" r:id="rId15"/>
    <p:sldId id="409" r:id="rId16"/>
    <p:sldId id="411" r:id="rId17"/>
    <p:sldId id="412" r:id="rId18"/>
    <p:sldId id="413" r:id="rId19"/>
    <p:sldId id="414" r:id="rId20"/>
    <p:sldId id="415" r:id="rId21"/>
    <p:sldId id="421" r:id="rId22"/>
    <p:sldId id="420" r:id="rId23"/>
    <p:sldId id="416" r:id="rId24"/>
    <p:sldId id="417" r:id="rId25"/>
    <p:sldId id="418" r:id="rId26"/>
    <p:sldId id="419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35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96B"/>
    <a:srgbClr val="366088"/>
    <a:srgbClr val="9FBDD9"/>
    <a:srgbClr val="FFF2CC"/>
    <a:srgbClr val="A3CC94"/>
    <a:srgbClr val="D29B00"/>
    <a:srgbClr val="CE9178"/>
    <a:srgbClr val="D8A793"/>
    <a:srgbClr val="F8F9FA"/>
    <a:srgbClr val="91C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79649" autoAdjust="0"/>
  </p:normalViewPr>
  <p:slideViewPr>
    <p:cSldViewPr snapToGrid="0">
      <p:cViewPr varScale="1">
        <p:scale>
          <a:sx n="75" d="100"/>
          <a:sy n="75" d="100"/>
        </p:scale>
        <p:origin x="132" y="12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AE93-1172-458C-A90F-DF9923910E4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4B996-E1B5-455A-8698-C8691678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8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05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4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4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3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59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3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49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62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7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83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1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9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30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2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5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73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998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16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9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81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03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22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01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71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4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64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39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74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5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20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04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423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3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1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0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169FC-A0A8-41C0-8CBD-80C2B1A6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9C0972-0786-46A8-8D7F-574B6FEF5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18DD9-51E0-434C-93C9-3929E391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3503-BFC4-49C1-A92E-283F3235C36F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5C6FF-DD8E-4325-843D-1F40C87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FB734-13EC-4027-A0AE-5469C00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FD133-9348-4D51-814F-273E2B5C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ADEDFF-E5A4-4FDA-AB36-803C63C2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D6F4-E41A-407F-BFE5-50379425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3B0E-809C-40BB-9253-4838954A6442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BE836-3BAB-4A6A-BE26-99B938B3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CD7C0-F98E-4515-B43A-908830A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8DD807-D36D-4059-A437-998D9883C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013E3-DB63-40A8-BD43-612C0FC8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29084-184E-4B02-AA02-A43DFE3F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A5B1-127C-4A7D-BC7B-044BB929F246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F9859-F5A3-4A16-B5F3-AA0807B5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EC70E-B8FD-477A-BA97-AF4A5C91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EA8D-C92C-4D53-B9B2-3861915E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617C7-36F0-4C07-88FE-CD1298FC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40AB-AAD0-418A-904A-B4EBD42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95C-BF9B-4AFC-84DB-59ADF99387C9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E2247-AA27-45E7-961C-A557FF06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C15BD-B235-406F-B810-2ABEC0B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2D4CA-A85A-428F-A9E2-0AD4ECB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8A748-C022-4B4D-B77F-0B55F861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4684A-6CD8-4990-A49B-D0815E2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676F-F51A-419E-9D51-4D1F6A77CD7F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568A0-845D-4057-932C-CB12AC5A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BF19D-33FE-496C-BDBE-3A1A560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C640-CB33-4644-8E8C-C053E30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CE0C1-748A-4E59-BFC0-DBDF4F015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F7BD45-26D4-429F-BF5C-D6AC4EA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483EA-2CBB-45B8-A87E-87165D9E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F609-BAFA-4761-9658-09C13CF77B0D}" type="datetime1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4ED11-E9C8-48F1-8B2C-A569C25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2BD41-DA9C-420B-A0DB-FC88995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775C9-C02B-4C4A-80C8-260956C4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5C8C5-40D3-437F-9FBB-11627D05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6658D-2AFB-4087-B17A-B6EF5C65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F5E6E8-1D14-425B-8A06-7893DF5DE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5B809-DD43-4DE2-B96C-C451FDB8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7D8432-F70A-432E-AD0B-EF04508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8070-46CD-41B8-96B6-7CAF8B8180ED}" type="datetime1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AD5641-8585-46EC-B85C-735FC63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6C8CCC-8BF6-47A7-BC46-661814B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E3D71-FFA2-4B9B-8243-57FF8913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F6F59-7C4B-4086-83DE-12D049DF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1541-B65F-4552-B050-AA16F03F87D8}" type="datetime1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304CB5-15D5-4E32-8027-F03A383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53AC1C-5D8A-4AAE-9586-62B31531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C64DFE-5F1F-45A3-A48E-206B1C32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43F3-4B38-4B84-AC20-DF954B9F9417}" type="datetime1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A32F86-B05B-4809-BC67-44058B6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8161A-7ACB-4C1C-B4C8-7C1DDC1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C0921-5F34-4B69-AF0B-3387A631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40D8-6E80-446A-A4F5-4F064084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05141-E81D-42C7-983E-A97E7697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41CC2A-F89F-40E0-B878-F9EE1F12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A1E-5B64-482F-AA7E-F5C8AB05D2CA}" type="datetime1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CD690-AB02-4536-B609-BAE65FB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45887-882A-4BC1-84DD-58FC960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75375-0999-4D37-BE8A-B9E6AF8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E78AB9-7BC7-4588-9208-49AAE2A3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04E67-99BB-4ABA-86A5-4D4D8792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63903B-1728-4745-9D10-3DC650C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AAB-D29B-4A01-8373-F40C16FC9926}" type="datetime1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786B75-C2A2-40FA-A25F-4F6D14EA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6899A1-9C38-455D-B48E-5F2FAB5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CEB4D-CAF4-4BDC-B653-130DF468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E1A14-1D61-4EB7-ACA7-8519664F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2E7CD-6EC7-4004-A3DA-BCBD07855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8B75-2469-4E87-9038-625B247756DB}" type="datetime1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C905C-E730-4104-9A0D-93D48F37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800C7-D001-454C-95FF-EB51226E9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1653035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Конечные автоматы</a:t>
            </a:r>
            <a:endParaRPr lang="ru-RU" sz="5400" b="1" dirty="0">
              <a:solidFill>
                <a:srgbClr val="366088"/>
              </a:solidFill>
              <a:cs typeface="Helvetica" panose="020B0604020202020204" pitchFamily="34" charset="0"/>
            </a:endParaRP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ED90C0A0-DA72-45A7-BF7B-368A5C85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023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386633" y="1942402"/>
            <a:ext cx="4032248" cy="369332"/>
            <a:chOff x="-2754348" y="1761351"/>
            <a:chExt cx="4032248" cy="369332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266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Конечный автомат Мура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968593-7CB1-4877-A931-9D4FFBF30E48}"/>
              </a:ext>
            </a:extLst>
          </p:cNvPr>
          <p:cNvSpPr/>
          <p:nvPr/>
        </p:nvSpPr>
        <p:spPr>
          <a:xfrm>
            <a:off x="610496" y="13864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</a:t>
            </a:r>
          </a:p>
          <a:p>
            <a:r>
              <a:rPr lang="ru-RU" dirty="0"/>
              <a:t>    </a:t>
            </a:r>
            <a:r>
              <a:rPr lang="en-US" b="1" dirty="0">
                <a:solidFill>
                  <a:srgbClr val="366088"/>
                </a:solidFill>
              </a:rPr>
              <a:t>wire</a:t>
            </a:r>
            <a:r>
              <a:rPr lang="en-US" dirty="0"/>
              <a:t> </a:t>
            </a:r>
            <a:r>
              <a:rPr lang="en-US" dirty="0" err="1"/>
              <a:t>out_moore_fsm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moore_fsm</a:t>
            </a:r>
            <a:r>
              <a:rPr lang="en-US" dirty="0"/>
              <a:t> </a:t>
            </a:r>
            <a:r>
              <a:rPr lang="en-US" dirty="0" err="1"/>
              <a:t>i_moore_fsm</a:t>
            </a:r>
            <a:r>
              <a:rPr lang="ru-RU" dirty="0"/>
              <a:t> </a:t>
            </a:r>
            <a:r>
              <a:rPr lang="en-US" dirty="0"/>
              <a:t>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),</a:t>
            </a:r>
          </a:p>
          <a:p>
            <a:r>
              <a:rPr lang="en-US" dirty="0"/>
              <a:t>        .a ( </a:t>
            </a:r>
            <a:r>
              <a:rPr lang="en-US" dirty="0" err="1"/>
              <a:t>out_reg</a:t>
            </a:r>
            <a:r>
              <a:rPr lang="en-US" dirty="0"/>
              <a:t> [0] ),</a:t>
            </a:r>
          </a:p>
          <a:p>
            <a:r>
              <a:rPr lang="en-US" dirty="0"/>
              <a:t>        .y ( </a:t>
            </a:r>
            <a:r>
              <a:rPr lang="en-US" dirty="0" err="1"/>
              <a:t>out_moore_fsm</a:t>
            </a:r>
            <a:r>
              <a:rPr lang="en-US" dirty="0"/>
              <a:t> )</a:t>
            </a:r>
            <a:endParaRPr lang="ru-RU" dirty="0"/>
          </a:p>
          <a:p>
            <a:r>
              <a:rPr lang="en-US" dirty="0"/>
              <a:t>    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366088"/>
                </a:solidFill>
              </a:rPr>
              <a:t>wire [3:0] </a:t>
            </a:r>
            <a:r>
              <a:rPr lang="en-US" dirty="0" err="1"/>
              <a:t>moore_fsm_out_count</a:t>
            </a:r>
            <a:r>
              <a:rPr lang="en-US" dirty="0"/>
              <a:t>;</a:t>
            </a:r>
          </a:p>
          <a:p>
            <a:r>
              <a:rPr lang="en-US" dirty="0"/>
              <a:t>    counter # (4) </a:t>
            </a:r>
            <a:r>
              <a:rPr lang="en-US" dirty="0" err="1"/>
              <a:t>i_moore_fsm_out_counter</a:t>
            </a:r>
            <a:r>
              <a:rPr lang="ru-RU" dirty="0"/>
              <a:t> </a:t>
            </a:r>
            <a:r>
              <a:rPr lang="en-US" dirty="0"/>
              <a:t>(</a:t>
            </a:r>
          </a:p>
          <a:p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&amp; </a:t>
            </a:r>
            <a:r>
              <a:rPr lang="en-US" dirty="0" err="1"/>
              <a:t>out_moore_fsm</a:t>
            </a:r>
            <a:r>
              <a:rPr lang="en-US" dirty="0"/>
              <a:t> ),</a:t>
            </a:r>
          </a:p>
          <a:p>
            <a:r>
              <a:rPr lang="en-US" dirty="0"/>
              <a:t>        .</a:t>
            </a:r>
            <a:r>
              <a:rPr lang="en-US" dirty="0" err="1"/>
              <a:t>cnt</a:t>
            </a:r>
            <a:r>
              <a:rPr lang="en-US" dirty="0"/>
              <a:t> ( </a:t>
            </a:r>
            <a:r>
              <a:rPr lang="en-US" dirty="0" err="1"/>
              <a:t>moore_fsm_out_count</a:t>
            </a:r>
            <a:r>
              <a:rPr lang="en-US" dirty="0"/>
              <a:t> )    );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E7659B-57F5-47AE-9142-EC56A926C1D4}"/>
              </a:ext>
            </a:extLst>
          </p:cNvPr>
          <p:cNvGrpSpPr/>
          <p:nvPr/>
        </p:nvGrpSpPr>
        <p:grpSpPr>
          <a:xfrm>
            <a:off x="4993174" y="4402828"/>
            <a:ext cx="4408475" cy="923330"/>
            <a:chOff x="-2147807" y="1761351"/>
            <a:chExt cx="4408475" cy="923330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0622798-564B-48BC-896F-A01E91711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47807" y="1946017"/>
              <a:ext cx="606541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17B2C9-E090-4C19-962C-9DDB04CF444A}"/>
                </a:ext>
              </a:extLst>
            </p:cNvPr>
            <p:cNvSpPr txBox="1"/>
            <p:nvPr/>
          </p:nvSpPr>
          <p:spPr>
            <a:xfrm>
              <a:off x="-1391870" y="1761351"/>
              <a:ext cx="36525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Счетчик, который срабатывает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по </a:t>
              </a:r>
              <a:r>
                <a:rPr lang="ru-RU" b="1" dirty="0" err="1">
                  <a:solidFill>
                    <a:srgbClr val="7FB96B"/>
                  </a:solidFill>
                </a:rPr>
                <a:t>стробирующему</a:t>
              </a:r>
              <a:r>
                <a:rPr lang="ru-RU" b="1" dirty="0">
                  <a:solidFill>
                    <a:srgbClr val="7FB96B"/>
                  </a:solidFill>
                </a:rPr>
                <a:t> сигналу и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выходу конечного автомата Мура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32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386633" y="1942402"/>
            <a:ext cx="4064308" cy="923330"/>
            <a:chOff x="-2754348" y="1761351"/>
            <a:chExt cx="4064308" cy="923330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27018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Конечный автомат Мили</a:t>
              </a:r>
              <a:endParaRPr lang="en-US" b="1" dirty="0">
                <a:solidFill>
                  <a:srgbClr val="7FB96B"/>
                </a:solidFill>
              </a:endParaRPr>
            </a:p>
            <a:p>
              <a:endParaRPr lang="en-US" b="1" dirty="0">
                <a:solidFill>
                  <a:srgbClr val="7FB96B"/>
                </a:solidFill>
              </a:endParaRPr>
            </a:p>
            <a:p>
              <a:r>
                <a:rPr lang="ru-RU" b="1" dirty="0">
                  <a:solidFill>
                    <a:srgbClr val="7FB96B"/>
                  </a:solidFill>
                </a:rPr>
                <a:t>Логика переходов: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91B271C-03E1-4760-AA03-3ED1CC1251FA}"/>
              </a:ext>
            </a:extLst>
          </p:cNvPr>
          <p:cNvCxnSpPr>
            <a:cxnSpLocks/>
          </p:cNvCxnSpPr>
          <p:nvPr/>
        </p:nvCxnSpPr>
        <p:spPr>
          <a:xfrm flipH="1" flipV="1">
            <a:off x="2270762" y="3684430"/>
            <a:ext cx="662938" cy="778743"/>
          </a:xfrm>
          <a:prstGeom prst="straightConnector1">
            <a:avLst/>
          </a:prstGeom>
          <a:ln w="38100">
            <a:solidFill>
              <a:srgbClr val="7FB9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41A7615-021B-4EDA-B54F-A7F3491B3E7C}"/>
              </a:ext>
            </a:extLst>
          </p:cNvPr>
          <p:cNvSpPr/>
          <p:nvPr/>
        </p:nvSpPr>
        <p:spPr>
          <a:xfrm>
            <a:off x="2998296" y="3971781"/>
            <a:ext cx="2750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FB96B"/>
                </a:solidFill>
              </a:rPr>
              <a:t>Если конечный автомат в</a:t>
            </a:r>
          </a:p>
          <a:p>
            <a:r>
              <a:rPr lang="ru-RU" b="1" dirty="0">
                <a:solidFill>
                  <a:srgbClr val="7FB96B"/>
                </a:solidFill>
              </a:rPr>
              <a:t>состоянии </a:t>
            </a:r>
            <a:r>
              <a:rPr lang="en-US" b="1" dirty="0">
                <a:solidFill>
                  <a:srgbClr val="7FB96B"/>
                </a:solidFill>
              </a:rPr>
              <a:t>“S1” </a:t>
            </a:r>
            <a:r>
              <a:rPr lang="ru-RU" b="1" dirty="0">
                <a:solidFill>
                  <a:srgbClr val="7FB96B"/>
                </a:solidFill>
              </a:rPr>
              <a:t>И если входное значение</a:t>
            </a:r>
            <a:r>
              <a:rPr lang="ru-RU" dirty="0"/>
              <a:t> </a:t>
            </a:r>
            <a:r>
              <a:rPr lang="ru-RU" b="1" dirty="0">
                <a:solidFill>
                  <a:srgbClr val="7FB96B"/>
                </a:solidFill>
              </a:rPr>
              <a:t>равно </a:t>
            </a:r>
            <a:r>
              <a:rPr lang="en-US" b="1" dirty="0">
                <a:solidFill>
                  <a:srgbClr val="7FB96B"/>
                </a:solidFill>
              </a:rPr>
              <a:t>“</a:t>
            </a:r>
            <a:r>
              <a:rPr lang="ru-RU" b="1" dirty="0">
                <a:solidFill>
                  <a:srgbClr val="7FB96B"/>
                </a:solidFill>
              </a:rPr>
              <a:t>1</a:t>
            </a:r>
            <a:r>
              <a:rPr lang="en-US" b="1" dirty="0">
                <a:solidFill>
                  <a:srgbClr val="7FB96B"/>
                </a:solidFill>
              </a:rPr>
              <a:t>”,</a:t>
            </a:r>
            <a:r>
              <a:rPr lang="ru-RU" b="1" dirty="0">
                <a:solidFill>
                  <a:srgbClr val="7FB96B"/>
                </a:solidFill>
              </a:rPr>
              <a:t> то выход </a:t>
            </a:r>
            <a:r>
              <a:rPr lang="en-US" dirty="0" err="1"/>
              <a:t>out_mealy_fsm</a:t>
            </a:r>
            <a:r>
              <a:rPr lang="ru-RU" dirty="0"/>
              <a:t> </a:t>
            </a:r>
            <a:r>
              <a:rPr lang="ru-RU" b="1" dirty="0">
                <a:solidFill>
                  <a:srgbClr val="7FB96B"/>
                </a:solidFill>
              </a:rPr>
              <a:t>равен </a:t>
            </a:r>
            <a:r>
              <a:rPr lang="en-US" b="1" dirty="0">
                <a:solidFill>
                  <a:srgbClr val="7FB96B"/>
                </a:solidFill>
              </a:rPr>
              <a:t>“1”.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0C41791-C7BD-4771-B29F-53EAC87924C0}"/>
              </a:ext>
            </a:extLst>
          </p:cNvPr>
          <p:cNvCxnSpPr>
            <a:cxnSpLocks/>
          </p:cNvCxnSpPr>
          <p:nvPr/>
        </p:nvCxnSpPr>
        <p:spPr>
          <a:xfrm flipV="1">
            <a:off x="5871031" y="4168141"/>
            <a:ext cx="1962329" cy="590065"/>
          </a:xfrm>
          <a:prstGeom prst="straightConnector1">
            <a:avLst/>
          </a:prstGeom>
          <a:ln w="38100">
            <a:solidFill>
              <a:srgbClr val="7FB9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86DA35D-BD4A-41F1-AFDA-772591303FA1}"/>
              </a:ext>
            </a:extLst>
          </p:cNvPr>
          <p:cNvSpPr/>
          <p:nvPr/>
        </p:nvSpPr>
        <p:spPr>
          <a:xfrm>
            <a:off x="610496" y="13864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366088"/>
                </a:solidFill>
              </a:rPr>
              <a:t>    wire </a:t>
            </a:r>
            <a:r>
              <a:rPr lang="en-US" dirty="0" err="1"/>
              <a:t>out_mealy_fsm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mealy_fsm</a:t>
            </a:r>
            <a:r>
              <a:rPr lang="en-US" dirty="0"/>
              <a:t> </a:t>
            </a:r>
            <a:r>
              <a:rPr lang="en-US" dirty="0" err="1"/>
              <a:t>i_mealy_fsm</a:t>
            </a:r>
            <a:r>
              <a:rPr lang="en-US" dirty="0"/>
              <a:t> 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),</a:t>
            </a:r>
          </a:p>
          <a:p>
            <a:r>
              <a:rPr lang="en-US" dirty="0"/>
              <a:t>        .a ( </a:t>
            </a:r>
            <a:r>
              <a:rPr lang="en-US" dirty="0" err="1"/>
              <a:t>out_reg</a:t>
            </a:r>
            <a:r>
              <a:rPr lang="en-US" dirty="0"/>
              <a:t> [0] ),</a:t>
            </a:r>
          </a:p>
          <a:p>
            <a:r>
              <a:rPr lang="en-US" dirty="0"/>
              <a:t>        .y ( </a:t>
            </a:r>
            <a:r>
              <a:rPr lang="en-US" dirty="0" err="1"/>
              <a:t>out_mealy_fsm</a:t>
            </a:r>
            <a:r>
              <a:rPr lang="en-US" dirty="0"/>
              <a:t> )</a:t>
            </a:r>
          </a:p>
          <a:p>
            <a:r>
              <a:rPr lang="en-US" dirty="0"/>
              <a:t>    );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0BC3A5-354E-413F-AE51-F4AA82AB7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31" y="3025979"/>
            <a:ext cx="3224245" cy="10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386633" y="1942402"/>
            <a:ext cx="4064308" cy="369332"/>
            <a:chOff x="-2754348" y="1761351"/>
            <a:chExt cx="4064308" cy="369332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270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Конечный автомат Мили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968593-7CB1-4877-A931-9D4FFBF30E48}"/>
              </a:ext>
            </a:extLst>
          </p:cNvPr>
          <p:cNvSpPr/>
          <p:nvPr/>
        </p:nvSpPr>
        <p:spPr>
          <a:xfrm>
            <a:off x="610496" y="138645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366088"/>
                </a:solidFill>
              </a:rPr>
              <a:t>    wire </a:t>
            </a:r>
            <a:r>
              <a:rPr lang="en-US" dirty="0" err="1"/>
              <a:t>out_mealy_fsm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mealy_fsm</a:t>
            </a:r>
            <a:r>
              <a:rPr lang="en-US" dirty="0"/>
              <a:t> </a:t>
            </a:r>
            <a:r>
              <a:rPr lang="en-US" dirty="0" err="1"/>
              <a:t>i_mealy_fsm</a:t>
            </a:r>
            <a:r>
              <a:rPr lang="en-US" dirty="0"/>
              <a:t> 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),</a:t>
            </a:r>
          </a:p>
          <a:p>
            <a:r>
              <a:rPr lang="en-US" dirty="0"/>
              <a:t>        .a ( </a:t>
            </a:r>
            <a:r>
              <a:rPr lang="en-US" dirty="0" err="1"/>
              <a:t>out_reg</a:t>
            </a:r>
            <a:r>
              <a:rPr lang="en-US" dirty="0"/>
              <a:t> [0] ),</a:t>
            </a:r>
          </a:p>
          <a:p>
            <a:r>
              <a:rPr lang="en-US" dirty="0"/>
              <a:t>        .y ( </a:t>
            </a:r>
            <a:r>
              <a:rPr lang="en-US" dirty="0" err="1"/>
              <a:t>out_mealy_fsm</a:t>
            </a:r>
            <a:r>
              <a:rPr lang="en-US" dirty="0"/>
              <a:t> )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  </a:t>
            </a:r>
          </a:p>
          <a:p>
            <a:r>
              <a:rPr lang="en-US" b="1" dirty="0">
                <a:solidFill>
                  <a:srgbClr val="366088"/>
                </a:solidFill>
              </a:rPr>
              <a:t>    wire [3:0]</a:t>
            </a:r>
            <a:r>
              <a:rPr lang="en-US" dirty="0"/>
              <a:t> </a:t>
            </a:r>
            <a:r>
              <a:rPr lang="en-US" dirty="0" err="1"/>
              <a:t>mealy_fsm_out_count</a:t>
            </a:r>
            <a:r>
              <a:rPr lang="en-US" dirty="0"/>
              <a:t>;</a:t>
            </a:r>
          </a:p>
          <a:p>
            <a:r>
              <a:rPr lang="en-US" dirty="0"/>
              <a:t>    counter # (4) </a:t>
            </a:r>
            <a:r>
              <a:rPr lang="en-US" dirty="0" err="1"/>
              <a:t>i_mealy_fsm_out_counter</a:t>
            </a:r>
            <a:r>
              <a:rPr lang="en-US" dirty="0"/>
              <a:t> 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&amp; </a:t>
            </a:r>
            <a:r>
              <a:rPr lang="en-US" dirty="0" err="1"/>
              <a:t>out_mealy_fsm</a:t>
            </a:r>
            <a:r>
              <a:rPr lang="en-US" dirty="0"/>
              <a:t> ),</a:t>
            </a:r>
          </a:p>
          <a:p>
            <a:r>
              <a:rPr lang="en-US" dirty="0"/>
              <a:t>        .</a:t>
            </a:r>
            <a:r>
              <a:rPr lang="en-US" dirty="0" err="1"/>
              <a:t>cnt</a:t>
            </a:r>
            <a:r>
              <a:rPr lang="en-US" dirty="0"/>
              <a:t> ( </a:t>
            </a:r>
            <a:r>
              <a:rPr lang="en-US" dirty="0" err="1"/>
              <a:t>mealy_fsm_out_count</a:t>
            </a:r>
            <a:r>
              <a:rPr lang="en-US" dirty="0"/>
              <a:t> )</a:t>
            </a:r>
          </a:p>
          <a:p>
            <a:r>
              <a:rPr lang="en-US" dirty="0"/>
              <a:t>    );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E7659B-57F5-47AE-9142-EC56A926C1D4}"/>
              </a:ext>
            </a:extLst>
          </p:cNvPr>
          <p:cNvGrpSpPr/>
          <p:nvPr/>
        </p:nvGrpSpPr>
        <p:grpSpPr>
          <a:xfrm>
            <a:off x="4993174" y="4402828"/>
            <a:ext cx="4379621" cy="923330"/>
            <a:chOff x="-2147807" y="1761351"/>
            <a:chExt cx="4379621" cy="923330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0622798-564B-48BC-896F-A01E91711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47807" y="1946017"/>
              <a:ext cx="606541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17B2C9-E090-4C19-962C-9DDB04CF444A}"/>
                </a:ext>
              </a:extLst>
            </p:cNvPr>
            <p:cNvSpPr txBox="1"/>
            <p:nvPr/>
          </p:nvSpPr>
          <p:spPr>
            <a:xfrm>
              <a:off x="-1391870" y="1761351"/>
              <a:ext cx="3623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Счетчик, который срабатывает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по </a:t>
              </a:r>
              <a:r>
                <a:rPr lang="ru-RU" b="1" dirty="0" err="1">
                  <a:solidFill>
                    <a:srgbClr val="7FB96B"/>
                  </a:solidFill>
                </a:rPr>
                <a:t>стробирующему</a:t>
              </a:r>
              <a:r>
                <a:rPr lang="ru-RU" b="1" dirty="0">
                  <a:solidFill>
                    <a:srgbClr val="7FB96B"/>
                  </a:solidFill>
                </a:rPr>
                <a:t> сигналу и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выходу конечного автомата Мили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1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Модифицируйте конечный автомат Мура так, чтобы он распознавал последовательность входного сигнала </a:t>
            </a:r>
            <a:r>
              <a:rPr lang="ru-RU" sz="3200" b="1" dirty="0">
                <a:solidFill>
                  <a:srgbClr val="7FB96B"/>
                </a:solidFill>
              </a:rPr>
              <a:t>«1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0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0».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Модифицируйте конечный </a:t>
            </a:r>
            <a:r>
              <a:rPr lang="ru-RU" sz="3200"/>
              <a:t>автомат Мили </a:t>
            </a:r>
            <a:r>
              <a:rPr lang="ru-RU" sz="3200" dirty="0"/>
              <a:t>так, чтобы он распознавал последовательность входного сигнала </a:t>
            </a:r>
            <a:r>
              <a:rPr lang="ru-RU" sz="3200" b="1" dirty="0">
                <a:solidFill>
                  <a:srgbClr val="7FB96B"/>
                </a:solidFill>
              </a:rPr>
              <a:t>«1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0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1</a:t>
            </a:r>
            <a:r>
              <a:rPr lang="en-US" sz="3200" b="1" dirty="0">
                <a:solidFill>
                  <a:srgbClr val="7FB96B"/>
                </a:solidFill>
              </a:rPr>
              <a:t>, </a:t>
            </a:r>
            <a:r>
              <a:rPr lang="ru-RU" sz="3200" b="1" dirty="0">
                <a:solidFill>
                  <a:srgbClr val="7FB96B"/>
                </a:solidFill>
              </a:rPr>
              <a:t>0».</a:t>
            </a:r>
            <a:endParaRPr lang="en-US" sz="3200" b="1" dirty="0">
              <a:solidFill>
                <a:srgbClr val="7FB96B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FB96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158346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66088"/>
                </a:solidFill>
              </a:rPr>
              <a:t>Конечные автоматы. Источники информации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515675" y="952500"/>
            <a:ext cx="10243765" cy="3437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Материалы для это части презентации взяты из материалов</a:t>
            </a:r>
            <a:r>
              <a:rPr lang="en-US" sz="3200" dirty="0"/>
              <a:t>:</a:t>
            </a:r>
            <a:endParaRPr lang="ru-RU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2700" i="1" dirty="0"/>
              <a:t>Clifford E. Cummings</a:t>
            </a:r>
            <a:r>
              <a:rPr lang="ru-RU" sz="2700" i="1" dirty="0"/>
              <a:t> </a:t>
            </a:r>
            <a:r>
              <a:rPr lang="en-US" sz="2700" i="1" dirty="0"/>
              <a:t>The Fundamentals of Efficient Synthesizable Finite State Machine</a:t>
            </a:r>
            <a:r>
              <a:rPr lang="ru-RU" sz="2700" i="1" dirty="0"/>
              <a:t> </a:t>
            </a:r>
            <a:r>
              <a:rPr lang="en-US" sz="2700" i="1" dirty="0"/>
              <a:t>Design using NC-Verilog and </a:t>
            </a:r>
            <a:r>
              <a:rPr lang="en-US" sz="2700" i="1" dirty="0" err="1"/>
              <a:t>BuildGates</a:t>
            </a:r>
            <a:endParaRPr lang="en-US" sz="2700" i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2700" i="1" dirty="0"/>
              <a:t>Clifford E. Cummings</a:t>
            </a:r>
            <a:r>
              <a:rPr lang="ru-RU" sz="2700" i="1" dirty="0"/>
              <a:t> </a:t>
            </a:r>
            <a:r>
              <a:rPr lang="en-US" sz="2700" i="1" dirty="0"/>
              <a:t>Finite State Machine (FSM) Design &amp; Synthesis using</a:t>
            </a:r>
            <a:r>
              <a:rPr lang="ru-RU" sz="2700" i="1" dirty="0"/>
              <a:t> </a:t>
            </a:r>
            <a:r>
              <a:rPr lang="en-US" sz="2700" i="1" dirty="0" err="1"/>
              <a:t>SystemVerilog</a:t>
            </a:r>
            <a:r>
              <a:rPr lang="en-US" sz="2700" i="1" dirty="0"/>
              <a:t> - Part I</a:t>
            </a:r>
            <a:endParaRPr lang="ru-RU" sz="2700" i="1" dirty="0"/>
          </a:p>
          <a:p>
            <a:pPr marL="0" indent="0">
              <a:buNone/>
            </a:pPr>
            <a:r>
              <a:rPr lang="en-US" sz="3200" dirty="0"/>
              <a:t>		    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Примеры кода из статьи приводятся на </a:t>
            </a:r>
            <a:r>
              <a:rPr lang="en-US" sz="3200" b="1" dirty="0" err="1"/>
              <a:t>SystemVerilog</a:t>
            </a:r>
            <a:r>
              <a:rPr lang="en-US" sz="3200" b="1" dirty="0"/>
              <a:t>!</a:t>
            </a:r>
            <a:r>
              <a:rPr lang="en-US" sz="3200" dirty="0"/>
              <a:t> </a:t>
            </a:r>
            <a:r>
              <a:rPr lang="ru-RU" sz="3200" dirty="0"/>
              <a:t>Обратите на это внимание! Тоже самое применимо и для </a:t>
            </a:r>
            <a:r>
              <a:rPr lang="en-US" sz="3200" dirty="0"/>
              <a:t>Verilog </a:t>
            </a:r>
            <a:r>
              <a:rPr lang="ru-RU" sz="3200" dirty="0"/>
              <a:t>кроме </a:t>
            </a:r>
            <a:r>
              <a:rPr lang="en-US" sz="3200" dirty="0" err="1"/>
              <a:t>enum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39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Кодирование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186436" y="5980668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2A313E-79E1-4764-BE8F-49E33593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292264"/>
            <a:ext cx="9027922" cy="43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Требования к описанию </a:t>
            </a:r>
            <a:r>
              <a:rPr lang="en-US" b="1" dirty="0">
                <a:solidFill>
                  <a:srgbClr val="366088"/>
                </a:solidFill>
              </a:rPr>
              <a:t>FSM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186436" y="5980668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8E8ED6A7-AC1E-4CFA-95D2-895B25FE8816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685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Описание конечного автомата должно быть легко модифицируемым.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Описание конечного автомата должно быть компактным.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Описание конечного автомата должно быть легким для понимания.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Описание конечного автомата должно облегчать отладку.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Описание конечного автомата должно давать эффективные результаты синтеза.</a:t>
            </a:r>
          </a:p>
          <a:p>
            <a:pPr marL="742950" indent="-742950">
              <a:buFont typeface="+mj-lt"/>
              <a:buAutoNum type="arabicPeriod"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          </a:t>
            </a:r>
            <a:r>
              <a:rPr lang="ru-RU" sz="3200" dirty="0">
                <a:solidFill>
                  <a:srgbClr val="FF0000"/>
                </a:solidFill>
              </a:rPr>
              <a:t>Больше кода = больше ошибок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178342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One Always Block FSM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186436" y="5980668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A87BF5-0E80-4BE8-864F-DF5EB256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50" y="1116568"/>
            <a:ext cx="8384899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Two Always Block FSM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186436" y="5980668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3D3EF4-781E-43BA-BA2C-06D83AE6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39" y="1331913"/>
            <a:ext cx="9999094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66088"/>
                </a:solidFill>
              </a:rPr>
              <a:t>Конечные автоматы. </a:t>
            </a:r>
            <a:r>
              <a:rPr lang="en-US" sz="4000" b="1" dirty="0">
                <a:solidFill>
                  <a:srgbClr val="366088"/>
                </a:solidFill>
              </a:rPr>
              <a:t>Three Always Block FSM coding style</a:t>
            </a:r>
            <a:endParaRPr lang="ru-RU" sz="40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19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929643-8BA1-47ED-BEE7-B027F61D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950912"/>
            <a:ext cx="8853488" cy="4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Конечные автоматы. Автомат Мура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63565B1-293B-41DF-9830-2A2EC86E897A}"/>
              </a:ext>
            </a:extLst>
          </p:cNvPr>
          <p:cNvGrpSpPr/>
          <p:nvPr/>
        </p:nvGrpSpPr>
        <p:grpSpPr>
          <a:xfrm>
            <a:off x="395625" y="3180588"/>
            <a:ext cx="1539529" cy="1372848"/>
            <a:chOff x="624839" y="3409188"/>
            <a:chExt cx="1539529" cy="1372848"/>
          </a:xfrm>
        </p:grpSpPr>
        <p:sp>
          <p:nvSpPr>
            <p:cNvPr id="11" name="Стрелка вправо 12">
              <a:extLst>
                <a:ext uri="{FF2B5EF4-FFF2-40B4-BE49-F238E27FC236}">
                  <a16:creationId xmlns:a16="http://schemas.microsoft.com/office/drawing/2014/main" id="{32BE5226-C31B-4968-9292-9DB9B27B5DAF}"/>
                </a:ext>
              </a:extLst>
            </p:cNvPr>
            <p:cNvSpPr/>
            <p:nvPr/>
          </p:nvSpPr>
          <p:spPr>
            <a:xfrm>
              <a:off x="624839" y="3409188"/>
              <a:ext cx="1539529" cy="1372848"/>
            </a:xfrm>
            <a:prstGeom prst="rightArrow">
              <a:avLst/>
            </a:prstGeom>
            <a:solidFill>
              <a:srgbClr val="9FBD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8C186-4046-4D47-87B9-C5A4293AAD93}"/>
                </a:ext>
              </a:extLst>
            </p:cNvPr>
            <p:cNvSpPr txBox="1"/>
            <p:nvPr/>
          </p:nvSpPr>
          <p:spPr>
            <a:xfrm>
              <a:off x="737355" y="3874014"/>
              <a:ext cx="1009635" cy="461665"/>
            </a:xfrm>
            <a:prstGeom prst="rect">
              <a:avLst/>
            </a:prstGeom>
            <a:solidFill>
              <a:srgbClr val="9FBDD9"/>
            </a:solidFill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Входы</a:t>
              </a:r>
            </a:p>
          </p:txBody>
        </p:sp>
      </p:grpSp>
      <p:sp>
        <p:nvSpPr>
          <p:cNvPr id="18" name="Стрелка вправо 17">
            <a:extLst>
              <a:ext uri="{FF2B5EF4-FFF2-40B4-BE49-F238E27FC236}">
                <a16:creationId xmlns:a16="http://schemas.microsoft.com/office/drawing/2014/main" id="{4C494C70-CB52-4876-B79C-2B14ED1A6E8C}"/>
              </a:ext>
            </a:extLst>
          </p:cNvPr>
          <p:cNvSpPr/>
          <p:nvPr/>
        </p:nvSpPr>
        <p:spPr>
          <a:xfrm>
            <a:off x="4377039" y="3533034"/>
            <a:ext cx="726598" cy="686424"/>
          </a:xfrm>
          <a:prstGeom prst="rightArrow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89D5982-8AAA-4866-B9AF-F714E9AF7014}"/>
              </a:ext>
            </a:extLst>
          </p:cNvPr>
          <p:cNvGrpSpPr/>
          <p:nvPr/>
        </p:nvGrpSpPr>
        <p:grpSpPr>
          <a:xfrm>
            <a:off x="2106605" y="3063989"/>
            <a:ext cx="2124607" cy="1636220"/>
            <a:chOff x="4952431" y="3292589"/>
            <a:chExt cx="2324150" cy="1636220"/>
          </a:xfrm>
        </p:grpSpPr>
        <p:sp>
          <p:nvSpPr>
            <p:cNvPr id="23" name="Облако 22">
              <a:extLst>
                <a:ext uri="{FF2B5EF4-FFF2-40B4-BE49-F238E27FC236}">
                  <a16:creationId xmlns:a16="http://schemas.microsoft.com/office/drawing/2014/main" id="{521B9C96-0182-4C74-8A79-C8024020BCA4}"/>
                </a:ext>
              </a:extLst>
            </p:cNvPr>
            <p:cNvSpPr/>
            <p:nvPr/>
          </p:nvSpPr>
          <p:spPr>
            <a:xfrm>
              <a:off x="4952431" y="3292589"/>
              <a:ext cx="2324150" cy="1636220"/>
            </a:xfrm>
            <a:prstGeom prst="cloud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6DFCC7-982F-4DB9-A917-4C7590914E01}"/>
                </a:ext>
              </a:extLst>
            </p:cNvPr>
            <p:cNvSpPr txBox="1"/>
            <p:nvPr/>
          </p:nvSpPr>
          <p:spPr>
            <a:xfrm>
              <a:off x="5328205" y="3590054"/>
              <a:ext cx="1572610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Логика</a:t>
              </a:r>
            </a:p>
            <a:p>
              <a:pPr algn="ctr"/>
              <a:r>
                <a:rPr lang="ru-RU" sz="2400" dirty="0"/>
                <a:t>переходов</a:t>
              </a:r>
            </a:p>
          </p:txBody>
        </p:sp>
      </p:grpSp>
      <p:sp>
        <p:nvSpPr>
          <p:cNvPr id="17" name="Стрелка вправо 16">
            <a:extLst>
              <a:ext uri="{FF2B5EF4-FFF2-40B4-BE49-F238E27FC236}">
                <a16:creationId xmlns:a16="http://schemas.microsoft.com/office/drawing/2014/main" id="{4D0B7527-663F-4992-B239-E9285EEB3F0E}"/>
              </a:ext>
            </a:extLst>
          </p:cNvPr>
          <p:cNvSpPr/>
          <p:nvPr/>
        </p:nvSpPr>
        <p:spPr>
          <a:xfrm>
            <a:off x="7036271" y="3612964"/>
            <a:ext cx="726598" cy="686424"/>
          </a:xfrm>
          <a:prstGeom prst="rightArrow">
            <a:avLst/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8D5705B-D1A2-4E0F-82AD-8A0B1CD17F17}"/>
              </a:ext>
            </a:extLst>
          </p:cNvPr>
          <p:cNvSpPr/>
          <p:nvPr/>
        </p:nvSpPr>
        <p:spPr>
          <a:xfrm>
            <a:off x="5219053" y="3180588"/>
            <a:ext cx="1626526" cy="1389725"/>
          </a:xfrm>
          <a:prstGeom prst="rect">
            <a:avLst/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70B6B-7015-43DA-99F6-133396BB9F7B}"/>
              </a:ext>
            </a:extLst>
          </p:cNvPr>
          <p:cNvSpPr txBox="1"/>
          <p:nvPr/>
        </p:nvSpPr>
        <p:spPr>
          <a:xfrm>
            <a:off x="5268801" y="3336841"/>
            <a:ext cx="1514902" cy="830997"/>
          </a:xfrm>
          <a:prstGeom prst="rect">
            <a:avLst/>
          </a:prstGeom>
          <a:solidFill>
            <a:srgbClr val="9FBDD9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Текущее</a:t>
            </a:r>
          </a:p>
          <a:p>
            <a:pPr algn="ctr"/>
            <a:r>
              <a:rPr lang="ru-RU" sz="2400" dirty="0"/>
              <a:t>состояние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EB4598C-3A3E-4AC9-AFD4-68549422B1DA}"/>
              </a:ext>
            </a:extLst>
          </p:cNvPr>
          <p:cNvGrpSpPr/>
          <p:nvPr/>
        </p:nvGrpSpPr>
        <p:grpSpPr>
          <a:xfrm>
            <a:off x="7926647" y="3063989"/>
            <a:ext cx="2111957" cy="1636220"/>
            <a:chOff x="4952431" y="3292589"/>
            <a:chExt cx="2324150" cy="1636220"/>
          </a:xfrm>
        </p:grpSpPr>
        <p:sp>
          <p:nvSpPr>
            <p:cNvPr id="33" name="Облако 32">
              <a:extLst>
                <a:ext uri="{FF2B5EF4-FFF2-40B4-BE49-F238E27FC236}">
                  <a16:creationId xmlns:a16="http://schemas.microsoft.com/office/drawing/2014/main" id="{A836753F-CC08-4C78-85A7-F92C8C5F74F5}"/>
                </a:ext>
              </a:extLst>
            </p:cNvPr>
            <p:cNvSpPr/>
            <p:nvPr/>
          </p:nvSpPr>
          <p:spPr>
            <a:xfrm>
              <a:off x="4952431" y="3292589"/>
              <a:ext cx="2324150" cy="1636220"/>
            </a:xfrm>
            <a:prstGeom prst="cloud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918992-E0B1-4052-BD77-707235EE0676}"/>
                </a:ext>
              </a:extLst>
            </p:cNvPr>
            <p:cNvSpPr txBox="1"/>
            <p:nvPr/>
          </p:nvSpPr>
          <p:spPr>
            <a:xfrm>
              <a:off x="5380466" y="3590054"/>
              <a:ext cx="1468094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Выходная</a:t>
              </a:r>
            </a:p>
            <a:p>
              <a:pPr algn="ctr"/>
              <a:r>
                <a:rPr lang="ru-RU" sz="2400" dirty="0"/>
                <a:t>логика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A3623C-4F29-4790-8D7C-01CE8CDE9970}"/>
              </a:ext>
            </a:extLst>
          </p:cNvPr>
          <p:cNvGrpSpPr/>
          <p:nvPr/>
        </p:nvGrpSpPr>
        <p:grpSpPr>
          <a:xfrm>
            <a:off x="10256846" y="3180588"/>
            <a:ext cx="1539529" cy="1372848"/>
            <a:chOff x="10392565" y="3409188"/>
            <a:chExt cx="1539529" cy="1372848"/>
          </a:xfrm>
        </p:grpSpPr>
        <p:sp>
          <p:nvSpPr>
            <p:cNvPr id="38" name="Стрелка вправо 12">
              <a:extLst>
                <a:ext uri="{FF2B5EF4-FFF2-40B4-BE49-F238E27FC236}">
                  <a16:creationId xmlns:a16="http://schemas.microsoft.com/office/drawing/2014/main" id="{52FD65A3-8214-4686-9FC4-C40BB0263A97}"/>
                </a:ext>
              </a:extLst>
            </p:cNvPr>
            <p:cNvSpPr/>
            <p:nvPr/>
          </p:nvSpPr>
          <p:spPr>
            <a:xfrm>
              <a:off x="10392565" y="3409188"/>
              <a:ext cx="1539529" cy="1372848"/>
            </a:xfrm>
            <a:prstGeom prst="rightArrow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FD1E8-99F5-4F84-8244-653A07CE1F84}"/>
                </a:ext>
              </a:extLst>
            </p:cNvPr>
            <p:cNvSpPr txBox="1"/>
            <p:nvPr/>
          </p:nvSpPr>
          <p:spPr>
            <a:xfrm>
              <a:off x="10505081" y="3874014"/>
              <a:ext cx="1214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Выходы</a:t>
              </a:r>
            </a:p>
          </p:txBody>
        </p:sp>
      </p:grpSp>
      <p:sp>
        <p:nvSpPr>
          <p:cNvPr id="42" name="Стрелка: развернутая 41">
            <a:extLst>
              <a:ext uri="{FF2B5EF4-FFF2-40B4-BE49-F238E27FC236}">
                <a16:creationId xmlns:a16="http://schemas.microsoft.com/office/drawing/2014/main" id="{E79FF120-EFFB-477A-93EF-D7202F0F3784}"/>
              </a:ext>
            </a:extLst>
          </p:cNvPr>
          <p:cNvSpPr/>
          <p:nvPr/>
        </p:nvSpPr>
        <p:spPr>
          <a:xfrm flipH="1">
            <a:off x="2860663" y="2265024"/>
            <a:ext cx="4677041" cy="12680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63582"/>
            </a:avLst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Four Always Block FSM 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20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DE2FA-7CB3-415E-BE09-7606D4D6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1033462"/>
            <a:ext cx="9038473" cy="48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66088"/>
                </a:solidFill>
              </a:rPr>
              <a:t>Конечные автоматы. </a:t>
            </a:r>
            <a:r>
              <a:rPr lang="en-US" sz="4000" b="1" dirty="0" err="1">
                <a:solidFill>
                  <a:srgbClr val="366088"/>
                </a:solidFill>
              </a:rPr>
              <a:t>Enum</a:t>
            </a:r>
            <a:r>
              <a:rPr lang="en-US" sz="4000" b="1" dirty="0">
                <a:solidFill>
                  <a:srgbClr val="366088"/>
                </a:solidFill>
              </a:rPr>
              <a:t>. </a:t>
            </a:r>
            <a:r>
              <a:rPr lang="ru-RU" sz="4000" b="1" dirty="0">
                <a:solidFill>
                  <a:srgbClr val="366088"/>
                </a:solidFill>
              </a:rPr>
              <a:t>Только для </a:t>
            </a:r>
            <a:r>
              <a:rPr lang="en-US" sz="4000" b="1" dirty="0" err="1">
                <a:solidFill>
                  <a:srgbClr val="366088"/>
                </a:solidFill>
              </a:rPr>
              <a:t>SystemVerilog</a:t>
            </a:r>
            <a:r>
              <a:rPr lang="en-US" sz="4000" b="1" dirty="0">
                <a:solidFill>
                  <a:srgbClr val="366088"/>
                </a:solidFill>
              </a:rPr>
              <a:t>!</a:t>
            </a:r>
            <a:endParaRPr lang="ru-RU" sz="40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2E598-4F80-4CD4-857A-4666A1D1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9" y="1325563"/>
            <a:ext cx="4632691" cy="19129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C95111-9CDD-4E69-BE9E-3A8E3705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99" y="3723501"/>
            <a:ext cx="8123209" cy="20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Регистр состояния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BAA501-ADA1-4BC1-B9D4-7866D15A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73731"/>
            <a:ext cx="6841512" cy="10810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EDAB39-2F03-49F5-B343-9CAC211C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0" y="2419350"/>
            <a:ext cx="7486650" cy="15871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FA73E7-F87F-4788-9C6C-53D92558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4" y="4006520"/>
            <a:ext cx="9076471" cy="21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Читаемость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A6F3DB-D7AF-4581-B148-E179C560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249"/>
            <a:ext cx="6752367" cy="31016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5DC68-34C8-4F04-B4C2-085703C2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267" y="1618248"/>
            <a:ext cx="5823861" cy="31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Петля в графе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B8064A-98DA-4635-B554-DF203B6C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976312"/>
            <a:ext cx="7494588" cy="52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9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Значения по умолчанию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591A30-963A-4C93-970D-DA851376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75" y="1203325"/>
            <a:ext cx="6546850" cy="48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2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66088"/>
                </a:solidFill>
              </a:rPr>
              <a:t>Конечные автоматы. Сравнение способов кодирования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241300" y="6352143"/>
            <a:ext cx="1195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6D816-83A8-44EA-A647-EDE3D3AC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" y="1454150"/>
            <a:ext cx="1128662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6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игра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27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Есть игровое устройство с 4 индикаторами на </a:t>
            </a:r>
            <a:r>
              <a:rPr lang="en-US" sz="3200" dirty="0"/>
              <a:t>HEX</a:t>
            </a:r>
            <a:r>
              <a:rPr lang="ru-RU" sz="3200" dirty="0"/>
              <a:t>.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На каждом циклически изменяется выводимое значение с счетчика.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Изменение счетчика останавливается при зажатии соответствующей кнопки. Для </a:t>
            </a:r>
            <a:r>
              <a:rPr lang="en-US" sz="3200" dirty="0"/>
              <a:t>HEX0 </a:t>
            </a:r>
            <a:r>
              <a:rPr lang="ru-RU" sz="3200" dirty="0"/>
              <a:t>это </a:t>
            </a:r>
            <a:r>
              <a:rPr lang="en-US" sz="3200" dirty="0"/>
              <a:t>key[0]. </a:t>
            </a:r>
            <a:r>
              <a:rPr lang="ru-RU" sz="3200" dirty="0"/>
              <a:t>Для  </a:t>
            </a:r>
            <a:r>
              <a:rPr lang="en-US" sz="3200" dirty="0"/>
              <a:t>HEX1 </a:t>
            </a:r>
            <a:r>
              <a:rPr lang="ru-RU" sz="3200" dirty="0"/>
              <a:t>это </a:t>
            </a:r>
            <a:r>
              <a:rPr lang="en-US" sz="3200" dirty="0"/>
              <a:t>key[1] </a:t>
            </a:r>
            <a:r>
              <a:rPr lang="ru-RU" sz="3200" dirty="0"/>
              <a:t>и т.д.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Необходимо модифицировать упражнение добавив к нему конечный автомат. У упражнения есть несколько уровней сложности.</a:t>
            </a:r>
            <a:endParaRPr lang="en-US" sz="3200" b="1" dirty="0">
              <a:solidFill>
                <a:srgbClr val="7FB96B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FB96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119689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игра, первый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28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5295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Цель игры набрать на индикаторах последовательность цифр заданную в проекте. Например, 7489. Если игрок правильно набрал последовательность то он выиграл.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Изменение значений на индикаторе останавливается при нажатии на соответствующую кнопку. И не начинается заново до начала новой игры.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Остановка индикаторов возможно только в порядке от младшего к старшему. То есть если не остановился </a:t>
            </a:r>
            <a:r>
              <a:rPr lang="en-US" sz="3200" dirty="0"/>
              <a:t>HEX0 </a:t>
            </a:r>
            <a:r>
              <a:rPr lang="ru-RU" sz="3200" dirty="0"/>
              <a:t>нет реакции на </a:t>
            </a:r>
            <a:r>
              <a:rPr lang="en-US" sz="3200" dirty="0"/>
              <a:t>key[1] key[2] key[3].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Как только останавливают все 4 индикатора то последовательность цифр сравнивается с этой которую должен был выбрать игрок и выводится сообщение о том проиграл или выиграл игрок.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Если при выводе результата игры на индикаторы нажать любую кнопку игра начнется заново.</a:t>
            </a:r>
            <a:endParaRPr lang="en-US" sz="2400" b="1" dirty="0">
              <a:solidFill>
                <a:srgbClr val="7FB96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2104276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игра, второй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29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Измените логику работы конечного автомата так чтобы неправильная последовательность нажатия кнопок приводила к завершению игры. То есть если нажать </a:t>
            </a:r>
            <a:r>
              <a:rPr lang="en-US" sz="3200" dirty="0"/>
              <a:t>key[1] </a:t>
            </a:r>
            <a:r>
              <a:rPr lang="ru-RU" sz="3200" dirty="0"/>
              <a:t>раньше </a:t>
            </a:r>
            <a:r>
              <a:rPr lang="en-US" sz="3200" dirty="0"/>
              <a:t>key[0]. </a:t>
            </a:r>
            <a:r>
              <a:rPr lang="ru-RU" sz="3200" dirty="0"/>
              <a:t>Игра завершится поражением.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4652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Конечные автоматы. Автомат Мили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5A0B6E9-7933-494B-BAD6-7CE7907F9C6F}"/>
              </a:ext>
            </a:extLst>
          </p:cNvPr>
          <p:cNvGrpSpPr/>
          <p:nvPr/>
        </p:nvGrpSpPr>
        <p:grpSpPr>
          <a:xfrm>
            <a:off x="395625" y="3180588"/>
            <a:ext cx="1539529" cy="1372848"/>
            <a:chOff x="624839" y="3409188"/>
            <a:chExt cx="1539529" cy="1372848"/>
          </a:xfrm>
        </p:grpSpPr>
        <p:sp>
          <p:nvSpPr>
            <p:cNvPr id="56" name="Стрелка вправо 12">
              <a:extLst>
                <a:ext uri="{FF2B5EF4-FFF2-40B4-BE49-F238E27FC236}">
                  <a16:creationId xmlns:a16="http://schemas.microsoft.com/office/drawing/2014/main" id="{7B6FACC5-FF45-44BC-9E70-37FC9834FE95}"/>
                </a:ext>
              </a:extLst>
            </p:cNvPr>
            <p:cNvSpPr/>
            <p:nvPr/>
          </p:nvSpPr>
          <p:spPr>
            <a:xfrm>
              <a:off x="624839" y="3409188"/>
              <a:ext cx="1539529" cy="1372848"/>
            </a:xfrm>
            <a:prstGeom prst="rightArrow">
              <a:avLst/>
            </a:prstGeom>
            <a:solidFill>
              <a:srgbClr val="9FBD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8B97DF-02FF-4D5B-BE0F-5BD5BC62A8E3}"/>
                </a:ext>
              </a:extLst>
            </p:cNvPr>
            <p:cNvSpPr txBox="1"/>
            <p:nvPr/>
          </p:nvSpPr>
          <p:spPr>
            <a:xfrm>
              <a:off x="737355" y="3874014"/>
              <a:ext cx="1009635" cy="461665"/>
            </a:xfrm>
            <a:prstGeom prst="rect">
              <a:avLst/>
            </a:prstGeom>
            <a:solidFill>
              <a:srgbClr val="9FBDD9"/>
            </a:solidFill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Входы</a:t>
              </a:r>
            </a:p>
          </p:txBody>
        </p:sp>
      </p:grpSp>
      <p:sp>
        <p:nvSpPr>
          <p:cNvPr id="58" name="Стрелка вправо 17">
            <a:extLst>
              <a:ext uri="{FF2B5EF4-FFF2-40B4-BE49-F238E27FC236}">
                <a16:creationId xmlns:a16="http://schemas.microsoft.com/office/drawing/2014/main" id="{902BC01D-AA3F-4A6B-B372-8C46260C4890}"/>
              </a:ext>
            </a:extLst>
          </p:cNvPr>
          <p:cNvSpPr/>
          <p:nvPr/>
        </p:nvSpPr>
        <p:spPr>
          <a:xfrm>
            <a:off x="4377039" y="3533034"/>
            <a:ext cx="726598" cy="686424"/>
          </a:xfrm>
          <a:prstGeom prst="rightArrow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21BE28C2-7357-4CF4-BFC7-A19341A53B7A}"/>
              </a:ext>
            </a:extLst>
          </p:cNvPr>
          <p:cNvGrpSpPr/>
          <p:nvPr/>
        </p:nvGrpSpPr>
        <p:grpSpPr>
          <a:xfrm>
            <a:off x="2106605" y="3063989"/>
            <a:ext cx="2124607" cy="1636220"/>
            <a:chOff x="4952431" y="3292589"/>
            <a:chExt cx="2324150" cy="1636220"/>
          </a:xfrm>
        </p:grpSpPr>
        <p:sp>
          <p:nvSpPr>
            <p:cNvPr id="60" name="Облако 59">
              <a:extLst>
                <a:ext uri="{FF2B5EF4-FFF2-40B4-BE49-F238E27FC236}">
                  <a16:creationId xmlns:a16="http://schemas.microsoft.com/office/drawing/2014/main" id="{728332A4-2979-4017-88ED-89EBA3602E8D}"/>
                </a:ext>
              </a:extLst>
            </p:cNvPr>
            <p:cNvSpPr/>
            <p:nvPr/>
          </p:nvSpPr>
          <p:spPr>
            <a:xfrm>
              <a:off x="4952431" y="3292589"/>
              <a:ext cx="2324150" cy="1636220"/>
            </a:xfrm>
            <a:prstGeom prst="cloud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C2BBAC-83D4-4780-88DB-5B265EE1643B}"/>
                </a:ext>
              </a:extLst>
            </p:cNvPr>
            <p:cNvSpPr txBox="1"/>
            <p:nvPr/>
          </p:nvSpPr>
          <p:spPr>
            <a:xfrm>
              <a:off x="5328205" y="3590054"/>
              <a:ext cx="1572610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Логика</a:t>
              </a:r>
            </a:p>
            <a:p>
              <a:pPr algn="ctr"/>
              <a:r>
                <a:rPr lang="ru-RU" sz="2400" dirty="0"/>
                <a:t>переходов</a:t>
              </a:r>
            </a:p>
          </p:txBody>
        </p:sp>
      </p:grpSp>
      <p:sp>
        <p:nvSpPr>
          <p:cNvPr id="62" name="Стрелка вправо 16">
            <a:extLst>
              <a:ext uri="{FF2B5EF4-FFF2-40B4-BE49-F238E27FC236}">
                <a16:creationId xmlns:a16="http://schemas.microsoft.com/office/drawing/2014/main" id="{5DE15C49-A9CD-4AD3-B6B1-D9EEB05462BA}"/>
              </a:ext>
            </a:extLst>
          </p:cNvPr>
          <p:cNvSpPr/>
          <p:nvPr/>
        </p:nvSpPr>
        <p:spPr>
          <a:xfrm>
            <a:off x="7036271" y="3612964"/>
            <a:ext cx="726598" cy="686424"/>
          </a:xfrm>
          <a:prstGeom prst="rightArrow">
            <a:avLst/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F87163A6-3900-44DD-990B-599747248282}"/>
              </a:ext>
            </a:extLst>
          </p:cNvPr>
          <p:cNvSpPr/>
          <p:nvPr/>
        </p:nvSpPr>
        <p:spPr>
          <a:xfrm>
            <a:off x="5219053" y="3180588"/>
            <a:ext cx="1626526" cy="1389725"/>
          </a:xfrm>
          <a:prstGeom prst="rect">
            <a:avLst/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AC9ADF-6D11-4E92-8884-0138567792DB}"/>
              </a:ext>
            </a:extLst>
          </p:cNvPr>
          <p:cNvSpPr txBox="1"/>
          <p:nvPr/>
        </p:nvSpPr>
        <p:spPr>
          <a:xfrm>
            <a:off x="5268801" y="3336841"/>
            <a:ext cx="1514902" cy="830997"/>
          </a:xfrm>
          <a:prstGeom prst="rect">
            <a:avLst/>
          </a:prstGeom>
          <a:solidFill>
            <a:srgbClr val="9FBDD9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Текущее</a:t>
            </a:r>
          </a:p>
          <a:p>
            <a:pPr algn="ctr"/>
            <a:r>
              <a:rPr lang="ru-RU" sz="2400" dirty="0"/>
              <a:t>состояние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46ECF5E1-F037-48C5-890D-ABA0D7BA9447}"/>
              </a:ext>
            </a:extLst>
          </p:cNvPr>
          <p:cNvGrpSpPr/>
          <p:nvPr/>
        </p:nvGrpSpPr>
        <p:grpSpPr>
          <a:xfrm>
            <a:off x="7926647" y="3063989"/>
            <a:ext cx="2111957" cy="1636220"/>
            <a:chOff x="4952431" y="3292589"/>
            <a:chExt cx="2324150" cy="1636220"/>
          </a:xfrm>
        </p:grpSpPr>
        <p:sp>
          <p:nvSpPr>
            <p:cNvPr id="66" name="Облако 65">
              <a:extLst>
                <a:ext uri="{FF2B5EF4-FFF2-40B4-BE49-F238E27FC236}">
                  <a16:creationId xmlns:a16="http://schemas.microsoft.com/office/drawing/2014/main" id="{573F1650-584B-42A5-A7FD-AE6038620040}"/>
                </a:ext>
              </a:extLst>
            </p:cNvPr>
            <p:cNvSpPr/>
            <p:nvPr/>
          </p:nvSpPr>
          <p:spPr>
            <a:xfrm>
              <a:off x="4952431" y="3292589"/>
              <a:ext cx="2324150" cy="1636220"/>
            </a:xfrm>
            <a:prstGeom prst="cloud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DFDBFF-3378-4897-ADA0-DE8A069B33E2}"/>
                </a:ext>
              </a:extLst>
            </p:cNvPr>
            <p:cNvSpPr txBox="1"/>
            <p:nvPr/>
          </p:nvSpPr>
          <p:spPr>
            <a:xfrm>
              <a:off x="5380466" y="3590054"/>
              <a:ext cx="1468094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Выходная</a:t>
              </a:r>
            </a:p>
            <a:p>
              <a:pPr algn="ctr"/>
              <a:r>
                <a:rPr lang="ru-RU" sz="2400" dirty="0"/>
                <a:t>логика</a:t>
              </a: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125A4DB6-DCF4-4322-9AF2-CFC729C6F497}"/>
              </a:ext>
            </a:extLst>
          </p:cNvPr>
          <p:cNvGrpSpPr/>
          <p:nvPr/>
        </p:nvGrpSpPr>
        <p:grpSpPr>
          <a:xfrm>
            <a:off x="10256846" y="3180588"/>
            <a:ext cx="1539529" cy="1372848"/>
            <a:chOff x="10392565" y="3409188"/>
            <a:chExt cx="1539529" cy="1372848"/>
          </a:xfrm>
        </p:grpSpPr>
        <p:sp>
          <p:nvSpPr>
            <p:cNvPr id="69" name="Стрелка вправо 12">
              <a:extLst>
                <a:ext uri="{FF2B5EF4-FFF2-40B4-BE49-F238E27FC236}">
                  <a16:creationId xmlns:a16="http://schemas.microsoft.com/office/drawing/2014/main" id="{CBB35ED3-E49E-41BC-A748-B023EAFD8D7D}"/>
                </a:ext>
              </a:extLst>
            </p:cNvPr>
            <p:cNvSpPr/>
            <p:nvPr/>
          </p:nvSpPr>
          <p:spPr>
            <a:xfrm>
              <a:off x="10392565" y="3409188"/>
              <a:ext cx="1539529" cy="1372848"/>
            </a:xfrm>
            <a:prstGeom prst="rightArrow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C3714F-1EB7-407A-A28A-E82AA8F2378C}"/>
                </a:ext>
              </a:extLst>
            </p:cNvPr>
            <p:cNvSpPr txBox="1"/>
            <p:nvPr/>
          </p:nvSpPr>
          <p:spPr>
            <a:xfrm>
              <a:off x="10505081" y="3874014"/>
              <a:ext cx="1214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Выходы</a:t>
              </a:r>
            </a:p>
          </p:txBody>
        </p:sp>
      </p:grpSp>
      <p:sp>
        <p:nvSpPr>
          <p:cNvPr id="71" name="Стрелка: развернутая 70">
            <a:extLst>
              <a:ext uri="{FF2B5EF4-FFF2-40B4-BE49-F238E27FC236}">
                <a16:creationId xmlns:a16="http://schemas.microsoft.com/office/drawing/2014/main" id="{1F0CAFC7-3FCC-4635-88E6-2F1A75A3FC8D}"/>
              </a:ext>
            </a:extLst>
          </p:cNvPr>
          <p:cNvSpPr/>
          <p:nvPr/>
        </p:nvSpPr>
        <p:spPr>
          <a:xfrm flipH="1">
            <a:off x="2860663" y="2265024"/>
            <a:ext cx="4677041" cy="12680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63582"/>
            </a:avLst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Стрелка: развернутая 71">
            <a:extLst>
              <a:ext uri="{FF2B5EF4-FFF2-40B4-BE49-F238E27FC236}">
                <a16:creationId xmlns:a16="http://schemas.microsoft.com/office/drawing/2014/main" id="{A83DE640-DA0C-4A23-B926-A04695414517}"/>
              </a:ext>
            </a:extLst>
          </p:cNvPr>
          <p:cNvSpPr/>
          <p:nvPr/>
        </p:nvSpPr>
        <p:spPr>
          <a:xfrm rot="10800000" flipH="1">
            <a:off x="762001" y="4283046"/>
            <a:ext cx="8709660" cy="12680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62981"/>
            </a:avLst>
          </a:prstGeom>
          <a:solidFill>
            <a:srgbClr val="9FB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7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игра, 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30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Добавьте дополнительные модули генерации стробов для того чтобы скорость изменения индикаторов была разной.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Чем старше номер индикатора тем быстрее меняются цифры.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3671783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игра, четвёртый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31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706175" y="1295566"/>
            <a:ext cx="10243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Хорошо если бы цифры менялись на индикаторах не последовательно а случайно.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Модифицируйте модуль счетчика так чтобы значения из него генерировались по псевдослучайной последовательности.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     </a:t>
            </a:r>
          </a:p>
        </p:txBody>
      </p:sp>
    </p:spTree>
    <p:extLst>
      <p:ext uri="{BB962C8B-B14F-4D97-AF65-F5344CB8AC3E}">
        <p14:creationId xmlns:p14="http://schemas.microsoft.com/office/powerpoint/2010/main" val="3250749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66088"/>
                </a:solidFill>
              </a:rPr>
              <a:t>Генерация псевдослучайной последовательности чисел в </a:t>
            </a:r>
            <a:r>
              <a:rPr lang="en-US" sz="3600" b="1" dirty="0">
                <a:solidFill>
                  <a:srgbClr val="366088"/>
                </a:solidFill>
              </a:rPr>
              <a:t>RTL</a:t>
            </a:r>
            <a:endParaRPr lang="ru-RU" sz="36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32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02F8F8-43FA-49AD-92EA-89AD10501763}"/>
              </a:ext>
            </a:extLst>
          </p:cNvPr>
          <p:cNvSpPr txBox="1">
            <a:spLocks/>
          </p:cNvSpPr>
          <p:nvPr/>
        </p:nvSpPr>
        <p:spPr>
          <a:xfrm>
            <a:off x="515675" y="952500"/>
            <a:ext cx="10243765" cy="3437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200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Материалы для это части презентации взяты из лекции </a:t>
            </a:r>
            <a:r>
              <a:rPr lang="en-US" b="1" i="1" dirty="0"/>
              <a:t>Patrick </a:t>
            </a:r>
            <a:r>
              <a:rPr lang="en-US" b="1" i="1" dirty="0" err="1"/>
              <a:t>Schaumont</a:t>
            </a:r>
            <a:r>
              <a:rPr lang="ru-RU" b="1" i="1" dirty="0"/>
              <a:t> </a:t>
            </a:r>
            <a:r>
              <a:rPr lang="en-US" sz="3100" b="1" i="1" dirty="0"/>
              <a:t>ECE 4514 Digital Design II</a:t>
            </a:r>
            <a:r>
              <a:rPr lang="ru-RU" sz="3100" b="1" i="1" dirty="0"/>
              <a:t> </a:t>
            </a:r>
            <a:r>
              <a:rPr lang="en-US" sz="3100" b="1" i="1" dirty="0"/>
              <a:t>Lecture 6: A Random Number Generator in Verilog</a:t>
            </a:r>
            <a:endParaRPr lang="ru-RU" sz="3200" b="1" i="1" dirty="0"/>
          </a:p>
          <a:p>
            <a:pPr marL="742950" indent="-742950">
              <a:buFont typeface="+mj-lt"/>
              <a:buAutoNum type="arabicPeriod"/>
            </a:pPr>
            <a:r>
              <a:rPr lang="ru-RU" sz="3200" dirty="0"/>
              <a:t>В прошлом году про генератор чисел читал лекцию Илья Кудрявцев из Самарского университета. Очень интересно, посмотрите. </a:t>
            </a:r>
            <a:r>
              <a:rPr lang="en-US" sz="3200" dirty="0"/>
              <a:t>https://youtu.be/8lYVOb2JZOU?t=7622			     </a:t>
            </a:r>
          </a:p>
        </p:txBody>
      </p:sp>
    </p:spTree>
    <p:extLst>
      <p:ext uri="{BB962C8B-B14F-4D97-AF65-F5344CB8AC3E}">
        <p14:creationId xmlns:p14="http://schemas.microsoft.com/office/powerpoint/2010/main" val="2941266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66088"/>
                </a:solidFill>
              </a:rPr>
              <a:t>Генерация псевдослучайной последовательности чисел в </a:t>
            </a:r>
            <a:r>
              <a:rPr lang="en-US" sz="3600" b="1" dirty="0">
                <a:solidFill>
                  <a:srgbClr val="366088"/>
                </a:solidFill>
              </a:rPr>
              <a:t>RTL</a:t>
            </a:r>
            <a:endParaRPr lang="ru-RU" sz="36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3F084-55D1-43FC-A845-717C6861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711325"/>
            <a:ext cx="8877300" cy="31813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122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66088"/>
                </a:solidFill>
              </a:rPr>
              <a:t>Генерация псевдослучайной последовательности чисел в </a:t>
            </a:r>
            <a:r>
              <a:rPr lang="en-US" sz="3600" b="1" dirty="0">
                <a:solidFill>
                  <a:srgbClr val="366088"/>
                </a:solidFill>
              </a:rPr>
              <a:t>RTL</a:t>
            </a:r>
            <a:endParaRPr lang="ru-RU" sz="36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10576-6063-4906-B1BC-9BAC9AEE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347787"/>
            <a:ext cx="6829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8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23372F-0CF0-498B-9241-5F8168F3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895350"/>
            <a:ext cx="82772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7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E9898-6713-40B6-BFE7-0612659F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1519237"/>
            <a:ext cx="8201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079FDE-2281-4461-AB44-739CA7A3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733550"/>
            <a:ext cx="81057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6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FFC798-779F-4A0B-90F4-FA4B3C91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662112"/>
            <a:ext cx="7734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39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AF338A-54A8-4A63-848B-EAC4A244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1852612"/>
            <a:ext cx="7781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Конечные автоматы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06175" y="1295566"/>
            <a:ext cx="10515600" cy="4351338"/>
          </a:xfrm>
        </p:spPr>
        <p:txBody>
          <a:bodyPr>
            <a:normAutofit/>
          </a:bodyPr>
          <a:lstStyle/>
          <a:p>
            <a:endParaRPr lang="en-US" sz="5400" dirty="0"/>
          </a:p>
          <a:p>
            <a:pPr marL="0" indent="0">
              <a:buNone/>
            </a:pPr>
            <a:r>
              <a:rPr lang="en-US" sz="5400" dirty="0"/>
              <a:t>			    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1C859A-D7E4-4F7C-A013-02CB5A28A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278" y="1794856"/>
            <a:ext cx="4535601" cy="34980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FD777F-D40A-4991-9CA5-20A4CDF097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0848" y="2574088"/>
            <a:ext cx="6390039" cy="19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8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40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7C2F34-CD45-48B3-80A5-56452F66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919287"/>
            <a:ext cx="7829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40D37-BBA3-4001-AF29-FCCF8883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47825"/>
            <a:ext cx="7467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3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6B6905-8A22-42C3-AB52-A6D080BB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51" y="1110456"/>
            <a:ext cx="9475098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45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66088"/>
                </a:solidFill>
              </a:rPr>
              <a:t>Linear Feedback Shift Register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43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F119C-FD10-42C8-81C5-23028A7B6CE1}"/>
              </a:ext>
            </a:extLst>
          </p:cNvPr>
          <p:cNvSpPr/>
          <p:nvPr/>
        </p:nvSpPr>
        <p:spPr>
          <a:xfrm>
            <a:off x="673100" y="6352143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Patrick </a:t>
            </a:r>
            <a:r>
              <a:rPr lang="en-US" i="1" dirty="0" err="1"/>
              <a:t>Schaumont</a:t>
            </a:r>
            <a:r>
              <a:rPr lang="ru-RU" i="1" dirty="0"/>
              <a:t> </a:t>
            </a:r>
            <a:r>
              <a:rPr lang="en-US" i="1" dirty="0"/>
              <a:t>ECE 4514 Digital Design II</a:t>
            </a:r>
            <a:r>
              <a:rPr lang="ru-RU" i="1" dirty="0"/>
              <a:t> </a:t>
            </a:r>
            <a:r>
              <a:rPr lang="en-US" i="1" dirty="0"/>
              <a:t>Lecture 6: A Random Number Generator in Verilog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E1DE1-0710-4E00-88D6-8ADC3EAE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528762"/>
            <a:ext cx="8162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Спасибо за внимание.</a:t>
            </a:r>
            <a:endParaRPr lang="ru-RU" sz="5400" b="1" dirty="0">
              <a:solidFill>
                <a:srgbClr val="366088"/>
              </a:solidFill>
              <a:cs typeface="Helvetica" panose="020B0604020202020204" pitchFamily="34" charset="0"/>
            </a:endParaRP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ED90C0A0-DA72-45A7-BF7B-368A5C85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023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Конечные автоматы</a:t>
            </a:r>
            <a:r>
              <a:rPr lang="en-US" sz="4800" b="1" dirty="0">
                <a:solidFill>
                  <a:srgbClr val="366088"/>
                </a:solidFill>
              </a:rPr>
              <a:t>. Verilog HDL</a:t>
            </a:r>
            <a:endParaRPr lang="ru-RU" sz="4800" b="1" dirty="0">
              <a:solidFill>
                <a:srgbClr val="366088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06175" y="1295566"/>
            <a:ext cx="10515600" cy="4351338"/>
          </a:xfrm>
        </p:spPr>
        <p:txBody>
          <a:bodyPr>
            <a:normAutofit/>
          </a:bodyPr>
          <a:lstStyle/>
          <a:p>
            <a:endParaRPr lang="en-US" sz="5400" dirty="0"/>
          </a:p>
          <a:p>
            <a:pPr marL="0" indent="0">
              <a:buNone/>
            </a:pPr>
            <a:r>
              <a:rPr lang="en-US" sz="5400" dirty="0"/>
              <a:t>			    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5</a:t>
            </a:fld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2671A4A-18D1-444C-8445-28CCF4C877EA}"/>
              </a:ext>
            </a:extLst>
          </p:cNvPr>
          <p:cNvSpPr/>
          <p:nvPr/>
        </p:nvSpPr>
        <p:spPr>
          <a:xfrm>
            <a:off x="6094614" y="1327547"/>
            <a:ext cx="51220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66088"/>
                </a:solidFill>
                <a:latin typeface="Menlo"/>
              </a:rPr>
              <a:t>module</a:t>
            </a:r>
            <a:r>
              <a:rPr lang="en-US" dirty="0">
                <a:latin typeface="Menlo"/>
              </a:rPr>
              <a:t> </a:t>
            </a:r>
            <a:r>
              <a:rPr lang="en-US" dirty="0" err="1">
                <a:latin typeface="Menlo"/>
              </a:rPr>
              <a:t>my_fsm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(</a:t>
            </a:r>
          </a:p>
          <a:p>
            <a:r>
              <a:rPr lang="ru-RU" dirty="0">
                <a:latin typeface="Menlo"/>
              </a:rPr>
              <a:t>    …</a:t>
            </a:r>
          </a:p>
          <a:p>
            <a:r>
              <a:rPr lang="en-US" dirty="0"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366088"/>
                </a:solidFill>
                <a:latin typeface="Menlo"/>
              </a:rPr>
              <a:t>reg</a:t>
            </a:r>
            <a:r>
              <a:rPr lang="en-US" dirty="0">
                <a:solidFill>
                  <a:srgbClr val="366088"/>
                </a:solidFill>
                <a:latin typeface="Menlo"/>
              </a:rPr>
              <a:t> [1:0] </a:t>
            </a:r>
            <a:r>
              <a:rPr lang="en-US" dirty="0">
                <a:latin typeface="Menlo"/>
              </a:rPr>
              <a:t>STATE;</a:t>
            </a:r>
          </a:p>
          <a:p>
            <a:r>
              <a:rPr lang="en-US" b="1" dirty="0">
                <a:solidFill>
                  <a:srgbClr val="366088"/>
                </a:solidFill>
                <a:latin typeface="Menlo"/>
              </a:rPr>
              <a:t>always @</a:t>
            </a:r>
            <a:r>
              <a:rPr lang="en-US" dirty="0">
                <a:latin typeface="Menlo"/>
              </a:rPr>
              <a:t>(</a:t>
            </a:r>
            <a:r>
              <a:rPr lang="en-US" b="1" dirty="0" err="1">
                <a:solidFill>
                  <a:srgbClr val="366088"/>
                </a:solidFill>
                <a:latin typeface="Menlo"/>
              </a:rPr>
              <a:t>posedge</a:t>
            </a:r>
            <a:r>
              <a:rPr lang="en-US" dirty="0">
                <a:solidFill>
                  <a:srgbClr val="366088"/>
                </a:solidFill>
                <a:latin typeface="Menlo"/>
              </a:rPr>
              <a:t> </a:t>
            </a:r>
            <a:r>
              <a:rPr lang="en-US" dirty="0">
                <a:latin typeface="Menlo"/>
              </a:rPr>
              <a:t>CLK)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begin</a:t>
            </a:r>
          </a:p>
          <a:p>
            <a:r>
              <a:rPr lang="en-US" dirty="0">
                <a:latin typeface="Menlo"/>
              </a:rPr>
              <a:t>     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if </a:t>
            </a:r>
            <a:r>
              <a:rPr lang="en-US" dirty="0">
                <a:latin typeface="Menlo"/>
              </a:rPr>
              <a:t>(RST)</a:t>
            </a:r>
          </a:p>
          <a:p>
            <a:r>
              <a:rPr lang="en-US" dirty="0">
                <a:latin typeface="Menlo"/>
              </a:rPr>
              <a:t>          STATE &lt;= 2’d0;</a:t>
            </a:r>
          </a:p>
          <a:p>
            <a:r>
              <a:rPr lang="en-US" b="1" dirty="0">
                <a:solidFill>
                  <a:srgbClr val="366088"/>
                </a:solidFill>
                <a:latin typeface="Menlo"/>
              </a:rPr>
              <a:t>      else</a:t>
            </a:r>
            <a:r>
              <a:rPr lang="en-US" dirty="0">
                <a:solidFill>
                  <a:srgbClr val="366088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begin</a:t>
            </a:r>
          </a:p>
          <a:p>
            <a:r>
              <a:rPr lang="en-US" dirty="0">
                <a:solidFill>
                  <a:srgbClr val="366088"/>
                </a:solidFill>
                <a:latin typeface="Menlo"/>
              </a:rPr>
              <a:t>         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case</a:t>
            </a:r>
            <a:r>
              <a:rPr lang="en-US" dirty="0">
                <a:latin typeface="Menlo"/>
              </a:rPr>
              <a:t> (STATE)</a:t>
            </a:r>
          </a:p>
          <a:p>
            <a:r>
              <a:rPr lang="en-US" dirty="0">
                <a:latin typeface="Menlo"/>
              </a:rPr>
              <a:t>              2'd0: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if</a:t>
            </a:r>
            <a:r>
              <a:rPr lang="en-US" dirty="0">
                <a:latin typeface="Menlo"/>
              </a:rPr>
              <a:t> (IN == 1'b1) STATE &lt;= 2'd2;</a:t>
            </a:r>
          </a:p>
          <a:p>
            <a:r>
              <a:rPr lang="en-US" dirty="0">
                <a:latin typeface="Menlo"/>
              </a:rPr>
              <a:t>                       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else</a:t>
            </a:r>
            <a:r>
              <a:rPr lang="en-US" dirty="0">
                <a:latin typeface="Menlo"/>
              </a:rPr>
              <a:t> STATE &lt;= 2'd1;</a:t>
            </a:r>
          </a:p>
          <a:p>
            <a:r>
              <a:rPr lang="en-US" dirty="0">
                <a:latin typeface="Menlo"/>
              </a:rPr>
              <a:t>              2'd1: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if</a:t>
            </a:r>
            <a:r>
              <a:rPr lang="en-US" dirty="0">
                <a:latin typeface="Menlo"/>
              </a:rPr>
              <a:t> (IN == 1'b1) STATE &lt;= 2'd3;</a:t>
            </a:r>
          </a:p>
          <a:p>
            <a:r>
              <a:rPr lang="en-US" dirty="0">
                <a:latin typeface="Menlo"/>
              </a:rPr>
              <a:t>                       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else</a:t>
            </a:r>
            <a:r>
              <a:rPr lang="en-US" dirty="0">
                <a:latin typeface="Menlo"/>
              </a:rPr>
              <a:t> STATE &lt;= 2’d2;</a:t>
            </a:r>
          </a:p>
          <a:p>
            <a:r>
              <a:rPr lang="en-US" dirty="0">
                <a:latin typeface="Menlo"/>
              </a:rPr>
              <a:t>              ...</a:t>
            </a:r>
          </a:p>
          <a:p>
            <a:r>
              <a:rPr lang="en-US" dirty="0">
                <a:solidFill>
                  <a:srgbClr val="366088"/>
                </a:solidFill>
                <a:latin typeface="Menlo"/>
              </a:rPr>
              <a:t>          </a:t>
            </a:r>
            <a:r>
              <a:rPr lang="en-US" b="1" dirty="0" err="1">
                <a:solidFill>
                  <a:srgbClr val="366088"/>
                </a:solidFill>
                <a:latin typeface="Menlo"/>
              </a:rPr>
              <a:t>endcase</a:t>
            </a:r>
            <a:endParaRPr lang="en-US" b="1" dirty="0">
              <a:solidFill>
                <a:srgbClr val="366088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</a:t>
            </a:r>
            <a:r>
              <a:rPr lang="en-US" b="1" dirty="0">
                <a:solidFill>
                  <a:srgbClr val="366088"/>
                </a:solidFill>
                <a:latin typeface="Menlo"/>
              </a:rPr>
              <a:t>end</a:t>
            </a:r>
          </a:p>
          <a:p>
            <a:r>
              <a:rPr lang="en-US" b="1" dirty="0">
                <a:solidFill>
                  <a:srgbClr val="366088"/>
                </a:solidFill>
                <a:latin typeface="Menlo"/>
              </a:rPr>
              <a:t>end</a:t>
            </a:r>
          </a:p>
          <a:p>
            <a:r>
              <a:rPr lang="en-US" b="1" dirty="0" err="1">
                <a:solidFill>
                  <a:srgbClr val="366088"/>
                </a:solidFill>
                <a:latin typeface="Menlo"/>
              </a:rPr>
              <a:t>endmodule</a:t>
            </a:r>
            <a:endParaRPr lang="en-US" b="1" dirty="0">
              <a:solidFill>
                <a:srgbClr val="366088"/>
              </a:solidFill>
              <a:latin typeface="Menlo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32B5BB-19AC-472C-A0B6-059003F3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278" y="1794856"/>
            <a:ext cx="4535601" cy="34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4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6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4B852C7-D872-4445-8D11-D9DC3CE2C41D}"/>
              </a:ext>
            </a:extLst>
          </p:cNvPr>
          <p:cNvSpPr/>
          <p:nvPr/>
        </p:nvSpPr>
        <p:spPr>
          <a:xfrm>
            <a:off x="821166" y="1384245"/>
            <a:ext cx="59225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>
              <a:solidFill>
                <a:srgbClr val="366088"/>
              </a:solidFill>
              <a:latin typeface="Menlo"/>
            </a:endParaRPr>
          </a:p>
          <a:p>
            <a:r>
              <a:rPr lang="en-US" b="1" dirty="0">
                <a:solidFill>
                  <a:srgbClr val="366088"/>
                </a:solidFill>
                <a:latin typeface="Menlo"/>
              </a:rPr>
              <a:t>wire [3:0]</a:t>
            </a:r>
            <a:r>
              <a:rPr lang="en-US" dirty="0">
                <a:latin typeface="Menlo"/>
              </a:rPr>
              <a:t> </a:t>
            </a:r>
            <a:r>
              <a:rPr lang="en-US" dirty="0" err="1">
                <a:latin typeface="Menlo"/>
              </a:rPr>
              <a:t>key_db</a:t>
            </a:r>
            <a:r>
              <a:rPr lang="en-US" dirty="0"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 err="1">
                <a:latin typeface="Menlo"/>
              </a:rPr>
              <a:t>sync_and_debounce</a:t>
            </a:r>
            <a:r>
              <a:rPr lang="en-US" dirty="0">
                <a:latin typeface="Menlo"/>
              </a:rPr>
              <a:t> # (.w (4), .depth (</a:t>
            </a:r>
            <a:r>
              <a:rPr lang="en-US" dirty="0" err="1">
                <a:latin typeface="Menlo"/>
              </a:rPr>
              <a:t>debounce_depth</a:t>
            </a:r>
            <a:r>
              <a:rPr lang="en-US" dirty="0">
                <a:latin typeface="Menlo"/>
              </a:rPr>
              <a:t>))</a:t>
            </a:r>
          </a:p>
          <a:p>
            <a:r>
              <a:rPr lang="ru-RU" dirty="0">
                <a:latin typeface="Menlo"/>
              </a:rPr>
              <a:t>    </a:t>
            </a:r>
            <a:r>
              <a:rPr lang="en-US" dirty="0" err="1">
                <a:latin typeface="Menlo"/>
              </a:rPr>
              <a:t>i_sync_and_debounce_key</a:t>
            </a:r>
            <a:endParaRPr lang="en-US" dirty="0">
              <a:latin typeface="Menlo"/>
            </a:endParaRPr>
          </a:p>
          <a:p>
            <a:r>
              <a:rPr lang="ru-RU" dirty="0">
                <a:latin typeface="Menlo"/>
              </a:rPr>
              <a:t>        </a:t>
            </a:r>
            <a:r>
              <a:rPr lang="en-US" dirty="0">
                <a:latin typeface="Menlo"/>
              </a:rPr>
              <a:t>(</a:t>
            </a:r>
            <a:r>
              <a:rPr lang="en-US" dirty="0" err="1">
                <a:latin typeface="Menlo"/>
              </a:rPr>
              <a:t>clk</a:t>
            </a:r>
            <a:r>
              <a:rPr lang="en-US" dirty="0">
                <a:latin typeface="Menlo"/>
              </a:rPr>
              <a:t>, reset, ~ </a:t>
            </a:r>
            <a:r>
              <a:rPr lang="en-US" dirty="0" err="1">
                <a:latin typeface="Menlo"/>
              </a:rPr>
              <a:t>key_sw</a:t>
            </a:r>
            <a:r>
              <a:rPr lang="en-US" dirty="0">
                <a:latin typeface="Menlo"/>
              </a:rPr>
              <a:t>, </a:t>
            </a:r>
            <a:r>
              <a:rPr lang="en-US" dirty="0" err="1">
                <a:latin typeface="Menlo"/>
              </a:rPr>
              <a:t>key_db</a:t>
            </a:r>
            <a:r>
              <a:rPr lang="en-US" dirty="0">
                <a:latin typeface="Menlo"/>
              </a:rPr>
              <a:t>);</a:t>
            </a:r>
            <a:endParaRPr lang="ru-RU" dirty="0">
              <a:latin typeface="Menlo"/>
            </a:endParaRPr>
          </a:p>
          <a:p>
            <a:r>
              <a:rPr lang="ru-RU" dirty="0">
                <a:latin typeface="Menlo"/>
              </a:rPr>
              <a:t>...</a:t>
            </a:r>
          </a:p>
          <a:p>
            <a:endParaRPr lang="ru-RU" dirty="0">
              <a:latin typeface="Menlo"/>
            </a:endParaRPr>
          </a:p>
          <a:p>
            <a:r>
              <a:rPr lang="en-US" b="1" dirty="0">
                <a:solidFill>
                  <a:srgbClr val="366088"/>
                </a:solidFill>
              </a:rPr>
              <a:t>wire</a:t>
            </a:r>
            <a:r>
              <a:rPr lang="en-US" b="1" dirty="0"/>
              <a:t> </a:t>
            </a:r>
            <a:r>
              <a:rPr lang="en-US" dirty="0" err="1"/>
              <a:t>shift_strobe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strobe_gen</a:t>
            </a:r>
            <a:r>
              <a:rPr lang="en-US" dirty="0"/>
              <a:t> # (.w (</a:t>
            </a:r>
            <a:r>
              <a:rPr lang="en-US" dirty="0" err="1"/>
              <a:t>shift_strobe_width</a:t>
            </a:r>
            <a:r>
              <a:rPr lang="en-US" dirty="0"/>
              <a:t>)) </a:t>
            </a:r>
            <a:r>
              <a:rPr lang="en-US" dirty="0" err="1"/>
              <a:t>i_shift_strobe</a:t>
            </a:r>
            <a:endParaRPr lang="en-US" dirty="0"/>
          </a:p>
          <a:p>
            <a:r>
              <a:rPr lang="ru-RU" dirty="0"/>
              <a:t>    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shift_strobe</a:t>
            </a:r>
            <a:r>
              <a:rPr lang="en-US" dirty="0"/>
              <a:t>);</a:t>
            </a:r>
            <a:endParaRPr lang="en-US" dirty="0"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1D4E67B-72DE-4557-91DB-5ADAE37191FC}"/>
              </a:ext>
            </a:extLst>
          </p:cNvPr>
          <p:cNvGrpSpPr/>
          <p:nvPr/>
        </p:nvGrpSpPr>
        <p:grpSpPr>
          <a:xfrm>
            <a:off x="6536458" y="2063477"/>
            <a:ext cx="3955304" cy="646331"/>
            <a:chOff x="-2754348" y="1761351"/>
            <a:chExt cx="3955304" cy="646331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4F121C61-440F-4E42-8C5C-E49D110F0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2098094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C3E371-E56D-43FE-8545-73F19504B381}"/>
                </a:ext>
              </a:extLst>
            </p:cNvPr>
            <p:cNvSpPr txBox="1"/>
            <p:nvPr/>
          </p:nvSpPr>
          <p:spPr>
            <a:xfrm>
              <a:off x="-1391870" y="1761351"/>
              <a:ext cx="2592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Модуль для устранения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дребезга кнопок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D3ABE5F-763F-4717-9613-8AADFC43B90B}"/>
              </a:ext>
            </a:extLst>
          </p:cNvPr>
          <p:cNvGrpSpPr/>
          <p:nvPr/>
        </p:nvGrpSpPr>
        <p:grpSpPr>
          <a:xfrm>
            <a:off x="6096000" y="3981494"/>
            <a:ext cx="4367142" cy="646331"/>
            <a:chOff x="-3152145" y="1761351"/>
            <a:chExt cx="4367142" cy="646331"/>
          </a:xfrm>
        </p:grpSpPr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77D8C2D4-13C4-4933-9374-5D49D8946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52145" y="2098094"/>
              <a:ext cx="1610879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E0528-578B-4E3A-9004-E08E79BDA329}"/>
                </a:ext>
              </a:extLst>
            </p:cNvPr>
            <p:cNvSpPr txBox="1"/>
            <p:nvPr/>
          </p:nvSpPr>
          <p:spPr>
            <a:xfrm>
              <a:off x="-1391870" y="1761351"/>
              <a:ext cx="2606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Модуль для генерации</a:t>
              </a:r>
            </a:p>
            <a:p>
              <a:r>
                <a:rPr lang="ru-RU" b="1" dirty="0" err="1">
                  <a:solidFill>
                    <a:srgbClr val="7FB96B"/>
                  </a:solidFill>
                </a:rPr>
                <a:t>стробирующего</a:t>
              </a:r>
              <a:r>
                <a:rPr lang="ru-RU" b="1" dirty="0">
                  <a:solidFill>
                    <a:srgbClr val="7FB96B"/>
                  </a:solidFill>
                </a:rPr>
                <a:t> сигнала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912B318-0B21-41FA-B479-822692824D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8682" y="4948572"/>
            <a:ext cx="6620507" cy="10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344C87-05F7-4657-9EE2-DEDCDA7F1F82}"/>
              </a:ext>
            </a:extLst>
          </p:cNvPr>
          <p:cNvSpPr/>
          <p:nvPr/>
        </p:nvSpPr>
        <p:spPr>
          <a:xfrm>
            <a:off x="610496" y="138645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366088"/>
                </a:solidFill>
              </a:rPr>
              <a:t>wire [3:0]</a:t>
            </a:r>
            <a:r>
              <a:rPr lang="en-US" dirty="0">
                <a:solidFill>
                  <a:srgbClr val="366088"/>
                </a:solidFill>
              </a:rPr>
              <a:t> </a:t>
            </a:r>
            <a:r>
              <a:rPr lang="en-US" dirty="0" err="1"/>
              <a:t>out_reg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shift_register</a:t>
            </a:r>
            <a:r>
              <a:rPr lang="en-US" dirty="0"/>
              <a:t> # (.w (4)) </a:t>
            </a:r>
            <a:r>
              <a:rPr lang="en-US" dirty="0" err="1"/>
              <a:t>i_shift_reg</a:t>
            </a:r>
            <a:endParaRPr lang="en-US" dirty="0"/>
          </a:p>
          <a:p>
            <a:r>
              <a:rPr lang="en-US" dirty="0"/>
              <a:t>    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clk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en-US" dirty="0"/>
              <a:t>        .reset</a:t>
            </a:r>
            <a:r>
              <a:rPr lang="ru-RU" dirty="0"/>
              <a:t> </a:t>
            </a:r>
            <a:r>
              <a:rPr lang="en-US" dirty="0"/>
              <a:t>( reset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shift_strobe</a:t>
            </a:r>
            <a:r>
              <a:rPr lang="en-US" dirty="0"/>
              <a:t> ),</a:t>
            </a:r>
          </a:p>
          <a:p>
            <a:r>
              <a:rPr lang="en-US" dirty="0"/>
              <a:t>        .in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key_db</a:t>
            </a:r>
            <a:r>
              <a:rPr lang="en-US" dirty="0"/>
              <a:t> [3]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en-US" dirty="0"/>
              <a:t>        .</a:t>
            </a:r>
            <a:r>
              <a:rPr lang="en-US" dirty="0" err="1"/>
              <a:t>out_reg</a:t>
            </a:r>
            <a:r>
              <a:rPr lang="en-US" dirty="0"/>
              <a:t> ( </a:t>
            </a:r>
            <a:r>
              <a:rPr lang="en-US" dirty="0" err="1"/>
              <a:t>out_reg</a:t>
            </a:r>
            <a:r>
              <a:rPr lang="ru-RU" dirty="0"/>
              <a:t> </a:t>
            </a:r>
            <a:r>
              <a:rPr lang="en-US" dirty="0"/>
              <a:t>)</a:t>
            </a:r>
          </a:p>
          <a:p>
            <a:r>
              <a:rPr lang="en-US" dirty="0"/>
              <a:t>    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366088"/>
                </a:solidFill>
              </a:rPr>
              <a:t>assign</a:t>
            </a:r>
            <a:r>
              <a:rPr lang="en-US" dirty="0"/>
              <a:t> led = ~ </a:t>
            </a:r>
            <a:r>
              <a:rPr lang="en-US" dirty="0" err="1"/>
              <a:t>out_reg</a:t>
            </a:r>
            <a:r>
              <a:rPr lang="en-US" dirty="0"/>
              <a:t>;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405486" y="2248570"/>
            <a:ext cx="7085455" cy="1200329"/>
            <a:chOff x="-2754348" y="1761351"/>
            <a:chExt cx="7085455" cy="1200329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57229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4-х битный сдвиговый регистр</a:t>
              </a:r>
            </a:p>
            <a:p>
              <a:endParaRPr lang="ru-RU" b="1" dirty="0">
                <a:solidFill>
                  <a:srgbClr val="7FB96B"/>
                </a:solidFill>
              </a:endParaRPr>
            </a:p>
            <a:p>
              <a:r>
                <a:rPr lang="ru-RU" b="1" dirty="0">
                  <a:solidFill>
                    <a:srgbClr val="7FB96B"/>
                  </a:solidFill>
                </a:rPr>
                <a:t>Если поднят «редкий» </a:t>
              </a:r>
              <a:r>
                <a:rPr lang="ru-RU" b="1" dirty="0" err="1">
                  <a:solidFill>
                    <a:srgbClr val="7FB96B"/>
                  </a:solidFill>
                </a:rPr>
                <a:t>стробирующий</a:t>
              </a:r>
              <a:r>
                <a:rPr lang="ru-RU" b="1" dirty="0">
                  <a:solidFill>
                    <a:srgbClr val="7FB96B"/>
                  </a:solidFill>
                </a:rPr>
                <a:t> сигнал,</a:t>
              </a:r>
            </a:p>
            <a:p>
              <a:r>
                <a:rPr lang="ru-RU" b="1" dirty="0">
                  <a:solidFill>
                    <a:srgbClr val="7FB96B"/>
                  </a:solidFill>
                </a:rPr>
                <a:t>в регистр вдвигается значение: нажата кнопка или нет.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5A0CB90-254B-4D83-B42E-B325D738B29C}"/>
              </a:ext>
            </a:extLst>
          </p:cNvPr>
          <p:cNvGrpSpPr/>
          <p:nvPr/>
        </p:nvGrpSpPr>
        <p:grpSpPr>
          <a:xfrm>
            <a:off x="3291840" y="4733009"/>
            <a:ext cx="7010455" cy="369332"/>
            <a:chOff x="-3730853" y="1761351"/>
            <a:chExt cx="7010455" cy="369332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0B8358DB-6802-41F6-B889-34DC741D2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30853" y="1946017"/>
              <a:ext cx="2189587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0B9F2E-5948-4DE6-B693-83D8736E158D}"/>
                </a:ext>
              </a:extLst>
            </p:cNvPr>
            <p:cNvSpPr txBox="1"/>
            <p:nvPr/>
          </p:nvSpPr>
          <p:spPr>
            <a:xfrm>
              <a:off x="-1391870" y="1761351"/>
              <a:ext cx="4671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Значение регистра выведено на светодиоды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27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386633" y="2239582"/>
            <a:ext cx="6776332" cy="1200329"/>
            <a:chOff x="-2754348" y="1761351"/>
            <a:chExt cx="6776332" cy="1200329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54138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8-х битный счетчик числа стробов</a:t>
              </a:r>
            </a:p>
            <a:p>
              <a:endParaRPr lang="ru-RU" b="1" dirty="0">
                <a:solidFill>
                  <a:srgbClr val="7FB96B"/>
                </a:solidFill>
              </a:endParaRPr>
            </a:p>
            <a:p>
              <a:r>
                <a:rPr lang="ru-RU" b="1" dirty="0">
                  <a:solidFill>
                    <a:srgbClr val="7FB96B"/>
                  </a:solidFill>
                </a:rPr>
                <a:t>Счетчик увеличивается каждый раз, когда значение</a:t>
              </a:r>
            </a:p>
            <a:p>
              <a:r>
                <a:rPr lang="ru-RU" b="1" dirty="0" err="1">
                  <a:solidFill>
                    <a:srgbClr val="7FB96B"/>
                  </a:solidFill>
                </a:rPr>
                <a:t>стробирующего</a:t>
              </a:r>
              <a:r>
                <a:rPr lang="ru-RU" b="1" dirty="0">
                  <a:solidFill>
                    <a:srgbClr val="7FB96B"/>
                  </a:solidFill>
                </a:rPr>
                <a:t> сигнала равно единице.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968593-7CB1-4877-A931-9D4FFBF30E48}"/>
              </a:ext>
            </a:extLst>
          </p:cNvPr>
          <p:cNvSpPr/>
          <p:nvPr/>
        </p:nvSpPr>
        <p:spPr>
          <a:xfrm>
            <a:off x="610496" y="13864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b="1" dirty="0">
                <a:solidFill>
                  <a:srgbClr val="366088"/>
                </a:solidFill>
              </a:rPr>
              <a:t>    </a:t>
            </a:r>
            <a:r>
              <a:rPr lang="en-US" b="1" dirty="0">
                <a:solidFill>
                  <a:srgbClr val="366088"/>
                </a:solidFill>
              </a:rPr>
              <a:t>wire [7:0]</a:t>
            </a:r>
            <a:r>
              <a:rPr lang="en-US" dirty="0"/>
              <a:t> </a:t>
            </a:r>
            <a:r>
              <a:rPr lang="en-US" dirty="0" err="1"/>
              <a:t>shift_strobe_count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    </a:t>
            </a:r>
            <a:r>
              <a:rPr lang="en-US" dirty="0"/>
              <a:t>counter # (8) </a:t>
            </a:r>
            <a:r>
              <a:rPr lang="en-US" dirty="0" err="1"/>
              <a:t>i_shift_strobe_counter</a:t>
            </a:r>
            <a:endParaRPr lang="en-US" dirty="0"/>
          </a:p>
          <a:p>
            <a:r>
              <a:rPr lang="ru-RU" dirty="0"/>
              <a:t>    </a:t>
            </a:r>
            <a:r>
              <a:rPr lang="en-US" dirty="0"/>
              <a:t>(</a:t>
            </a:r>
          </a:p>
          <a:p>
            <a:r>
              <a:rPr lang="ru-RU" dirty="0"/>
              <a:t>        </a:t>
            </a:r>
            <a:r>
              <a:rPr lang="en-US" dirty="0"/>
              <a:t>.</a:t>
            </a:r>
            <a:r>
              <a:rPr lang="en-US" dirty="0" err="1"/>
              <a:t>clk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clk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ru-RU" dirty="0"/>
              <a:t>        </a:t>
            </a:r>
            <a:r>
              <a:rPr lang="en-US" dirty="0"/>
              <a:t>.reset ( reset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ru-RU" dirty="0"/>
              <a:t>        </a:t>
            </a:r>
            <a:r>
              <a:rPr lang="en-US" dirty="0"/>
              <a:t>.</a:t>
            </a:r>
            <a:r>
              <a:rPr lang="en-US" dirty="0" err="1"/>
              <a:t>en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shift_strobe</a:t>
            </a:r>
            <a:r>
              <a:rPr lang="ru-RU" dirty="0"/>
              <a:t> </a:t>
            </a:r>
            <a:r>
              <a:rPr lang="en-US" dirty="0"/>
              <a:t>),</a:t>
            </a:r>
          </a:p>
          <a:p>
            <a:r>
              <a:rPr lang="ru-RU" dirty="0"/>
              <a:t>        </a:t>
            </a:r>
            <a:r>
              <a:rPr lang="en-US" dirty="0"/>
              <a:t>.</a:t>
            </a:r>
            <a:r>
              <a:rPr lang="en-US" dirty="0" err="1"/>
              <a:t>cnt</a:t>
            </a:r>
            <a:r>
              <a:rPr lang="ru-RU" dirty="0"/>
              <a:t> </a:t>
            </a:r>
            <a:r>
              <a:rPr lang="en-US" dirty="0"/>
              <a:t>( </a:t>
            </a:r>
            <a:r>
              <a:rPr lang="en-US" dirty="0" err="1"/>
              <a:t>shift_strobe_count</a:t>
            </a:r>
            <a:r>
              <a:rPr lang="en-US" dirty="0"/>
              <a:t> )</a:t>
            </a:r>
          </a:p>
          <a:p>
            <a:r>
              <a:rPr lang="ru-RU" dirty="0"/>
              <a:t>    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67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544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366088"/>
                </a:solidFill>
              </a:rPr>
              <a:t>Упражнение: кодовый замок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901593F-9744-4DE5-B69C-CD0992A2359D}"/>
              </a:ext>
            </a:extLst>
          </p:cNvPr>
          <p:cNvGrpSpPr/>
          <p:nvPr/>
        </p:nvGrpSpPr>
        <p:grpSpPr>
          <a:xfrm>
            <a:off x="4386633" y="1942402"/>
            <a:ext cx="4032248" cy="923330"/>
            <a:chOff x="-2754348" y="1761351"/>
            <a:chExt cx="4032248" cy="923330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2D85C7E-EF70-475A-998A-BB9265AFF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54348" y="1946017"/>
              <a:ext cx="1213082" cy="0"/>
            </a:xfrm>
            <a:prstGeom prst="straightConnector1">
              <a:avLst/>
            </a:prstGeom>
            <a:ln w="38100">
              <a:solidFill>
                <a:srgbClr val="7FB9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C6189-D848-4399-B369-1653529B0805}"/>
                </a:ext>
              </a:extLst>
            </p:cNvPr>
            <p:cNvSpPr txBox="1"/>
            <p:nvPr/>
          </p:nvSpPr>
          <p:spPr>
            <a:xfrm>
              <a:off x="-1391870" y="1761351"/>
              <a:ext cx="26697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7FB96B"/>
                  </a:solidFill>
                </a:rPr>
                <a:t>Конечный автомат Мура</a:t>
              </a:r>
              <a:endParaRPr lang="en-US" b="1" dirty="0">
                <a:solidFill>
                  <a:srgbClr val="7FB96B"/>
                </a:solidFill>
              </a:endParaRPr>
            </a:p>
            <a:p>
              <a:endParaRPr lang="en-US" b="1" dirty="0">
                <a:solidFill>
                  <a:srgbClr val="7FB96B"/>
                </a:solidFill>
              </a:endParaRPr>
            </a:p>
            <a:p>
              <a:r>
                <a:rPr lang="ru-RU" b="1" dirty="0">
                  <a:solidFill>
                    <a:srgbClr val="7FB96B"/>
                  </a:solidFill>
                </a:rPr>
                <a:t>Логика переходов:</a:t>
              </a:r>
              <a:endParaRPr lang="ru-RU" b="1" dirty="0">
                <a:solidFill>
                  <a:srgbClr val="366088"/>
                </a:solidFill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968593-7CB1-4877-A931-9D4FFBF30E48}"/>
              </a:ext>
            </a:extLst>
          </p:cNvPr>
          <p:cNvSpPr/>
          <p:nvPr/>
        </p:nvSpPr>
        <p:spPr>
          <a:xfrm>
            <a:off x="610496" y="13864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</a:t>
            </a:r>
          </a:p>
          <a:p>
            <a:r>
              <a:rPr lang="ru-RU" dirty="0"/>
              <a:t>    </a:t>
            </a:r>
            <a:r>
              <a:rPr lang="en-US" b="1" dirty="0">
                <a:solidFill>
                  <a:srgbClr val="366088"/>
                </a:solidFill>
              </a:rPr>
              <a:t>wire</a:t>
            </a:r>
            <a:r>
              <a:rPr lang="en-US" dirty="0"/>
              <a:t> </a:t>
            </a:r>
            <a:r>
              <a:rPr lang="en-US" dirty="0" err="1"/>
              <a:t>out_moore_fsm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moore_fsm</a:t>
            </a:r>
            <a:r>
              <a:rPr lang="en-US" dirty="0"/>
              <a:t> </a:t>
            </a:r>
            <a:r>
              <a:rPr lang="en-US" dirty="0" err="1"/>
              <a:t>i_moore_fsm</a:t>
            </a:r>
            <a:r>
              <a:rPr lang="ru-RU" dirty="0"/>
              <a:t> </a:t>
            </a:r>
            <a:r>
              <a:rPr lang="en-US" dirty="0"/>
              <a:t>(</a:t>
            </a:r>
          </a:p>
          <a:p>
            <a:r>
              <a:rPr lang="en-US" dirty="0"/>
              <a:t>        .</a:t>
            </a:r>
            <a:r>
              <a:rPr lang="en-US" dirty="0" err="1"/>
              <a:t>clk</a:t>
            </a:r>
            <a:r>
              <a:rPr lang="en-US" dirty="0"/>
              <a:t> ( </a:t>
            </a:r>
            <a:r>
              <a:rPr lang="en-US" dirty="0" err="1"/>
              <a:t>clk</a:t>
            </a:r>
            <a:r>
              <a:rPr lang="en-US" dirty="0"/>
              <a:t> ),</a:t>
            </a:r>
          </a:p>
          <a:p>
            <a:r>
              <a:rPr lang="en-US" dirty="0"/>
              <a:t>        .reset ( reset ),</a:t>
            </a:r>
          </a:p>
          <a:p>
            <a:r>
              <a:rPr lang="en-US" dirty="0"/>
              <a:t>        .</a:t>
            </a:r>
            <a:r>
              <a:rPr lang="en-US" dirty="0" err="1"/>
              <a:t>en</a:t>
            </a:r>
            <a:r>
              <a:rPr lang="en-US" dirty="0"/>
              <a:t> ( </a:t>
            </a:r>
            <a:r>
              <a:rPr lang="en-US" dirty="0" err="1"/>
              <a:t>shift_strobe</a:t>
            </a:r>
            <a:r>
              <a:rPr lang="en-US" dirty="0"/>
              <a:t> ),</a:t>
            </a:r>
          </a:p>
          <a:p>
            <a:r>
              <a:rPr lang="en-US" dirty="0"/>
              <a:t>        .a ( </a:t>
            </a:r>
            <a:r>
              <a:rPr lang="en-US" dirty="0" err="1"/>
              <a:t>out_reg</a:t>
            </a:r>
            <a:r>
              <a:rPr lang="en-US" dirty="0"/>
              <a:t> [0] ),</a:t>
            </a:r>
          </a:p>
          <a:p>
            <a:r>
              <a:rPr lang="en-US" dirty="0"/>
              <a:t>        .y ( </a:t>
            </a:r>
            <a:r>
              <a:rPr lang="en-US" dirty="0" err="1"/>
              <a:t>out_moore_fsm</a:t>
            </a:r>
            <a:r>
              <a:rPr lang="en-US" dirty="0"/>
              <a:t> )</a:t>
            </a:r>
            <a:endParaRPr lang="ru-RU" dirty="0"/>
          </a:p>
          <a:p>
            <a:r>
              <a:rPr lang="en-US" dirty="0"/>
              <a:t>    );</a:t>
            </a:r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57BAF-7CDD-4A18-B4D4-35DBFF24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031" y="3025979"/>
            <a:ext cx="3224245" cy="2445600"/>
          </a:xfrm>
          <a:prstGeom prst="rect">
            <a:avLst/>
          </a:prstGeom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91B271C-03E1-4760-AA03-3ED1CC1251FA}"/>
              </a:ext>
            </a:extLst>
          </p:cNvPr>
          <p:cNvCxnSpPr>
            <a:cxnSpLocks/>
          </p:cNvCxnSpPr>
          <p:nvPr/>
        </p:nvCxnSpPr>
        <p:spPr>
          <a:xfrm flipH="1" flipV="1">
            <a:off x="2270760" y="3684429"/>
            <a:ext cx="592815" cy="863783"/>
          </a:xfrm>
          <a:prstGeom prst="straightConnector1">
            <a:avLst/>
          </a:prstGeom>
          <a:ln w="38100">
            <a:solidFill>
              <a:srgbClr val="7FB9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41A7615-021B-4EDA-B54F-A7F3491B3E7C}"/>
              </a:ext>
            </a:extLst>
          </p:cNvPr>
          <p:cNvSpPr/>
          <p:nvPr/>
        </p:nvSpPr>
        <p:spPr>
          <a:xfrm>
            <a:off x="2421242" y="4548212"/>
            <a:ext cx="27562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FB96B"/>
                </a:solidFill>
              </a:rPr>
              <a:t>Если конечный автомат в</a:t>
            </a:r>
          </a:p>
          <a:p>
            <a:r>
              <a:rPr lang="ru-RU" b="1" dirty="0">
                <a:solidFill>
                  <a:srgbClr val="7FB96B"/>
                </a:solidFill>
              </a:rPr>
              <a:t>состоянии </a:t>
            </a:r>
            <a:r>
              <a:rPr lang="en-US" b="1" dirty="0">
                <a:solidFill>
                  <a:srgbClr val="7FB96B"/>
                </a:solidFill>
              </a:rPr>
              <a:t>“S2”, </a:t>
            </a:r>
            <a:r>
              <a:rPr lang="ru-RU" b="1" dirty="0">
                <a:solidFill>
                  <a:srgbClr val="7FB96B"/>
                </a:solidFill>
              </a:rPr>
              <a:t>то выход</a:t>
            </a:r>
          </a:p>
          <a:p>
            <a:r>
              <a:rPr lang="en-US" dirty="0" err="1"/>
              <a:t>out_moore_fsm</a:t>
            </a:r>
            <a:r>
              <a:rPr lang="en-US" dirty="0"/>
              <a:t> </a:t>
            </a:r>
            <a:r>
              <a:rPr lang="ru-RU" b="1" dirty="0">
                <a:solidFill>
                  <a:srgbClr val="7FB96B"/>
                </a:solidFill>
              </a:rPr>
              <a:t>равен </a:t>
            </a:r>
            <a:r>
              <a:rPr lang="en-US" b="1" dirty="0">
                <a:solidFill>
                  <a:srgbClr val="7FB96B"/>
                </a:solidFill>
              </a:rPr>
              <a:t>“1”.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0C41791-C7BD-4771-B29F-53EAC87924C0}"/>
              </a:ext>
            </a:extLst>
          </p:cNvPr>
          <p:cNvCxnSpPr>
            <a:cxnSpLocks/>
          </p:cNvCxnSpPr>
          <p:nvPr/>
        </p:nvCxnSpPr>
        <p:spPr>
          <a:xfrm>
            <a:off x="5257800" y="5162021"/>
            <a:ext cx="1581305" cy="0"/>
          </a:xfrm>
          <a:prstGeom prst="straightConnector1">
            <a:avLst/>
          </a:prstGeom>
          <a:ln w="38100">
            <a:solidFill>
              <a:srgbClr val="7FB9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62E625E-0EF0-49AD-8D9C-E78E0FD6FFC5}"/>
              </a:ext>
            </a:extLst>
          </p:cNvPr>
          <p:cNvSpPr/>
          <p:nvPr/>
        </p:nvSpPr>
        <p:spPr>
          <a:xfrm>
            <a:off x="2421242" y="5544632"/>
            <a:ext cx="6531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66088"/>
                </a:solidFill>
              </a:rPr>
              <a:t>Как долго конечный автомат может находиться в состоянии </a:t>
            </a:r>
            <a:r>
              <a:rPr lang="en-US" dirty="0">
                <a:solidFill>
                  <a:srgbClr val="366088"/>
                </a:solidFill>
              </a:rPr>
              <a:t>S2?</a:t>
            </a:r>
          </a:p>
        </p:txBody>
      </p:sp>
    </p:spTree>
    <p:extLst>
      <p:ext uri="{BB962C8B-B14F-4D97-AF65-F5344CB8AC3E}">
        <p14:creationId xmlns:p14="http://schemas.microsoft.com/office/powerpoint/2010/main" val="3398290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2071</Words>
  <Application>Microsoft Office PowerPoint</Application>
  <PresentationFormat>Широкоэкранный</PresentationFormat>
  <Paragraphs>361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Menlo</vt:lpstr>
      <vt:lpstr>Тема Office</vt:lpstr>
      <vt:lpstr>Конечные автоматы</vt:lpstr>
      <vt:lpstr>Конечные автоматы. Автомат Мура</vt:lpstr>
      <vt:lpstr>Конечные автоматы. Автомат Мили</vt:lpstr>
      <vt:lpstr>Конечные автоматы</vt:lpstr>
      <vt:lpstr>Конечные автоматы. Verilog HDL</vt:lpstr>
      <vt:lpstr>Упражнение: кодовый замок</vt:lpstr>
      <vt:lpstr>Упражнение: кодовый замок</vt:lpstr>
      <vt:lpstr>Упражнение: кодовый замок</vt:lpstr>
      <vt:lpstr>Упражнение: кодовый замок</vt:lpstr>
      <vt:lpstr>Упражнение: кодовый замок</vt:lpstr>
      <vt:lpstr>Упражнение: кодовый замок</vt:lpstr>
      <vt:lpstr>Упражнение: кодовый замок</vt:lpstr>
      <vt:lpstr>Упражнение: кодовый замок</vt:lpstr>
      <vt:lpstr>Конечные автоматы. Источники информации </vt:lpstr>
      <vt:lpstr>Конечные автоматы. Кодирование</vt:lpstr>
      <vt:lpstr>Конечные автоматы. Требования к описанию FSM</vt:lpstr>
      <vt:lpstr>Конечные автоматы. One Always Block FSM</vt:lpstr>
      <vt:lpstr>Конечные автоматы. Two Always Block FSM</vt:lpstr>
      <vt:lpstr>Конечные автоматы. Three Always Block FSM coding style</vt:lpstr>
      <vt:lpstr>Конечные автоматы. Four Always Block FSM </vt:lpstr>
      <vt:lpstr>Конечные автоматы. Enum. Только для SystemVerilog!</vt:lpstr>
      <vt:lpstr>Конечные автоматы. Регистр состояния</vt:lpstr>
      <vt:lpstr>Конечные автоматы. Читаемость</vt:lpstr>
      <vt:lpstr>Конечные автоматы. Петля в графе состояний</vt:lpstr>
      <vt:lpstr>Конечные автоматы. Значения по умолчанию</vt:lpstr>
      <vt:lpstr>Конечные автоматы. Сравнение способов кодирования</vt:lpstr>
      <vt:lpstr>Упражнение: игра</vt:lpstr>
      <vt:lpstr>Упражнение: игра, первый уровень</vt:lpstr>
      <vt:lpstr>Упражнение: игра, второй уровень</vt:lpstr>
      <vt:lpstr>Упражнение: игра, третий уровень</vt:lpstr>
      <vt:lpstr>Упражнение: игра, четвёртый уровень</vt:lpstr>
      <vt:lpstr>Генерация псевдослучайной последовательности чисел в RTL</vt:lpstr>
      <vt:lpstr>Генерация псевдослучайной последовательности чисел в RTL</vt:lpstr>
      <vt:lpstr>Генерация псевдослучайной последовательности чисел в RTL</vt:lpstr>
      <vt:lpstr>Linear Feedback Shift Register</vt:lpstr>
      <vt:lpstr>Linear Feedback Shift Register</vt:lpstr>
      <vt:lpstr>Linear Feedback Shift Register</vt:lpstr>
      <vt:lpstr>Linear Feedback Shift Register</vt:lpstr>
      <vt:lpstr>Linear Feedback Shift Register</vt:lpstr>
      <vt:lpstr>Linear Feedback Shift Register</vt:lpstr>
      <vt:lpstr>Linear Feedback Shift Register</vt:lpstr>
      <vt:lpstr>Linear Feedback Shift Register</vt:lpstr>
      <vt:lpstr>Linear Feedback Shift Register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Sergey_Chusov</dc:creator>
  <cp:lastModifiedBy>Olmer</cp:lastModifiedBy>
  <cp:revision>524</cp:revision>
  <dcterms:created xsi:type="dcterms:W3CDTF">2021-07-07T09:10:54Z</dcterms:created>
  <dcterms:modified xsi:type="dcterms:W3CDTF">2022-10-08T06:51:42Z</dcterms:modified>
</cp:coreProperties>
</file>