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presProps" Target="presProps.xml" /><Relationship Id="rId26" Type="http://schemas.openxmlformats.org/officeDocument/2006/relationships/tableStyles" Target="tableStyles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BB02612-01A5-436C-8263-0A4551B20563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87A0C58-B728-4D50-9B8B-7FDB181D7C19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0A5AFF-212C-4B75-8C86-2656841C84D4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34125E7-45C6-441B-8396-75B50D3E1A6D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7D366B0-301A-4C40-B4B5-48D0F3A65D93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D4554DD-7568-49DA-BA02-CDB28C49876B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35DCB61B-D0F0-4B63-B00E-54FF28DF6795}" type="datetime1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8F81F3C-C534-4F5A-AE41-19AB2954F3CB}" type="datetime1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AAAF93-71E3-425C-9C5D-7E5D9CB751AE}" type="datetime1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0E68239A-4F93-4D46-9831-E07160418F71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31B13D1-E870-48A5-BA7A-77CE1B9C56B4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BDB086F-0A78-4BA2-BC2E-F8BFC95F7488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Relationship Id="rId4" Type="http://schemas.openxmlformats.org/officeDocument/2006/relationships/image" Target="../media/image25.jp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33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jpg"/><Relationship Id="rId4" Type="http://schemas.openxmlformats.org/officeDocument/2006/relationships/image" Target="../media/image36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129085" y="890546"/>
            <a:ext cx="9682039" cy="582035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6000">
                <a:latin typeface="Times New Roman"/>
                <a:cs typeface="Times New Roman"/>
              </a:rPr>
              <a:t>Распознавание</a:t>
            </a:r>
            <a:r>
              <a:rPr lang="en-US" sz="6000">
                <a:latin typeface="Times New Roman"/>
                <a:cs typeface="Times New Roman"/>
              </a:rPr>
              <a:t> </a:t>
            </a:r>
            <a:r>
              <a:rPr lang="ru-RU" sz="6000">
                <a:latin typeface="Times New Roman"/>
                <a:cs typeface="Times New Roman"/>
              </a:rPr>
              <a:t>звукового тона методом </a:t>
            </a:r>
            <a:r>
              <a:rPr lang="en-US" sz="6000">
                <a:latin typeface="Times New Roman"/>
                <a:cs typeface="Times New Roman"/>
              </a:rPr>
              <a:t>zero-crossing</a:t>
            </a:r>
            <a:r>
              <a:rPr lang="ru-RU" sz="6000">
                <a:latin typeface="Times New Roman"/>
                <a:cs typeface="Times New Roman"/>
              </a:rPr>
              <a:t>.</a:t>
            </a:r>
            <a:br>
              <a:rPr lang="en-US" sz="6000">
                <a:latin typeface="Times New Roman"/>
                <a:cs typeface="Times New Roman"/>
              </a:rPr>
            </a:br>
            <a:br>
              <a:rPr lang="en-US" sz="6000">
                <a:latin typeface="Times New Roman"/>
                <a:cs typeface="Times New Roman"/>
              </a:rPr>
            </a:br>
            <a:br>
              <a:rPr lang="en-US" sz="6000">
                <a:latin typeface="Times New Roman"/>
                <a:cs typeface="Times New Roman"/>
              </a:rPr>
            </a:br>
            <a:r>
              <a:rPr lang="ru-RU" sz="6000">
                <a:latin typeface="Times New Roman"/>
                <a:cs typeface="Times New Roman"/>
              </a:rPr>
              <a:t> Интерфейс </a:t>
            </a:r>
            <a:r>
              <a:rPr lang="en-US" sz="6000">
                <a:latin typeface="Times New Roman"/>
                <a:cs typeface="Times New Roman"/>
              </a:rPr>
              <a:t>SPI.</a:t>
            </a:r>
            <a:br>
              <a:rPr lang="ru-RU" sz="6000"/>
            </a:br>
            <a:br>
              <a:rPr lang="ru-RU">
                <a:latin typeface="Times New Roman"/>
                <a:cs typeface="Times New Roman"/>
              </a:rPr>
            </a:br>
            <a:br>
              <a:rPr lang="ru-RU">
                <a:latin typeface="Times New Roman"/>
                <a:cs typeface="Times New Roman"/>
              </a:rPr>
            </a:br>
            <a:endParaRPr lang="ru-RU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 txBox="1"/>
          <p:nvPr isPhoto="0" userDrawn="0"/>
        </p:nvSpPr>
        <p:spPr bwMode="auto">
          <a:xfrm>
            <a:off x="0" y="112970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Реализация интерфейса</a:t>
            </a:r>
            <a:r>
              <a:rPr lang="en-US" sz="2800">
                <a:latin typeface="Times New Roman"/>
                <a:cs typeface="Times New Roman"/>
              </a:rPr>
              <a:t> SPI</a:t>
            </a:r>
            <a:r>
              <a:rPr lang="ru-RU" sz="2800">
                <a:latin typeface="Times New Roman"/>
                <a:cs typeface="Times New Roman"/>
              </a:rPr>
              <a:t> на </a:t>
            </a:r>
            <a:r>
              <a:rPr lang="en-US" sz="2800">
                <a:latin typeface="Times New Roman"/>
                <a:cs typeface="Times New Roman"/>
              </a:rPr>
              <a:t>Verilog</a:t>
            </a:r>
            <a:r>
              <a:rPr lang="ru-RU" sz="2800">
                <a:latin typeface="Times New Roman"/>
                <a:cs typeface="Times New Roman"/>
              </a:rPr>
              <a:t>. Загрузка данных</a:t>
            </a:r>
            <a:endParaRPr/>
          </a:p>
        </p:txBody>
      </p:sp>
      <p:sp>
        <p:nvSpPr>
          <p:cNvPr id="7" name="TextBox 6" hidden="0"/>
          <p:cNvSpPr txBox="1"/>
          <p:nvPr isPhoto="0" userDrawn="0"/>
        </p:nvSpPr>
        <p:spPr bwMode="auto">
          <a:xfrm>
            <a:off x="80010" y="1109040"/>
            <a:ext cx="6346507" cy="5078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wire 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sample_bit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= ( cs == 1'b0 &amp;&amp; </a:t>
            </a:r>
            <a:r>
              <a:rPr lang="en-US">
                <a:latin typeface="Times New Roman"/>
                <a:cs typeface="Times New Roman"/>
              </a:rPr>
              <a:t>cnt</a:t>
            </a:r>
            <a:r>
              <a:rPr lang="en-US">
                <a:latin typeface="Times New Roman"/>
                <a:cs typeface="Times New Roman"/>
              </a:rPr>
              <a:t> [1:0] == 2'b11 ); </a:t>
            </a:r>
            <a:endParaRPr/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wire 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value_done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= ( </a:t>
            </a:r>
            <a:r>
              <a:rPr lang="en-US">
                <a:latin typeface="Times New Roman"/>
                <a:cs typeface="Times New Roman"/>
              </a:rPr>
              <a:t>cnt</a:t>
            </a:r>
            <a:r>
              <a:rPr lang="en-US">
                <a:latin typeface="Times New Roman"/>
                <a:cs typeface="Times New Roman"/>
              </a:rPr>
              <a:t> [6:0] == 7'b0 );                </a:t>
            </a:r>
            <a:endParaRPr/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</a:t>
            </a:r>
            <a:r>
              <a:rPr lang="en-US">
                <a:latin typeface="Times New Roman"/>
                <a:cs typeface="Times New Roman"/>
              </a:rPr>
              <a:t>always_ff</a:t>
            </a:r>
            <a:r>
              <a:rPr lang="en-US">
                <a:latin typeface="Times New Roman"/>
                <a:cs typeface="Times New Roman"/>
              </a:rPr>
              <a:t> @ (</a:t>
            </a:r>
            <a:r>
              <a:rPr lang="en-US">
                <a:latin typeface="Times New Roman"/>
                <a:cs typeface="Times New Roman"/>
              </a:rPr>
              <a:t>posedge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clk</a:t>
            </a:r>
            <a:r>
              <a:rPr lang="en-US">
                <a:latin typeface="Times New Roman"/>
                <a:cs typeface="Times New Roman"/>
              </a:rPr>
              <a:t> or </a:t>
            </a:r>
            <a:r>
              <a:rPr lang="en-US">
                <a:latin typeface="Times New Roman"/>
                <a:cs typeface="Times New Roman"/>
              </a:rPr>
              <a:t>posedge</a:t>
            </a:r>
            <a:r>
              <a:rPr lang="en-US">
                <a:latin typeface="Times New Roman"/>
                <a:cs typeface="Times New Roman"/>
              </a:rPr>
              <a:t> reset)</a:t>
            </a:r>
            <a:endParaRPr/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begin</a:t>
            </a:r>
            <a:endParaRPr/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    if (reset)</a:t>
            </a:r>
            <a:endParaRPr/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    begin</a:t>
            </a:r>
            <a:endParaRPr/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        shift &lt;= 16'h0000;</a:t>
            </a:r>
            <a:endParaRPr/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        value &lt;= 16'h0000;</a:t>
            </a:r>
            <a:endParaRPr/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    end</a:t>
            </a:r>
            <a:endParaRPr/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    else if (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sample_bit</a:t>
            </a:r>
            <a:r>
              <a:rPr lang="en-US">
                <a:latin typeface="Times New Roman"/>
                <a:cs typeface="Times New Roman"/>
              </a:rPr>
              <a:t>)</a:t>
            </a:r>
            <a:endParaRPr/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    begin</a:t>
            </a:r>
            <a:endParaRPr/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        shift &lt;= (shift &lt;&lt; 1) | </a:t>
            </a:r>
            <a:r>
              <a:rPr lang="en-US">
                <a:solidFill>
                  <a:schemeClr val="accent5"/>
                </a:solidFill>
                <a:latin typeface="Times New Roman"/>
                <a:cs typeface="Times New Roman"/>
              </a:rPr>
              <a:t>sdo</a:t>
            </a:r>
            <a:r>
              <a:rPr lang="en-US">
                <a:latin typeface="Times New Roman"/>
                <a:cs typeface="Times New Roman"/>
              </a:rPr>
              <a:t>; </a:t>
            </a:r>
            <a:r>
              <a:rPr lang="en-US">
                <a:solidFill>
                  <a:schemeClr val="accent6"/>
                </a:solidFill>
                <a:latin typeface="Times New Roman"/>
                <a:cs typeface="Times New Roman"/>
              </a:rPr>
              <a:t>// </a:t>
            </a:r>
            <a:r>
              <a:rPr lang="en-US">
                <a:solidFill>
                  <a:schemeClr val="accent6"/>
                </a:solidFill>
                <a:latin typeface="Times New Roman"/>
                <a:cs typeface="Times New Roman"/>
              </a:rPr>
              <a:t>shift_register</a:t>
            </a:r>
            <a:endParaRPr lang="en-US">
              <a:solidFill>
                <a:schemeClr val="accent6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    end</a:t>
            </a:r>
            <a:endParaRPr/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    else if (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value_done</a:t>
            </a:r>
            <a:r>
              <a:rPr lang="en-US">
                <a:latin typeface="Times New Roman"/>
                <a:cs typeface="Times New Roman"/>
              </a:rPr>
              <a:t>)</a:t>
            </a:r>
            <a:endParaRPr/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    begin</a:t>
            </a:r>
            <a:endParaRPr/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        </a:t>
            </a:r>
            <a:r>
              <a:rPr lang="en-US">
                <a:solidFill>
                  <a:schemeClr val="accent5"/>
                </a:solidFill>
                <a:latin typeface="Times New Roman"/>
                <a:cs typeface="Times New Roman"/>
              </a:rPr>
              <a:t>value</a:t>
            </a:r>
            <a:r>
              <a:rPr lang="en-US">
                <a:latin typeface="Times New Roman"/>
                <a:cs typeface="Times New Roman"/>
              </a:rPr>
              <a:t> &lt;= shift;             </a:t>
            </a:r>
            <a:endParaRPr/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    end</a:t>
            </a:r>
            <a:endParaRPr/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end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8194" name="Picture 2" descr="The format of a serial data transmission produced by the UART | Download  Scientific Diagram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6786563" y="1519491"/>
            <a:ext cx="4567237" cy="1319731"/>
          </a:xfrm>
          <a:prstGeom prst="rect">
            <a:avLst/>
          </a:prstGeom>
          <a:noFill/>
        </p:spPr>
      </p:pic>
      <p:sp>
        <p:nvSpPr>
          <p:cNvPr id="3" name="Стрелка: вниз 2" hidden="0"/>
          <p:cNvSpPr/>
          <p:nvPr isPhoto="0" userDrawn="0"/>
        </p:nvSpPr>
        <p:spPr bwMode="auto">
          <a:xfrm>
            <a:off x="8829675" y="2839223"/>
            <a:ext cx="359247" cy="589778"/>
          </a:xfrm>
          <a:prstGeom prst="downArrow">
            <a:avLst>
              <a:gd name="adj1" fmla="val 50000"/>
              <a:gd name="adj2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TextBox 11" hidden="0"/>
          <p:cNvSpPr txBox="1"/>
          <p:nvPr isPhoto="0" userDrawn="0"/>
        </p:nvSpPr>
        <p:spPr bwMode="auto">
          <a:xfrm>
            <a:off x="6689455" y="3458542"/>
            <a:ext cx="619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600">
                <a:latin typeface="Times New Roman"/>
                <a:cs typeface="Times New Roman"/>
              </a:rPr>
              <a:t> [15:0] </a:t>
            </a:r>
            <a:r>
              <a:rPr lang="ru-RU" sz="1600">
                <a:solidFill>
                  <a:schemeClr val="accent5"/>
                </a:solidFill>
                <a:latin typeface="Times New Roman"/>
                <a:cs typeface="Times New Roman"/>
              </a:rPr>
              <a:t>value</a:t>
            </a:r>
            <a:r>
              <a:rPr lang="en-US" sz="1600">
                <a:latin typeface="Times New Roman"/>
                <a:cs typeface="Times New Roman"/>
              </a:rPr>
              <a:t>     0  1  0  0 1  1  0  0 </a:t>
            </a:r>
            <a:r>
              <a:rPr lang="ru-RU" sz="1600">
                <a:latin typeface="Times New Roman"/>
                <a:cs typeface="Times New Roman"/>
              </a:rPr>
              <a:t> </a:t>
            </a:r>
            <a:r>
              <a:rPr lang="en-US" sz="1600">
                <a:latin typeface="Times New Roman"/>
                <a:cs typeface="Times New Roman"/>
              </a:rPr>
              <a:t>1 </a:t>
            </a:r>
            <a:r>
              <a:rPr lang="ru-RU" sz="1600">
                <a:latin typeface="Times New Roman"/>
                <a:cs typeface="Times New Roman"/>
              </a:rPr>
              <a:t> 1 </a:t>
            </a:r>
            <a:r>
              <a:rPr lang="en-US" sz="1600">
                <a:latin typeface="Times New Roman"/>
                <a:cs typeface="Times New Roman"/>
              </a:rPr>
              <a:t>0</a:t>
            </a:r>
            <a:endParaRPr lang="ru-RU" sz="1600">
              <a:latin typeface="Times New Roman"/>
              <a:cs typeface="Times New Roman"/>
            </a:endParaRPr>
          </a:p>
        </p:txBody>
      </p:sp>
      <p:sp>
        <p:nvSpPr>
          <p:cNvPr id="6" name="Прямоугольник 5" hidden="0"/>
          <p:cNvSpPr/>
          <p:nvPr isPhoto="0" userDrawn="0"/>
        </p:nvSpPr>
        <p:spPr bwMode="auto">
          <a:xfrm>
            <a:off x="8031312" y="3537316"/>
            <a:ext cx="191081" cy="20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Прямоугольник 12" hidden="0"/>
          <p:cNvSpPr/>
          <p:nvPr isPhoto="0" userDrawn="0"/>
        </p:nvSpPr>
        <p:spPr bwMode="auto">
          <a:xfrm>
            <a:off x="8222393" y="3537316"/>
            <a:ext cx="191081" cy="20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ямоугольник 13" hidden="0"/>
          <p:cNvSpPr/>
          <p:nvPr isPhoto="0" userDrawn="0"/>
        </p:nvSpPr>
        <p:spPr bwMode="auto">
          <a:xfrm>
            <a:off x="8413474" y="3537316"/>
            <a:ext cx="191081" cy="20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Прямоугольник 14" hidden="0"/>
          <p:cNvSpPr/>
          <p:nvPr isPhoto="0" userDrawn="0"/>
        </p:nvSpPr>
        <p:spPr bwMode="auto">
          <a:xfrm>
            <a:off x="8604555" y="3537316"/>
            <a:ext cx="191081" cy="20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Прямоугольник 15" hidden="0"/>
          <p:cNvSpPr/>
          <p:nvPr isPhoto="0" userDrawn="0"/>
        </p:nvSpPr>
        <p:spPr bwMode="auto">
          <a:xfrm>
            <a:off x="8795636" y="3537316"/>
            <a:ext cx="191081" cy="20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Прямоугольник 16" hidden="0"/>
          <p:cNvSpPr/>
          <p:nvPr isPhoto="0" userDrawn="0"/>
        </p:nvSpPr>
        <p:spPr bwMode="auto">
          <a:xfrm>
            <a:off x="8986717" y="3537316"/>
            <a:ext cx="191081" cy="20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 hidden="0"/>
          <p:cNvSpPr/>
          <p:nvPr isPhoto="0" userDrawn="0"/>
        </p:nvSpPr>
        <p:spPr bwMode="auto">
          <a:xfrm>
            <a:off x="9177798" y="3537316"/>
            <a:ext cx="191081" cy="20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 hidden="0"/>
          <p:cNvSpPr/>
          <p:nvPr isPhoto="0" userDrawn="0"/>
        </p:nvSpPr>
        <p:spPr bwMode="auto">
          <a:xfrm>
            <a:off x="9368879" y="3537316"/>
            <a:ext cx="191081" cy="20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 hidden="0"/>
          <p:cNvSpPr/>
          <p:nvPr isPhoto="0" userDrawn="0"/>
        </p:nvSpPr>
        <p:spPr bwMode="auto">
          <a:xfrm>
            <a:off x="9559960" y="3537316"/>
            <a:ext cx="191081" cy="20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1" name="Прямоугольник 20" hidden="0"/>
          <p:cNvSpPr/>
          <p:nvPr isPhoto="0" userDrawn="0"/>
        </p:nvSpPr>
        <p:spPr bwMode="auto">
          <a:xfrm>
            <a:off x="9751041" y="3537316"/>
            <a:ext cx="191081" cy="20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 hidden="0"/>
          <p:cNvSpPr/>
          <p:nvPr isPhoto="0" userDrawn="0"/>
        </p:nvSpPr>
        <p:spPr bwMode="auto">
          <a:xfrm>
            <a:off x="9942122" y="3537316"/>
            <a:ext cx="191081" cy="20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TextBox 8" hidden="0"/>
          <p:cNvSpPr txBox="1"/>
          <p:nvPr isPhoto="0" userDrawn="0"/>
        </p:nvSpPr>
        <p:spPr bwMode="auto">
          <a:xfrm>
            <a:off x="7683189" y="1150159"/>
            <a:ext cx="311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ADC SERIAL DATA FROM MIC</a:t>
            </a:r>
            <a:endParaRPr lang="ru-RU"/>
          </a:p>
        </p:txBody>
      </p:sp>
      <p:sp>
        <p:nvSpPr>
          <p:cNvPr id="30" name="TextBox 29" hidden="0"/>
          <p:cNvSpPr txBox="1"/>
          <p:nvPr isPhoto="0" userDrawn="0"/>
        </p:nvSpPr>
        <p:spPr bwMode="auto">
          <a:xfrm>
            <a:off x="7806198" y="3753798"/>
            <a:ext cx="2743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/>
              <a:t>PARALLEL DATA IN SHIFT_REGISTER</a:t>
            </a:r>
            <a:endParaRPr lang="ru-RU" sz="1400"/>
          </a:p>
        </p:txBody>
      </p:sp>
      <p:sp>
        <p:nvSpPr>
          <p:cNvPr id="29" name="Номер слайда 2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9357362" y="6469818"/>
            <a:ext cx="2743200" cy="365125"/>
          </a:xfrm>
        </p:spPr>
        <p:txBody>
          <a:bodyPr/>
          <a:lstStyle/>
          <a:p>
            <a:pPr>
              <a:defRPr/>
            </a:pPr>
            <a:fld id="{76DE1DE1-8993-4104-9DD7-8B3D55752714}" type="slidenum">
              <a:rPr lang="ru-RU" sz="1800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31" name="TextBox 30" hidden="0"/>
          <p:cNvSpPr txBox="1"/>
          <p:nvPr isPhoto="0" userDrawn="0"/>
        </p:nvSpPr>
        <p:spPr bwMode="auto">
          <a:xfrm>
            <a:off x="91438" y="6397852"/>
            <a:ext cx="52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i="1">
                <a:latin typeface="Courier New"/>
                <a:cs typeface="Courier New"/>
              </a:rPr>
              <a:t>day_6/lab*/pmod_mic3_spi_receiver.sv</a:t>
            </a:r>
            <a:endParaRPr lang="ru-RU" i="1">
              <a:latin typeface="Courier New"/>
              <a:cs typeface="Courier New"/>
            </a:endParaRPr>
          </a:p>
        </p:txBody>
      </p:sp>
      <p:sp>
        <p:nvSpPr>
          <p:cNvPr id="32" name="TextBox 31" hidden="0"/>
          <p:cNvSpPr txBox="1"/>
          <p:nvPr isPhoto="0" userDrawn="0"/>
        </p:nvSpPr>
        <p:spPr bwMode="auto">
          <a:xfrm>
            <a:off x="6176597" y="1810024"/>
            <a:ext cx="609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5"/>
                </a:solidFill>
                <a:latin typeface="Times New Roman"/>
                <a:cs typeface="Times New Roman"/>
              </a:rPr>
              <a:t>sdo</a:t>
            </a:r>
            <a:endParaRPr lang="ru-RU" b="1">
              <a:solidFill>
                <a:schemeClr val="accent5"/>
              </a:solidFill>
            </a:endParaRPr>
          </a:p>
        </p:txBody>
      </p:sp>
      <p:pic>
        <p:nvPicPr>
          <p:cNvPr id="53" name="Рисунок 52" hidden="0"/>
          <p:cNvPicPr>
            <a:picLocks noChangeAspect="1"/>
          </p:cNvPicPr>
          <p:nvPr isPhoto="0" userDrawn="0"/>
        </p:nvPicPr>
        <p:blipFill>
          <a:blip r:embed="rId3"/>
          <a:srcRect l="3937" t="12685" r="41662" b="0"/>
          <a:stretch/>
        </p:blipFill>
        <p:spPr bwMode="auto">
          <a:xfrm>
            <a:off x="6031346" y="4693626"/>
            <a:ext cx="5622950" cy="1588719"/>
          </a:xfrm>
          <a:prstGeom prst="rect">
            <a:avLst/>
          </a:prstGeom>
        </p:spPr>
      </p:pic>
      <p:cxnSp>
        <p:nvCxnSpPr>
          <p:cNvPr id="54" name="Прямая соединительная линия 53" hidden="0"/>
          <p:cNvCxnSpPr>
            <a:cxnSpLocks/>
          </p:cNvCxnSpPr>
          <p:nvPr isPhoto="0" userDrawn="0"/>
        </p:nvCxnSpPr>
        <p:spPr bwMode="auto">
          <a:xfrm>
            <a:off x="7317763" y="4582248"/>
            <a:ext cx="0" cy="192967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 hidden="0"/>
          <p:cNvSpPr txBox="1"/>
          <p:nvPr isPhoto="0" userDrawn="0"/>
        </p:nvSpPr>
        <p:spPr bwMode="auto">
          <a:xfrm>
            <a:off x="6461987" y="4234219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400" b="1" i="1"/>
              <a:t>Начало транзакции</a:t>
            </a:r>
            <a:endParaRPr/>
          </a:p>
        </p:txBody>
      </p:sp>
      <p:cxnSp>
        <p:nvCxnSpPr>
          <p:cNvPr id="56" name="Прямая соединительная линия 55" hidden="0"/>
          <p:cNvCxnSpPr>
            <a:cxnSpLocks/>
          </p:cNvCxnSpPr>
          <p:nvPr isPhoto="0" userDrawn="0"/>
        </p:nvCxnSpPr>
        <p:spPr bwMode="auto">
          <a:xfrm>
            <a:off x="11507634" y="4568420"/>
            <a:ext cx="0" cy="192967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 hidden="0"/>
          <p:cNvCxnSpPr>
            <a:cxnSpLocks/>
          </p:cNvCxnSpPr>
          <p:nvPr isPhoto="0" userDrawn="0"/>
        </p:nvCxnSpPr>
        <p:spPr bwMode="auto">
          <a:xfrm>
            <a:off x="7576843" y="4582248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 hidden="0"/>
          <p:cNvCxnSpPr>
            <a:cxnSpLocks/>
          </p:cNvCxnSpPr>
          <p:nvPr isPhoto="0" userDrawn="0"/>
        </p:nvCxnSpPr>
        <p:spPr bwMode="auto">
          <a:xfrm>
            <a:off x="7843543" y="4582248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 hidden="0"/>
          <p:cNvCxnSpPr>
            <a:cxnSpLocks/>
          </p:cNvCxnSpPr>
          <p:nvPr isPhoto="0" userDrawn="0"/>
        </p:nvCxnSpPr>
        <p:spPr bwMode="auto">
          <a:xfrm>
            <a:off x="8102623" y="4582248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 hidden="0"/>
          <p:cNvCxnSpPr>
            <a:cxnSpLocks/>
          </p:cNvCxnSpPr>
          <p:nvPr isPhoto="0" userDrawn="0"/>
        </p:nvCxnSpPr>
        <p:spPr bwMode="auto">
          <a:xfrm>
            <a:off x="8369323" y="4582248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 hidden="0"/>
          <p:cNvCxnSpPr>
            <a:cxnSpLocks/>
          </p:cNvCxnSpPr>
          <p:nvPr isPhoto="0" userDrawn="0"/>
        </p:nvCxnSpPr>
        <p:spPr bwMode="auto">
          <a:xfrm>
            <a:off x="8628403" y="4582248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 hidden="0"/>
          <p:cNvCxnSpPr>
            <a:cxnSpLocks/>
          </p:cNvCxnSpPr>
          <p:nvPr isPhoto="0" userDrawn="0"/>
        </p:nvCxnSpPr>
        <p:spPr bwMode="auto">
          <a:xfrm>
            <a:off x="8895103" y="4582248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 hidden="0"/>
          <p:cNvCxnSpPr>
            <a:cxnSpLocks/>
          </p:cNvCxnSpPr>
          <p:nvPr isPhoto="0" userDrawn="0"/>
        </p:nvCxnSpPr>
        <p:spPr bwMode="auto">
          <a:xfrm>
            <a:off x="9154183" y="4582248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 hidden="0"/>
          <p:cNvCxnSpPr>
            <a:cxnSpLocks/>
          </p:cNvCxnSpPr>
          <p:nvPr isPhoto="0" userDrawn="0"/>
        </p:nvCxnSpPr>
        <p:spPr bwMode="auto">
          <a:xfrm>
            <a:off x="9420883" y="4568420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 hidden="0"/>
          <p:cNvCxnSpPr>
            <a:cxnSpLocks/>
          </p:cNvCxnSpPr>
          <p:nvPr isPhoto="0" userDrawn="0"/>
        </p:nvCxnSpPr>
        <p:spPr bwMode="auto">
          <a:xfrm>
            <a:off x="9679963" y="4568420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 hidden="0"/>
          <p:cNvCxnSpPr>
            <a:cxnSpLocks/>
          </p:cNvCxnSpPr>
          <p:nvPr isPhoto="0" userDrawn="0"/>
        </p:nvCxnSpPr>
        <p:spPr bwMode="auto">
          <a:xfrm>
            <a:off x="9946663" y="4568420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 hidden="0"/>
          <p:cNvCxnSpPr>
            <a:cxnSpLocks/>
          </p:cNvCxnSpPr>
          <p:nvPr isPhoto="0" userDrawn="0"/>
        </p:nvCxnSpPr>
        <p:spPr bwMode="auto">
          <a:xfrm>
            <a:off x="10205743" y="4568420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 hidden="0"/>
          <p:cNvCxnSpPr>
            <a:cxnSpLocks/>
          </p:cNvCxnSpPr>
          <p:nvPr isPhoto="0" userDrawn="0"/>
        </p:nvCxnSpPr>
        <p:spPr bwMode="auto">
          <a:xfrm>
            <a:off x="10464823" y="4568420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 hidden="0"/>
          <p:cNvCxnSpPr>
            <a:cxnSpLocks/>
          </p:cNvCxnSpPr>
          <p:nvPr isPhoto="0" userDrawn="0"/>
        </p:nvCxnSpPr>
        <p:spPr bwMode="auto">
          <a:xfrm>
            <a:off x="10723903" y="4568420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 hidden="0"/>
          <p:cNvCxnSpPr>
            <a:cxnSpLocks/>
          </p:cNvCxnSpPr>
          <p:nvPr isPhoto="0" userDrawn="0"/>
        </p:nvCxnSpPr>
        <p:spPr bwMode="auto">
          <a:xfrm>
            <a:off x="10990603" y="4568420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 hidden="0"/>
          <p:cNvCxnSpPr>
            <a:cxnSpLocks/>
          </p:cNvCxnSpPr>
          <p:nvPr isPhoto="0" userDrawn="0"/>
        </p:nvCxnSpPr>
        <p:spPr bwMode="auto">
          <a:xfrm>
            <a:off x="11249683" y="4568420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 hidden="0"/>
          <p:cNvSpPr txBox="1"/>
          <p:nvPr isPhoto="0" userDrawn="0"/>
        </p:nvSpPr>
        <p:spPr bwMode="auto">
          <a:xfrm>
            <a:off x="7642138" y="521230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73" name="TextBox 72" hidden="0"/>
          <p:cNvSpPr txBox="1"/>
          <p:nvPr isPhoto="0" userDrawn="0"/>
        </p:nvSpPr>
        <p:spPr bwMode="auto">
          <a:xfrm>
            <a:off x="7872118" y="522016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74" name="TextBox 73" hidden="0"/>
          <p:cNvSpPr txBox="1"/>
          <p:nvPr isPhoto="0" userDrawn="0"/>
        </p:nvSpPr>
        <p:spPr bwMode="auto">
          <a:xfrm>
            <a:off x="8090485" y="522016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75" name="TextBox 74" hidden="0"/>
          <p:cNvSpPr txBox="1"/>
          <p:nvPr isPhoto="0" userDrawn="0"/>
        </p:nvSpPr>
        <p:spPr bwMode="auto">
          <a:xfrm>
            <a:off x="8297627" y="523152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1</a:t>
            </a:r>
            <a:endParaRPr/>
          </a:p>
        </p:txBody>
      </p:sp>
      <p:sp>
        <p:nvSpPr>
          <p:cNvPr id="76" name="TextBox 75" hidden="0"/>
          <p:cNvSpPr txBox="1"/>
          <p:nvPr isPhoto="0" userDrawn="0"/>
        </p:nvSpPr>
        <p:spPr bwMode="auto">
          <a:xfrm>
            <a:off x="8668598" y="521342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77" name="TextBox 76" hidden="0"/>
          <p:cNvSpPr txBox="1"/>
          <p:nvPr isPhoto="0" userDrawn="0"/>
        </p:nvSpPr>
        <p:spPr bwMode="auto">
          <a:xfrm>
            <a:off x="8898578" y="522129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78" name="TextBox 77" hidden="0"/>
          <p:cNvSpPr txBox="1"/>
          <p:nvPr isPhoto="0" userDrawn="0"/>
        </p:nvSpPr>
        <p:spPr bwMode="auto">
          <a:xfrm>
            <a:off x="9116945" y="522129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79" name="TextBox 78" hidden="0"/>
          <p:cNvSpPr txBox="1"/>
          <p:nvPr isPhoto="0" userDrawn="0"/>
        </p:nvSpPr>
        <p:spPr bwMode="auto">
          <a:xfrm>
            <a:off x="9422079" y="521143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80" name="TextBox 79" hidden="0"/>
          <p:cNvSpPr txBox="1"/>
          <p:nvPr isPhoto="0" userDrawn="0"/>
        </p:nvSpPr>
        <p:spPr bwMode="auto">
          <a:xfrm>
            <a:off x="9640446" y="521143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81" name="TextBox 80" hidden="0"/>
          <p:cNvSpPr txBox="1"/>
          <p:nvPr isPhoto="0" userDrawn="0"/>
        </p:nvSpPr>
        <p:spPr bwMode="auto">
          <a:xfrm>
            <a:off x="9899984" y="523152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1</a:t>
            </a:r>
            <a:endParaRPr/>
          </a:p>
        </p:txBody>
      </p:sp>
      <p:sp>
        <p:nvSpPr>
          <p:cNvPr id="82" name="TextBox 81" hidden="0"/>
          <p:cNvSpPr txBox="1"/>
          <p:nvPr isPhoto="0" userDrawn="0"/>
        </p:nvSpPr>
        <p:spPr bwMode="auto">
          <a:xfrm>
            <a:off x="10163496" y="523152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1</a:t>
            </a:r>
            <a:endParaRPr/>
          </a:p>
        </p:txBody>
      </p:sp>
      <p:sp>
        <p:nvSpPr>
          <p:cNvPr id="83" name="TextBox 82" hidden="0"/>
          <p:cNvSpPr txBox="1"/>
          <p:nvPr isPhoto="0" userDrawn="0"/>
        </p:nvSpPr>
        <p:spPr bwMode="auto">
          <a:xfrm>
            <a:off x="10450405" y="523327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84" name="TextBox 83" hidden="0"/>
          <p:cNvSpPr txBox="1"/>
          <p:nvPr isPhoto="0" userDrawn="0"/>
        </p:nvSpPr>
        <p:spPr bwMode="auto">
          <a:xfrm>
            <a:off x="10657547" y="524818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1</a:t>
            </a:r>
            <a:endParaRPr/>
          </a:p>
        </p:txBody>
      </p:sp>
      <p:sp>
        <p:nvSpPr>
          <p:cNvPr id="85" name="TextBox 84" hidden="0"/>
          <p:cNvSpPr txBox="1"/>
          <p:nvPr isPhoto="0" userDrawn="0"/>
        </p:nvSpPr>
        <p:spPr bwMode="auto">
          <a:xfrm>
            <a:off x="10931045" y="522016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86" name="TextBox 85" hidden="0"/>
          <p:cNvSpPr txBox="1"/>
          <p:nvPr isPhoto="0" userDrawn="0"/>
        </p:nvSpPr>
        <p:spPr bwMode="auto">
          <a:xfrm>
            <a:off x="11181048" y="524818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1</a:t>
            </a:r>
            <a:endParaRPr/>
          </a:p>
        </p:txBody>
      </p:sp>
      <p:sp>
        <p:nvSpPr>
          <p:cNvPr id="87" name="TextBox 86" hidden="0"/>
          <p:cNvSpPr txBox="1"/>
          <p:nvPr isPhoto="0" userDrawn="0"/>
        </p:nvSpPr>
        <p:spPr bwMode="auto">
          <a:xfrm>
            <a:off x="7397475" y="52284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88" name="TextBox 87" hidden="0"/>
          <p:cNvSpPr txBox="1"/>
          <p:nvPr isPhoto="0" userDrawn="0"/>
        </p:nvSpPr>
        <p:spPr bwMode="auto">
          <a:xfrm>
            <a:off x="10414967" y="4192213"/>
            <a:ext cx="1669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400" b="1" i="1"/>
              <a:t>Конец транзакции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 txBox="1"/>
          <p:nvPr isPhoto="0" userDrawn="0"/>
        </p:nvSpPr>
        <p:spPr bwMode="auto">
          <a:xfrm>
            <a:off x="0" y="112970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Немного теории музыки…</a:t>
            </a:r>
            <a:endParaRPr/>
          </a:p>
        </p:txBody>
      </p:sp>
      <p:sp>
        <p:nvSpPr>
          <p:cNvPr id="29" name="Номер слайда 2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 sz="1800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pic>
        <p:nvPicPr>
          <p:cNvPr id="4110" name="Picture 14" descr="КОДИРОВАНИЕ И ОБРАБОТКА ЗВУКА, ЦИФРОВОГО ФОТО И ВИДЕО, КОДИРОВАНИЕ И  ОБРАБОТКА ЗВУКОВОЙ ИНФОРМАЦИИ - Информатика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811896" y="1006931"/>
            <a:ext cx="4345665" cy="2642164"/>
          </a:xfrm>
          <a:prstGeom prst="rect">
            <a:avLst/>
          </a:prstGeom>
          <a:noFill/>
        </p:spPr>
      </p:pic>
      <p:sp>
        <p:nvSpPr>
          <p:cNvPr id="8" name="TextBox 7" hidden="0"/>
          <p:cNvSpPr txBox="1"/>
          <p:nvPr isPhoto="0" userDrawn="0"/>
        </p:nvSpPr>
        <p:spPr bwMode="auto">
          <a:xfrm>
            <a:off x="5891814" y="2148395"/>
            <a:ext cx="4558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2000" b="1" i="1"/>
              <a:t>Звук – это  механическое колебание </a:t>
            </a:r>
            <a:br>
              <a:rPr lang="ru-RU" sz="2000" b="1" i="1"/>
            </a:br>
            <a:r>
              <a:rPr lang="ru-RU" sz="2000" b="1" i="1"/>
              <a:t>определенной частоты и амплитуды</a:t>
            </a:r>
            <a:endParaRPr/>
          </a:p>
        </p:txBody>
      </p:sp>
      <p:pic>
        <p:nvPicPr>
          <p:cNvPr id="4112" name="Picture 16" descr="Проект" hidden="0"/>
          <p:cNvPicPr>
            <a:picLocks noChangeAspect="1" noChangeArrowheads="1"/>
          </p:cNvPicPr>
          <p:nvPr isPhoto="0" userDrawn="0"/>
        </p:nvPicPr>
        <p:blipFill>
          <a:blip r:embed="rId3"/>
          <a:srcRect l="0" t="0" r="0" b="17482"/>
          <a:stretch/>
        </p:blipFill>
        <p:spPr bwMode="auto">
          <a:xfrm>
            <a:off x="1233621" y="3941105"/>
            <a:ext cx="3848099" cy="1976752"/>
          </a:xfrm>
          <a:prstGeom prst="rect">
            <a:avLst/>
          </a:prstGeom>
          <a:noFill/>
        </p:spPr>
      </p:pic>
      <p:sp>
        <p:nvSpPr>
          <p:cNvPr id="10" name="TextBox 9" hidden="0"/>
          <p:cNvSpPr txBox="1"/>
          <p:nvPr isPhoto="0" userDrawn="0"/>
        </p:nvSpPr>
        <p:spPr bwMode="auto">
          <a:xfrm>
            <a:off x="5157561" y="4283150"/>
            <a:ext cx="6133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i="1"/>
              <a:t>Чистый звук представляет собой, например звуковой тон</a:t>
            </a:r>
            <a:br>
              <a:rPr lang="ru-RU" i="1"/>
            </a:br>
            <a:endParaRPr lang="ru-RU" i="1"/>
          </a:p>
        </p:txBody>
      </p:sp>
      <p:sp>
        <p:nvSpPr>
          <p:cNvPr id="36" name="TextBox 35" hidden="0"/>
          <p:cNvSpPr txBox="1"/>
          <p:nvPr isPhoto="0" userDrawn="0"/>
        </p:nvSpPr>
        <p:spPr bwMode="auto">
          <a:xfrm>
            <a:off x="5264093" y="5194204"/>
            <a:ext cx="6187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i="1"/>
              <a:t>Сложный звук представляет собой сложение разных тонов, например музыкальное трезвучие</a:t>
            </a:r>
            <a:endParaRPr/>
          </a:p>
        </p:txBody>
      </p:sp>
      <p:sp>
        <p:nvSpPr>
          <p:cNvPr id="37" name="Прямоугольник 36" hidden="0"/>
          <p:cNvSpPr/>
          <p:nvPr isPhoto="0" userDrawn="0"/>
        </p:nvSpPr>
        <p:spPr bwMode="auto">
          <a:xfrm>
            <a:off x="5891814" y="2078099"/>
            <a:ext cx="4558364" cy="8939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3" name="TextBox 22" hidden="0"/>
          <p:cNvSpPr txBox="1"/>
          <p:nvPr isPhoto="0" userDrawn="0"/>
        </p:nvSpPr>
        <p:spPr bwMode="auto">
          <a:xfrm>
            <a:off x="5081720" y="3200384"/>
            <a:ext cx="742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/>
              <a:t>Время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104" name="Picture 8" descr="Denver Classical Guitar - 1/2 Size - Natural | Long &amp; McQuade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 rot="19220291">
            <a:off x="5114568" y="4244403"/>
            <a:ext cx="2695298" cy="1347649"/>
          </a:xfrm>
          <a:prstGeom prst="rect">
            <a:avLst/>
          </a:prstGeom>
          <a:noFill/>
        </p:spPr>
      </p:pic>
      <p:pic>
        <p:nvPicPr>
          <p:cNvPr id="4100" name="Picture 4" descr="YAMAHA YRS-23 блок-флейта сопрано, немецкая система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6573436" y="2933621"/>
            <a:ext cx="893960" cy="893960"/>
          </a:xfrm>
          <a:prstGeom prst="rect">
            <a:avLst/>
          </a:prstGeom>
          <a:noFill/>
        </p:spPr>
      </p:pic>
      <p:sp>
        <p:nvSpPr>
          <p:cNvPr id="4" name="Заголовок 1" hidden="0"/>
          <p:cNvSpPr txBox="1"/>
          <p:nvPr isPhoto="0" userDrawn="0"/>
        </p:nvSpPr>
        <p:spPr bwMode="auto">
          <a:xfrm>
            <a:off x="0" y="112970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Немного теории музыки…</a:t>
            </a:r>
            <a:endParaRPr/>
          </a:p>
        </p:txBody>
      </p:sp>
      <p:sp>
        <p:nvSpPr>
          <p:cNvPr id="29" name="Номер слайда 2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 sz="1800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pic>
        <p:nvPicPr>
          <p:cNvPr id="4098" name="Picture 2" hidden="0"/>
          <p:cNvPicPr>
            <a:picLocks noChangeAspect="1" noChangeArrowheads="1"/>
          </p:cNvPicPr>
          <p:nvPr isPhoto="0" userDrawn="0"/>
        </p:nvPicPr>
        <p:blipFill>
          <a:blip r:embed="rId4"/>
          <a:srcRect l="22895" t="10788" r="8135" b="9593"/>
          <a:stretch/>
        </p:blipFill>
        <p:spPr bwMode="auto">
          <a:xfrm>
            <a:off x="7594264" y="1842976"/>
            <a:ext cx="4177121" cy="3075252"/>
          </a:xfrm>
          <a:prstGeom prst="rect">
            <a:avLst/>
          </a:prstGeom>
          <a:noFill/>
        </p:spPr>
      </p:pic>
      <p:pic>
        <p:nvPicPr>
          <p:cNvPr id="4102" name="Picture 6" descr="Звук – Бесплатные иконки: интерфейс" hidden="0"/>
          <p:cNvPicPr>
            <a:picLocks noChangeAspect="1" noChangeArrowheads="1"/>
          </p:cNvPicPr>
          <p:nvPr isPhoto="0" userDrawn="0"/>
        </p:nvPicPr>
        <p:blipFill>
          <a:blip r:embed="rId5"/>
          <a:stretch/>
        </p:blipFill>
        <p:spPr bwMode="auto">
          <a:xfrm>
            <a:off x="6636869" y="1912455"/>
            <a:ext cx="893960" cy="893960"/>
          </a:xfrm>
          <a:prstGeom prst="rect">
            <a:avLst/>
          </a:prstGeom>
          <a:noFill/>
        </p:spPr>
      </p:pic>
      <p:sp>
        <p:nvSpPr>
          <p:cNvPr id="2" name="TextBox 1" hidden="0"/>
          <p:cNvSpPr txBox="1"/>
          <p:nvPr isPhoto="0" userDrawn="0"/>
        </p:nvSpPr>
        <p:spPr bwMode="auto">
          <a:xfrm>
            <a:off x="9225407" y="1377878"/>
            <a:ext cx="116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Нота </a:t>
            </a:r>
            <a:r>
              <a:rPr lang="en-US"/>
              <a:t>“</a:t>
            </a:r>
            <a:r>
              <a:rPr lang="ru-RU"/>
              <a:t>До</a:t>
            </a:r>
            <a:r>
              <a:rPr lang="en-US"/>
              <a:t>”</a:t>
            </a:r>
            <a:endParaRPr lang="ru-RU"/>
          </a:p>
        </p:txBody>
      </p:sp>
      <p:pic>
        <p:nvPicPr>
          <p:cNvPr id="4106" name="Picture 10" descr="По следам черного самурая, или делаем игру &quot;Sokoban&quot; своими руками (Часть 2  из 3). – RoboCraft" hidden="0"/>
          <p:cNvPicPr>
            <a:picLocks noChangeAspect="1" noChangeArrowheads="1"/>
          </p:cNvPicPr>
          <p:nvPr isPhoto="0" userDrawn="0"/>
        </p:nvPicPr>
        <p:blipFill>
          <a:blip r:embed="rId6"/>
          <a:srcRect l="0" t="0" r="1066" b="0"/>
          <a:stretch/>
        </p:blipFill>
        <p:spPr bwMode="auto">
          <a:xfrm>
            <a:off x="169661" y="1739872"/>
            <a:ext cx="5962430" cy="2373590"/>
          </a:xfrm>
          <a:prstGeom prst="rect">
            <a:avLst/>
          </a:prstGeom>
          <a:noFill/>
        </p:spPr>
      </p:pic>
      <p:sp>
        <p:nvSpPr>
          <p:cNvPr id="5" name="TextBox 4" hidden="0"/>
          <p:cNvSpPr txBox="1"/>
          <p:nvPr isPhoto="0" userDrawn="0"/>
        </p:nvSpPr>
        <p:spPr bwMode="auto">
          <a:xfrm>
            <a:off x="0" y="1211784"/>
            <a:ext cx="777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i="1"/>
              <a:t>Каждая нота представляет собой тон колебаний определенной частоты</a:t>
            </a:r>
            <a:endParaRPr/>
          </a:p>
        </p:txBody>
      </p:sp>
      <p:pic>
        <p:nvPicPr>
          <p:cNvPr id="7170" name="Picture 2" descr="Буквенное обозначение нот | Музыкальный класс" hidden="0"/>
          <p:cNvPicPr>
            <a:picLocks noChangeAspect="1" noChangeArrowheads="1"/>
          </p:cNvPicPr>
          <p:nvPr isPhoto="0" userDrawn="0"/>
        </p:nvPicPr>
        <p:blipFill>
          <a:blip r:embed="rId7"/>
          <a:srcRect l="0" t="16778" r="0" b="0"/>
          <a:stretch/>
        </p:blipFill>
        <p:spPr bwMode="auto">
          <a:xfrm>
            <a:off x="420615" y="4918227"/>
            <a:ext cx="3912321" cy="1641971"/>
          </a:xfrm>
          <a:prstGeom prst="rect">
            <a:avLst/>
          </a:prstGeom>
          <a:noFill/>
        </p:spPr>
      </p:pic>
      <p:sp>
        <p:nvSpPr>
          <p:cNvPr id="3" name="TextBox 2" hidden="0"/>
          <p:cNvSpPr txBox="1"/>
          <p:nvPr isPhoto="0" userDrawn="0"/>
        </p:nvSpPr>
        <p:spPr bwMode="auto">
          <a:xfrm>
            <a:off x="904636" y="4548895"/>
            <a:ext cx="3271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 b="1"/>
              <a:t>Принятое в мире обозначение нот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 txBox="1"/>
          <p:nvPr isPhoto="0" userDrawn="0"/>
        </p:nvSpPr>
        <p:spPr bwMode="auto">
          <a:xfrm>
            <a:off x="0" y="112970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Обработка данных. Распознавание звукового тона методом </a:t>
            </a:r>
            <a:r>
              <a:rPr lang="en-US" sz="2800">
                <a:latin typeface="Times New Roman"/>
                <a:cs typeface="Times New Roman"/>
              </a:rPr>
              <a:t>“zero-crossing”</a:t>
            </a:r>
            <a:endParaRPr lang="ru-RU" sz="2800">
              <a:latin typeface="Times New Roman"/>
              <a:cs typeface="Times New Roman"/>
            </a:endParaRPr>
          </a:p>
        </p:txBody>
      </p:sp>
      <p:sp>
        <p:nvSpPr>
          <p:cNvPr id="8" name="TextBox 7" hidden="0"/>
          <p:cNvSpPr txBox="1"/>
          <p:nvPr isPhoto="0" userDrawn="0"/>
        </p:nvSpPr>
        <p:spPr bwMode="auto">
          <a:xfrm>
            <a:off x="233834" y="873865"/>
            <a:ext cx="495204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</a:t>
            </a:r>
            <a:r>
              <a:rPr lang="en-US" sz="1600"/>
              <a:t>localparam</a:t>
            </a:r>
            <a:r>
              <a:rPr lang="en-US" sz="1600"/>
              <a:t> [15:0] </a:t>
            </a:r>
            <a:r>
              <a:rPr lang="en-US" sz="1600" b="1">
                <a:solidFill>
                  <a:schemeClr val="accent1"/>
                </a:solidFill>
              </a:rPr>
              <a:t>threshold</a:t>
            </a:r>
            <a:r>
              <a:rPr lang="en-US" sz="1600"/>
              <a:t> = 16'h1100; 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</a:t>
            </a:r>
            <a:r>
              <a:rPr lang="en-US" sz="1600"/>
              <a:t>always_ff</a:t>
            </a:r>
            <a:r>
              <a:rPr lang="en-US" sz="1600"/>
              <a:t> @ (</a:t>
            </a:r>
            <a:r>
              <a:rPr lang="en-US" sz="1600"/>
              <a:t>posedge</a:t>
            </a:r>
            <a:r>
              <a:rPr lang="en-US" sz="1600"/>
              <a:t> </a:t>
            </a:r>
            <a:r>
              <a:rPr lang="en-US" sz="1600"/>
              <a:t>clk</a:t>
            </a:r>
            <a:r>
              <a:rPr lang="en-US" sz="1600"/>
              <a:t> or </a:t>
            </a:r>
            <a:r>
              <a:rPr lang="en-US" sz="1600"/>
              <a:t>posedge</a:t>
            </a:r>
            <a:r>
              <a:rPr lang="en-US" sz="1600"/>
              <a:t> reset)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if (reset)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begin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    </a:t>
            </a:r>
            <a:r>
              <a:rPr lang="en-US" sz="1600"/>
              <a:t>prev_value</a:t>
            </a:r>
            <a:r>
              <a:rPr lang="en-US" sz="1600"/>
              <a:t> &lt;= 16'h0;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    </a:t>
            </a:r>
            <a:r>
              <a:rPr lang="en-US" sz="1600" b="1">
                <a:solidFill>
                  <a:schemeClr val="accent6"/>
                </a:solidFill>
              </a:rPr>
              <a:t>counter</a:t>
            </a:r>
            <a:r>
              <a:rPr lang="en-US" sz="1600"/>
              <a:t>    &lt;= 20'h0;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    </a:t>
            </a:r>
            <a:r>
              <a:rPr lang="en-US" sz="1600" b="1"/>
              <a:t>distance</a:t>
            </a:r>
            <a:r>
              <a:rPr lang="en-US" sz="1600"/>
              <a:t>   &lt;= 20'h0;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end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else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begin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    </a:t>
            </a:r>
            <a:r>
              <a:rPr lang="en-US" sz="1600"/>
              <a:t>prev_value</a:t>
            </a:r>
            <a:r>
              <a:rPr lang="en-US" sz="1600"/>
              <a:t> &lt;= </a:t>
            </a:r>
            <a:r>
              <a:rPr lang="en-US" sz="1600" b="1">
                <a:solidFill>
                  <a:srgbClr val="FF0000"/>
                </a:solidFill>
              </a:rPr>
              <a:t>value</a:t>
            </a:r>
            <a:r>
              <a:rPr lang="en-US" sz="1600"/>
              <a:t>;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    if (  </a:t>
            </a:r>
            <a:r>
              <a:rPr lang="en-US" sz="1600" b="1">
                <a:solidFill>
                  <a:srgbClr val="FF0000"/>
                </a:solidFill>
              </a:rPr>
              <a:t>value</a:t>
            </a:r>
            <a:r>
              <a:rPr lang="en-US" sz="1600"/>
              <a:t>      &gt;= </a:t>
            </a:r>
            <a:r>
              <a:rPr lang="en-US" sz="1600" b="1">
                <a:solidFill>
                  <a:schemeClr val="accent1"/>
                </a:solidFill>
              </a:rPr>
              <a:t>threshold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        &amp; </a:t>
            </a:r>
            <a:r>
              <a:rPr lang="en-US" sz="1600"/>
              <a:t>prev_value</a:t>
            </a:r>
            <a:r>
              <a:rPr lang="en-US" sz="1600"/>
              <a:t> &lt; </a:t>
            </a:r>
            <a:r>
              <a:rPr lang="en-US" sz="1600" b="1">
                <a:solidFill>
                  <a:schemeClr val="accent1"/>
                </a:solidFill>
              </a:rPr>
              <a:t>threshold</a:t>
            </a:r>
            <a:r>
              <a:rPr lang="en-US" sz="1600"/>
              <a:t>)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    begin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       </a:t>
            </a:r>
            <a:r>
              <a:rPr lang="en-US" sz="1600" b="1"/>
              <a:t>distance</a:t>
            </a:r>
            <a:r>
              <a:rPr lang="en-US" sz="1600"/>
              <a:t> &lt;= </a:t>
            </a:r>
            <a:r>
              <a:rPr lang="en-US" sz="1600">
                <a:solidFill>
                  <a:schemeClr val="accent6"/>
                </a:solidFill>
              </a:rPr>
              <a:t>counter</a:t>
            </a:r>
            <a:r>
              <a:rPr lang="en-US" sz="1600"/>
              <a:t>;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       </a:t>
            </a:r>
            <a:r>
              <a:rPr lang="en-US" sz="1600" b="1">
                <a:solidFill>
                  <a:schemeClr val="accent6"/>
                </a:solidFill>
              </a:rPr>
              <a:t>counter</a:t>
            </a:r>
            <a:r>
              <a:rPr lang="en-US" sz="1600"/>
              <a:t>  &lt;= 20'h0;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    end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    else if (</a:t>
            </a:r>
            <a:r>
              <a:rPr lang="en-US" sz="1600" b="1">
                <a:solidFill>
                  <a:schemeClr val="accent6"/>
                </a:solidFill>
              </a:rPr>
              <a:t>counter</a:t>
            </a:r>
            <a:r>
              <a:rPr lang="en-US" sz="1600"/>
              <a:t> != ~ 20'h0)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    begin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       </a:t>
            </a:r>
            <a:r>
              <a:rPr lang="en-US" sz="1600" b="1">
                <a:solidFill>
                  <a:schemeClr val="accent6"/>
                </a:solidFill>
              </a:rPr>
              <a:t>counter</a:t>
            </a:r>
            <a:r>
              <a:rPr lang="en-US" sz="1600"/>
              <a:t> &lt;= </a:t>
            </a:r>
            <a:r>
              <a:rPr lang="en-US" sz="1600" b="1">
                <a:solidFill>
                  <a:schemeClr val="accent6"/>
                </a:solidFill>
              </a:rPr>
              <a:t>counter</a:t>
            </a:r>
            <a:r>
              <a:rPr lang="en-US" sz="1600"/>
              <a:t> + 20'h1;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    end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end</a:t>
            </a:r>
            <a:endParaRPr lang="ru-RU" sz="1600"/>
          </a:p>
        </p:txBody>
      </p:sp>
      <p:pic>
        <p:nvPicPr>
          <p:cNvPr id="4098" name="Picture 2" descr="РТВ - укрощение виртуальной реальности&amp;quot; День3: Замечательные кривые и  задачи.: bakalibriki — LiveJournal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5586417" y="967944"/>
            <a:ext cx="6096000" cy="3352800"/>
          </a:xfrm>
          <a:prstGeom prst="rect">
            <a:avLst/>
          </a:prstGeom>
          <a:noFill/>
        </p:spPr>
      </p:pic>
      <p:cxnSp>
        <p:nvCxnSpPr>
          <p:cNvPr id="10" name="Прямая соединительная линия 9" hidden="0"/>
          <p:cNvCxnSpPr>
            <a:cxnSpLocks/>
          </p:cNvCxnSpPr>
          <p:nvPr isPhoto="0" userDrawn="0"/>
        </p:nvCxnSpPr>
        <p:spPr bwMode="auto">
          <a:xfrm>
            <a:off x="5329236" y="2255724"/>
            <a:ext cx="572357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 hidden="0"/>
          <p:cNvSpPr txBox="1"/>
          <p:nvPr isPhoto="0" userDrawn="0"/>
        </p:nvSpPr>
        <p:spPr bwMode="auto">
          <a:xfrm>
            <a:off x="4490074" y="1953067"/>
            <a:ext cx="1163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800" b="1">
                <a:solidFill>
                  <a:schemeClr val="accent1">
                    <a:lumMod val="75000"/>
                  </a:schemeClr>
                </a:solidFill>
              </a:rPr>
              <a:t>threshold</a:t>
            </a:r>
            <a:endParaRPr lang="ru-RU"/>
          </a:p>
        </p:txBody>
      </p:sp>
      <p:sp>
        <p:nvSpPr>
          <p:cNvPr id="15" name="TextBox 14" hidden="0"/>
          <p:cNvSpPr txBox="1"/>
          <p:nvPr isPhoto="0" userDrawn="0"/>
        </p:nvSpPr>
        <p:spPr bwMode="auto">
          <a:xfrm>
            <a:off x="7725695" y="1024463"/>
            <a:ext cx="695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800" b="1">
                <a:solidFill>
                  <a:srgbClr val="FF0000"/>
                </a:solidFill>
              </a:rPr>
              <a:t>value</a:t>
            </a:r>
            <a:endParaRPr lang="ru-RU"/>
          </a:p>
        </p:txBody>
      </p:sp>
      <p:sp>
        <p:nvSpPr>
          <p:cNvPr id="14" name="TextBox 13" hidden="0"/>
          <p:cNvSpPr txBox="1"/>
          <p:nvPr isPhoto="0" userDrawn="0"/>
        </p:nvSpPr>
        <p:spPr bwMode="auto">
          <a:xfrm>
            <a:off x="11279358" y="2609175"/>
            <a:ext cx="6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time</a:t>
            </a:r>
            <a:endParaRPr lang="ru-RU"/>
          </a:p>
        </p:txBody>
      </p:sp>
      <p:cxnSp>
        <p:nvCxnSpPr>
          <p:cNvPr id="19" name="Прямая соединительная линия 18" hidden="0"/>
          <p:cNvCxnSpPr>
            <a:cxnSpLocks/>
          </p:cNvCxnSpPr>
          <p:nvPr isPhoto="0" userDrawn="0"/>
        </p:nvCxnSpPr>
        <p:spPr bwMode="auto">
          <a:xfrm>
            <a:off x="5829300" y="1028700"/>
            <a:ext cx="0" cy="398145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 hidden="0"/>
          <p:cNvCxnSpPr>
            <a:cxnSpLocks/>
          </p:cNvCxnSpPr>
          <p:nvPr isPhoto="0" userDrawn="0"/>
        </p:nvCxnSpPr>
        <p:spPr bwMode="auto">
          <a:xfrm>
            <a:off x="8562975" y="967944"/>
            <a:ext cx="0" cy="4042206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 hidden="0"/>
          <p:cNvCxnSpPr>
            <a:cxnSpLocks/>
          </p:cNvCxnSpPr>
          <p:nvPr isPhoto="0" userDrawn="0"/>
        </p:nvCxnSpPr>
        <p:spPr bwMode="auto">
          <a:xfrm>
            <a:off x="5829300" y="4781550"/>
            <a:ext cx="27336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 hidden="0"/>
          <p:cNvSpPr txBox="1"/>
          <p:nvPr isPhoto="0" userDrawn="0"/>
        </p:nvSpPr>
        <p:spPr bwMode="auto">
          <a:xfrm>
            <a:off x="4577710" y="4955173"/>
            <a:ext cx="1848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600" b="1">
                <a:solidFill>
                  <a:schemeClr val="accent6"/>
                </a:solidFill>
              </a:rPr>
              <a:t>counter</a:t>
            </a:r>
            <a:r>
              <a:rPr lang="ru-RU" sz="1600" b="1">
                <a:solidFill>
                  <a:schemeClr val="accent6"/>
                </a:solidFill>
              </a:rPr>
              <a:t>  &lt;= 20'h0</a:t>
            </a:r>
            <a:endParaRPr/>
          </a:p>
        </p:txBody>
      </p:sp>
      <p:sp>
        <p:nvSpPr>
          <p:cNvPr id="32" name="TextBox 31" hidden="0"/>
          <p:cNvSpPr txBox="1"/>
          <p:nvPr isPhoto="0" userDrawn="0"/>
        </p:nvSpPr>
        <p:spPr bwMode="auto">
          <a:xfrm>
            <a:off x="6000750" y="4433931"/>
            <a:ext cx="619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600" b="1">
                <a:solidFill>
                  <a:schemeClr val="accent6"/>
                </a:solidFill>
              </a:rPr>
              <a:t>counter</a:t>
            </a:r>
            <a:r>
              <a:rPr lang="ru-RU" sz="1600" b="1">
                <a:solidFill>
                  <a:schemeClr val="accent6"/>
                </a:solidFill>
              </a:rPr>
              <a:t> &lt;= </a:t>
            </a:r>
            <a:r>
              <a:rPr lang="ru-RU" sz="1600" b="1">
                <a:solidFill>
                  <a:schemeClr val="accent6"/>
                </a:solidFill>
              </a:rPr>
              <a:t>counter</a:t>
            </a:r>
            <a:r>
              <a:rPr lang="ru-RU" sz="1600" b="1">
                <a:solidFill>
                  <a:schemeClr val="accent6"/>
                </a:solidFill>
              </a:rPr>
              <a:t> + 20'h1</a:t>
            </a:r>
            <a:endParaRPr/>
          </a:p>
        </p:txBody>
      </p:sp>
      <p:sp>
        <p:nvSpPr>
          <p:cNvPr id="34" name="TextBox 33" hidden="0"/>
          <p:cNvSpPr txBox="1"/>
          <p:nvPr isPhoto="0" userDrawn="0"/>
        </p:nvSpPr>
        <p:spPr bwMode="auto">
          <a:xfrm>
            <a:off x="8105775" y="4955173"/>
            <a:ext cx="619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600"/>
              <a:t> </a:t>
            </a:r>
            <a:r>
              <a:rPr lang="ru-RU" sz="1600" b="1" i="1"/>
              <a:t>distance</a:t>
            </a:r>
            <a:r>
              <a:rPr lang="ru-RU" sz="1600"/>
              <a:t> &lt;= </a:t>
            </a:r>
            <a:r>
              <a:rPr lang="ru-RU" sz="1600" b="1">
                <a:solidFill>
                  <a:schemeClr val="accent6"/>
                </a:solidFill>
              </a:rPr>
              <a:t>counter</a:t>
            </a:r>
            <a:r>
              <a:rPr lang="ru-RU" sz="1600"/>
              <a:t>;</a:t>
            </a:r>
            <a:endParaRPr/>
          </a:p>
        </p:txBody>
      </p:sp>
      <p:sp>
        <p:nvSpPr>
          <p:cNvPr id="33" name="TextBox 32" hidden="0"/>
          <p:cNvSpPr txBox="1"/>
          <p:nvPr isPhoto="0" userDrawn="0"/>
        </p:nvSpPr>
        <p:spPr bwMode="auto">
          <a:xfrm>
            <a:off x="4781550" y="5495925"/>
            <a:ext cx="6191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Отсчитываем число тактов в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b="1">
                <a:solidFill>
                  <a:schemeClr val="accent6"/>
                </a:solidFill>
                <a:latin typeface="Times New Roman"/>
                <a:cs typeface="Times New Roman"/>
              </a:rPr>
              <a:t>counter</a:t>
            </a:r>
            <a:r>
              <a:rPr lang="ru-RU">
                <a:latin typeface="Times New Roman"/>
                <a:cs typeface="Times New Roman"/>
              </a:rPr>
              <a:t> после пересечения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treshhold</a:t>
            </a:r>
            <a:r>
              <a:rPr lang="en-US">
                <a:latin typeface="Times New Roman"/>
                <a:cs typeface="Times New Roman"/>
              </a:rPr>
              <a:t>,</a:t>
            </a:r>
            <a:r>
              <a:rPr lang="ru-RU">
                <a:latin typeface="Times New Roman"/>
                <a:cs typeface="Times New Roman"/>
              </a:rPr>
              <a:t> до следующего пересечения </a:t>
            </a:r>
            <a:r>
              <a:rPr lang="en-US">
                <a:latin typeface="Times New Roman"/>
                <a:cs typeface="Times New Roman"/>
              </a:rPr>
              <a:t>threshold</a:t>
            </a:r>
            <a:r>
              <a:rPr lang="ru-RU">
                <a:latin typeface="Times New Roman"/>
                <a:cs typeface="Times New Roman"/>
              </a:rPr>
              <a:t> и записываем это число в </a:t>
            </a:r>
            <a:r>
              <a:rPr lang="en-US" b="1">
                <a:latin typeface="Times New Roman"/>
                <a:cs typeface="Times New Roman"/>
              </a:rPr>
              <a:t>distance.</a:t>
            </a:r>
            <a:endParaRPr lang="ru-RU" b="1">
              <a:latin typeface="Times New Roman"/>
              <a:cs typeface="Times New Roman"/>
            </a:endParaRPr>
          </a:p>
        </p:txBody>
      </p:sp>
      <p:sp>
        <p:nvSpPr>
          <p:cNvPr id="35" name="Прямоугольник 34" hidden="0"/>
          <p:cNvSpPr/>
          <p:nvPr isPhoto="0" userDrawn="0"/>
        </p:nvSpPr>
        <p:spPr bwMode="auto">
          <a:xfrm>
            <a:off x="4577710" y="5400673"/>
            <a:ext cx="6191250" cy="9939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7" name="TextBox 36" hidden="0"/>
          <p:cNvSpPr txBox="1"/>
          <p:nvPr isPhoto="0" userDrawn="0"/>
        </p:nvSpPr>
        <p:spPr bwMode="auto">
          <a:xfrm>
            <a:off x="148593" y="6412183"/>
            <a:ext cx="52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i="1">
                <a:latin typeface="Courier New"/>
                <a:cs typeface="Courier New"/>
              </a:rPr>
              <a:t>day_6/lab*/top.sv</a:t>
            </a:r>
            <a:endParaRPr lang="ru-RU" i="1">
              <a:latin typeface="Courier New"/>
              <a:cs typeface="Courier New"/>
            </a:endParaRPr>
          </a:p>
        </p:txBody>
      </p:sp>
      <p:sp>
        <p:nvSpPr>
          <p:cNvPr id="36" name="Номер слайда 3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 sz="1800" b="1">
                <a:solidFill>
                  <a:schemeClr val="tx1"/>
                </a:solidFill>
              </a:rPr>
              <a:t/>
            </a:fld>
            <a:endParaRPr lang="ru-RU" sz="1800" b="1">
              <a:solidFill>
                <a:schemeClr val="tx1"/>
              </a:solidFill>
            </a:endParaRPr>
          </a:p>
        </p:txBody>
      </p:sp>
      <p:sp>
        <p:nvSpPr>
          <p:cNvPr id="2" name="TextBox 1" hidden="0"/>
          <p:cNvSpPr txBox="1"/>
          <p:nvPr isPhoto="0" userDrawn="0"/>
        </p:nvSpPr>
        <p:spPr bwMode="auto">
          <a:xfrm>
            <a:off x="9723024" y="1347965"/>
            <a:ext cx="1985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schemeClr val="accent1"/>
                </a:solidFill>
              </a:rPr>
              <a:t>Пороговое значение</a:t>
            </a:r>
            <a:br>
              <a:rPr lang="ru-RU" sz="1600">
                <a:solidFill>
                  <a:schemeClr val="accent1"/>
                </a:solidFill>
              </a:rPr>
            </a:br>
            <a:r>
              <a:rPr lang="ru-RU" sz="1600">
                <a:solidFill>
                  <a:schemeClr val="accent1"/>
                </a:solidFill>
              </a:rPr>
              <a:t>выше </a:t>
            </a:r>
            <a:r>
              <a:rPr lang="en-US" sz="1600">
                <a:solidFill>
                  <a:schemeClr val="accent1"/>
                </a:solidFill>
              </a:rPr>
              <a:t>“0”</a:t>
            </a:r>
            <a:r>
              <a:rPr lang="ru-RU" sz="1600">
                <a:solidFill>
                  <a:schemeClr val="accent1"/>
                </a:solidFill>
              </a:rPr>
              <a:t>, чтобы </a:t>
            </a:r>
            <a:br>
              <a:rPr lang="ru-RU" sz="1600">
                <a:solidFill>
                  <a:schemeClr val="accent1"/>
                </a:solidFill>
              </a:rPr>
            </a:br>
            <a:r>
              <a:rPr lang="ru-RU" sz="1600">
                <a:solidFill>
                  <a:schemeClr val="accent1"/>
                </a:solidFill>
              </a:rPr>
              <a:t>не ловить помехи</a:t>
            </a:r>
            <a:endParaRPr/>
          </a:p>
        </p:txBody>
      </p:sp>
      <p:sp>
        <p:nvSpPr>
          <p:cNvPr id="3" name="TextBox 2" hidden="0"/>
          <p:cNvSpPr txBox="1"/>
          <p:nvPr isPhoto="0" userDrawn="0"/>
        </p:nvSpPr>
        <p:spPr bwMode="auto">
          <a:xfrm>
            <a:off x="4577710" y="774272"/>
            <a:ext cx="27286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 b="1" i="1"/>
              <a:t>выполнение условия пересечения порога</a:t>
            </a:r>
            <a:endParaRPr/>
          </a:p>
        </p:txBody>
      </p:sp>
      <p:sp>
        <p:nvSpPr>
          <p:cNvPr id="21" name="TextBox 20" hidden="0"/>
          <p:cNvSpPr txBox="1"/>
          <p:nvPr isPhoto="0" userDrawn="0"/>
        </p:nvSpPr>
        <p:spPr bwMode="auto">
          <a:xfrm>
            <a:off x="7306341" y="774272"/>
            <a:ext cx="27286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 b="1" i="1"/>
              <a:t>выполнение условия пересечения порога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0" y="125095"/>
            <a:ext cx="10515600" cy="1325563"/>
          </a:xfrm>
        </p:spPr>
        <p:txBody>
          <a:bodyPr/>
          <a:lstStyle/>
          <a:p>
            <a:pPr>
              <a:defRPr/>
            </a:pPr>
            <a:br>
              <a:rPr lang="ru-RU"/>
            </a:br>
            <a:endParaRPr lang="ru-RU"/>
          </a:p>
        </p:txBody>
      </p:sp>
      <p:sp>
        <p:nvSpPr>
          <p:cNvPr id="6" name="Заголовок 1" hidden="0"/>
          <p:cNvSpPr txBox="1"/>
          <p:nvPr isPhoto="0" userDrawn="0"/>
        </p:nvSpPr>
        <p:spPr bwMode="auto">
          <a:xfrm>
            <a:off x="0" y="112970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Интерпретация полученных данных</a:t>
            </a:r>
            <a:endParaRPr/>
          </a:p>
        </p:txBody>
      </p:sp>
      <p:sp>
        <p:nvSpPr>
          <p:cNvPr id="8" name="TextBox 7" hidden="0"/>
          <p:cNvSpPr txBox="1"/>
          <p:nvPr isPhoto="0" userDrawn="0"/>
        </p:nvSpPr>
        <p:spPr bwMode="auto">
          <a:xfrm>
            <a:off x="365048" y="905956"/>
            <a:ext cx="5364332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/>
              <a:t>    </a:t>
            </a:r>
            <a:r>
              <a:rPr lang="en-US" sz="1400" b="1"/>
              <a:t>function</a:t>
            </a:r>
            <a:r>
              <a:rPr lang="en-US" sz="1400"/>
              <a:t> [19:0] </a:t>
            </a:r>
            <a:r>
              <a:rPr lang="en-US" sz="1400"/>
              <a:t>high_distance</a:t>
            </a:r>
            <a:r>
              <a:rPr lang="en-US" sz="1400"/>
              <a:t> (input [18:0] freq_100); </a:t>
            </a:r>
            <a:endParaRPr/>
          </a:p>
          <a:p>
            <a:pPr>
              <a:defRPr/>
            </a:pPr>
            <a:r>
              <a:rPr lang="en-US" sz="1400"/>
              <a:t>        </a:t>
            </a:r>
            <a:r>
              <a:rPr lang="en-US" sz="1400"/>
              <a:t>high_distance</a:t>
            </a:r>
            <a:r>
              <a:rPr lang="en-US" sz="1400"/>
              <a:t> = </a:t>
            </a:r>
            <a:r>
              <a:rPr lang="en-US" sz="1400"/>
              <a:t>clk_mhz</a:t>
            </a:r>
            <a:r>
              <a:rPr lang="en-US" sz="1400"/>
              <a:t> * 1000 * 1000 / </a:t>
            </a:r>
            <a:r>
              <a:rPr lang="en-US" sz="1400">
                <a:solidFill>
                  <a:srgbClr val="FF0000"/>
                </a:solidFill>
              </a:rPr>
              <a:t>freq_100 </a:t>
            </a:r>
            <a:r>
              <a:rPr lang="en-US" sz="1400"/>
              <a:t>* 104;</a:t>
            </a:r>
            <a:endParaRPr/>
          </a:p>
          <a:p>
            <a:pPr>
              <a:defRPr/>
            </a:pPr>
            <a:r>
              <a:rPr lang="en-US" sz="1400"/>
              <a:t>    </a:t>
            </a:r>
            <a:r>
              <a:rPr lang="en-US" sz="1400"/>
              <a:t>endfunction</a:t>
            </a:r>
            <a:endParaRPr lang="en-US" sz="1400"/>
          </a:p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 sz="1400"/>
              <a:t>    //------------------------------------------------------------------------</a:t>
            </a:r>
            <a:endParaRPr/>
          </a:p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 sz="1400"/>
              <a:t>    </a:t>
            </a:r>
            <a:r>
              <a:rPr lang="en-US" sz="1400" b="1"/>
              <a:t>function</a:t>
            </a:r>
            <a:r>
              <a:rPr lang="en-US" sz="1400"/>
              <a:t> [19:0] </a:t>
            </a:r>
            <a:r>
              <a:rPr lang="en-US" sz="1400"/>
              <a:t>low_distance</a:t>
            </a:r>
            <a:r>
              <a:rPr lang="en-US" sz="1400"/>
              <a:t> (input [18:0] freq_100);             </a:t>
            </a:r>
            <a:endParaRPr/>
          </a:p>
          <a:p>
            <a:pPr>
              <a:defRPr/>
            </a:pPr>
            <a:r>
              <a:rPr lang="en-US" sz="1400"/>
              <a:t>       </a:t>
            </a:r>
            <a:r>
              <a:rPr lang="en-US" sz="1400"/>
              <a:t>low_distance</a:t>
            </a:r>
            <a:r>
              <a:rPr lang="en-US" sz="1400"/>
              <a:t> = </a:t>
            </a:r>
            <a:r>
              <a:rPr lang="en-US" sz="1400"/>
              <a:t>clk_mhz</a:t>
            </a:r>
            <a:r>
              <a:rPr lang="en-US" sz="1400"/>
              <a:t> * 1000 * 1000 / </a:t>
            </a:r>
            <a:r>
              <a:rPr lang="en-US" sz="1400">
                <a:solidFill>
                  <a:srgbClr val="FF0000"/>
                </a:solidFill>
              </a:rPr>
              <a:t>freq_100 </a:t>
            </a:r>
            <a:r>
              <a:rPr lang="en-US" sz="1400"/>
              <a:t>* 96;</a:t>
            </a:r>
            <a:endParaRPr/>
          </a:p>
          <a:p>
            <a:pPr>
              <a:defRPr/>
            </a:pPr>
            <a:r>
              <a:rPr lang="en-US" sz="1400"/>
              <a:t>    </a:t>
            </a:r>
            <a:r>
              <a:rPr lang="en-US" sz="1400"/>
              <a:t>endfunction</a:t>
            </a:r>
            <a:endParaRPr lang="en-US" sz="1400"/>
          </a:p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 sz="1400"/>
              <a:t>    //------------------------------------------------------------------------</a:t>
            </a:r>
            <a:endParaRPr/>
          </a:p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 sz="1400"/>
              <a:t>    </a:t>
            </a:r>
            <a:r>
              <a:rPr lang="en-US" sz="1400" b="1"/>
              <a:t>function</a:t>
            </a:r>
            <a:r>
              <a:rPr lang="en-US" sz="1400"/>
              <a:t> [19:0] </a:t>
            </a:r>
            <a:r>
              <a:rPr lang="en-US" sz="1400"/>
              <a:t>check_freq_single_range</a:t>
            </a:r>
            <a:r>
              <a:rPr lang="en-US" sz="1400"/>
              <a:t> (input [18:0] freq_100);  </a:t>
            </a:r>
            <a:endParaRPr lang="ru-RU" sz="1400"/>
          </a:p>
          <a:p>
            <a:pPr>
              <a:defRPr/>
            </a:pPr>
            <a:r>
              <a:rPr lang="ru-RU" sz="1400"/>
              <a:t>       </a:t>
            </a:r>
            <a:r>
              <a:rPr lang="en-US" sz="1400"/>
              <a:t>check_freq_single_range</a:t>
            </a:r>
            <a:r>
              <a:rPr lang="en-US" sz="1400"/>
              <a:t> =    </a:t>
            </a:r>
            <a:r>
              <a:rPr lang="en-US" sz="1400" b="1"/>
              <a:t>distance</a:t>
            </a:r>
            <a:r>
              <a:rPr lang="en-US" sz="1400"/>
              <a:t> &gt; </a:t>
            </a:r>
            <a:r>
              <a:rPr lang="en-US" sz="1400"/>
              <a:t>low_distance</a:t>
            </a:r>
            <a:r>
              <a:rPr lang="en-US" sz="1400"/>
              <a:t>  (freq_100)</a:t>
            </a:r>
            <a:endParaRPr/>
          </a:p>
          <a:p>
            <a:pPr>
              <a:defRPr/>
            </a:pPr>
            <a:r>
              <a:rPr lang="en-US" sz="1400"/>
              <a:t>                                  &amp; </a:t>
            </a:r>
            <a:r>
              <a:rPr lang="en-US" sz="1400" b="1"/>
              <a:t>distance</a:t>
            </a:r>
            <a:r>
              <a:rPr lang="en-US" sz="1400"/>
              <a:t> &lt; </a:t>
            </a:r>
            <a:r>
              <a:rPr lang="en-US" sz="1400"/>
              <a:t>high_distance</a:t>
            </a:r>
            <a:r>
              <a:rPr lang="en-US" sz="1400"/>
              <a:t> (freq_100);</a:t>
            </a:r>
            <a:endParaRPr/>
          </a:p>
          <a:p>
            <a:pPr>
              <a:defRPr/>
            </a:pPr>
            <a:r>
              <a:rPr lang="en-US" sz="1400"/>
              <a:t>    </a:t>
            </a:r>
            <a:r>
              <a:rPr lang="en-US" sz="1400"/>
              <a:t>endfunction</a:t>
            </a:r>
            <a:endParaRPr lang="en-US" sz="1400"/>
          </a:p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 sz="1400"/>
              <a:t>    //------------------------------------------------------------------------</a:t>
            </a:r>
            <a:endParaRPr/>
          </a:p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 sz="1400"/>
              <a:t>    </a:t>
            </a:r>
            <a:r>
              <a:rPr lang="en-US" sz="1400" b="1"/>
              <a:t>function</a:t>
            </a:r>
            <a:r>
              <a:rPr lang="en-US" sz="1400"/>
              <a:t> [19:0] </a:t>
            </a:r>
            <a:r>
              <a:rPr lang="en-US" sz="1400"/>
              <a:t>check_freq</a:t>
            </a:r>
            <a:r>
              <a:rPr lang="en-US" sz="1400"/>
              <a:t> (input [18:0] freq_100); </a:t>
            </a:r>
            <a:r>
              <a:rPr lang="ru-RU" sz="1400"/>
              <a:t>  </a:t>
            </a:r>
            <a:endParaRPr/>
          </a:p>
          <a:p>
            <a:pPr>
              <a:defRPr/>
            </a:pPr>
            <a:r>
              <a:rPr lang="ru-RU" sz="1400"/>
              <a:t>       </a:t>
            </a:r>
            <a:r>
              <a:rPr lang="en-US" sz="1400"/>
              <a:t>check_freq</a:t>
            </a:r>
            <a:r>
              <a:rPr lang="en-US" sz="1400"/>
              <a:t> =   </a:t>
            </a:r>
            <a:r>
              <a:rPr lang="en-US" sz="1400"/>
              <a:t>check_freq_single_range</a:t>
            </a:r>
            <a:r>
              <a:rPr lang="en-US" sz="1400"/>
              <a:t> (freq_100 * 4)</a:t>
            </a:r>
            <a:endParaRPr/>
          </a:p>
          <a:p>
            <a:pPr>
              <a:defRPr/>
            </a:pPr>
            <a:r>
              <a:rPr lang="en-US" sz="1400"/>
              <a:t>                    | </a:t>
            </a:r>
            <a:r>
              <a:rPr lang="en-US" sz="1400"/>
              <a:t>check_freq_single_range</a:t>
            </a:r>
            <a:r>
              <a:rPr lang="en-US" sz="1400"/>
              <a:t> (freq_100 * 2)</a:t>
            </a:r>
            <a:endParaRPr/>
          </a:p>
          <a:p>
            <a:pPr>
              <a:defRPr/>
            </a:pPr>
            <a:r>
              <a:rPr lang="en-US" sz="1400"/>
              <a:t>                    | </a:t>
            </a:r>
            <a:r>
              <a:rPr lang="en-US" sz="1400"/>
              <a:t>check_freq_single_range</a:t>
            </a:r>
            <a:r>
              <a:rPr lang="en-US" sz="1400"/>
              <a:t> (freq_100);</a:t>
            </a:r>
            <a:endParaRPr/>
          </a:p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 sz="1400"/>
              <a:t>    </a:t>
            </a:r>
            <a:r>
              <a:rPr lang="en-US" sz="1400"/>
              <a:t>endfunction</a:t>
            </a:r>
            <a:endParaRPr lang="ru-RU" sz="1400"/>
          </a:p>
        </p:txBody>
      </p:sp>
      <p:sp>
        <p:nvSpPr>
          <p:cNvPr id="14" name="TextBox 13" hidden="0"/>
          <p:cNvSpPr txBox="1"/>
          <p:nvPr isPhoto="0" userDrawn="0"/>
        </p:nvSpPr>
        <p:spPr bwMode="auto">
          <a:xfrm>
            <a:off x="148593" y="6412183"/>
            <a:ext cx="52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i="1">
                <a:latin typeface="Courier New"/>
                <a:cs typeface="Courier New"/>
              </a:rPr>
              <a:t>day_6/lab*/top.sv</a:t>
            </a:r>
            <a:r>
              <a:rPr lang="ru-RU" i="1">
                <a:latin typeface="Courier New"/>
                <a:cs typeface="Courier New"/>
              </a:rPr>
              <a:t> (</a:t>
            </a:r>
            <a:r>
              <a:rPr lang="en-US" i="1">
                <a:latin typeface="Courier New"/>
                <a:cs typeface="Courier New"/>
              </a:rPr>
              <a:t>101</a:t>
            </a:r>
            <a:r>
              <a:rPr lang="ru-RU" i="1">
                <a:latin typeface="Courier New"/>
                <a:cs typeface="Courier New"/>
              </a:rPr>
              <a:t>-1</a:t>
            </a:r>
            <a:r>
              <a:rPr lang="en-US" i="1">
                <a:latin typeface="Courier New"/>
                <a:cs typeface="Courier New"/>
              </a:rPr>
              <a:t>30</a:t>
            </a:r>
            <a:r>
              <a:rPr lang="ru-RU" i="1">
                <a:latin typeface="Courier New"/>
                <a:cs typeface="Courier New"/>
              </a:rPr>
              <a:t>)</a:t>
            </a:r>
            <a:endParaRPr/>
          </a:p>
        </p:txBody>
      </p:sp>
      <p:sp>
        <p:nvSpPr>
          <p:cNvPr id="15" name="Номер слайда 1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 sz="1800">
                <a:solidFill>
                  <a:schemeClr val="tx1"/>
                </a:solidFill>
              </a:rPr>
              <a:t/>
            </a:fld>
            <a:endParaRPr lang="ru-RU" sz="1800">
              <a:solidFill>
                <a:schemeClr val="tx1"/>
              </a:solidFill>
            </a:endParaRPr>
          </a:p>
        </p:txBody>
      </p:sp>
      <p:sp>
        <p:nvSpPr>
          <p:cNvPr id="4" name="TextBox 3" hidden="0"/>
          <p:cNvSpPr txBox="1"/>
          <p:nvPr isPhoto="0" userDrawn="0"/>
        </p:nvSpPr>
        <p:spPr bwMode="auto">
          <a:xfrm>
            <a:off x="6293926" y="935547"/>
            <a:ext cx="5367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1600"/>
              <a:t>1. Пересчёт частоты ноты в число тактов основной частоты,</a:t>
            </a:r>
            <a:br>
              <a:rPr lang="ru-RU" sz="1600"/>
            </a:br>
            <a:r>
              <a:rPr lang="ru-RU" sz="1600"/>
              <a:t>равной 50 МГц по формуле:</a:t>
            </a:r>
            <a:endParaRPr/>
          </a:p>
        </p:txBody>
      </p:sp>
      <p:cxnSp>
        <p:nvCxnSpPr>
          <p:cNvPr id="9" name="Прямая соединительная линия 8" hidden="0"/>
          <p:cNvCxnSpPr>
            <a:cxnSpLocks/>
          </p:cNvCxnSpPr>
          <p:nvPr isPhoto="0" userDrawn="0"/>
        </p:nvCxnSpPr>
        <p:spPr bwMode="auto">
          <a:xfrm>
            <a:off x="8977834" y="2292737"/>
            <a:ext cx="2426567" cy="0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 hidden="0"/>
          <p:cNvSpPr txBox="1"/>
          <p:nvPr isPhoto="0" userDrawn="0"/>
        </p:nvSpPr>
        <p:spPr bwMode="auto">
          <a:xfrm>
            <a:off x="8820680" y="2648849"/>
            <a:ext cx="2583721" cy="5107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US" sz="1600" b="0" i="1">
                          <a:latin typeface="Cambria Math"/>
                        </a:rPr>
                        <m:t>𝑙𝑜𝑤𝑑𝑖𝑠𝑡𝑎𝑛𝑐𝑒</m:t>
                      </m:r>
                      <m:r>
                        <m:rPr/>
                        <a:rPr lang="en-US" sz="16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600" i="1">
                              <a:latin typeface="Cambria Math"/>
                            </a:rPr>
                            <m:t>50</m:t>
                          </m:r>
                          <m:r>
                            <m:rPr/>
                            <a:rPr lang="ru-RU" sz="1600" b="0" i="1">
                              <a:latin typeface="Cambria Math"/>
                            </a:rPr>
                            <m:t>МГц</m:t>
                          </m:r>
                        </m:num>
                        <m:den>
                          <m:r>
                            <m:rPr/>
                            <a:rPr lang="en-US" sz="1600" b="0" i="1">
                              <a:latin typeface="Cambria Math"/>
                            </a:rPr>
                            <m:t>𝑓</m:t>
                          </m:r>
                          <m:r>
                            <m:rPr/>
                            <a:rPr lang="en-US" sz="1600" b="0" i="1">
                              <a:latin typeface="Cambria Math"/>
                            </a:rPr>
                            <m:t>_</m:t>
                          </m:r>
                          <m:r>
                            <m:rPr/>
                            <a:rPr lang="en-US" sz="1600" b="0" i="1">
                              <a:latin typeface="Cambria Math"/>
                            </a:rPr>
                            <m:t>𝑛𝑜𝑡𝑒</m:t>
                          </m:r>
                        </m:den>
                      </m:f>
                      <m:r>
                        <m:rPr/>
                        <a:rPr lang="en-US" sz="1600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600" b="0" i="1">
                              <a:latin typeface="Cambria Math"/>
                            </a:rPr>
                            <m:t>96</m:t>
                          </m:r>
                        </m:num>
                        <m:den>
                          <m:r>
                            <m:rPr/>
                            <a:rPr lang="en-US" sz="1600" i="1">
                              <a:latin typeface="Cambria Math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1600" b="0" i="1">
              <a:latin typeface="Cambria Math"/>
            </a:endParaRPr>
          </a:p>
        </p:txBody>
      </p:sp>
      <p:sp>
        <p:nvSpPr>
          <p:cNvPr id="19" name="TextBox 18" hidden="0"/>
          <p:cNvSpPr txBox="1"/>
          <p:nvPr isPhoto="0" userDrawn="0"/>
        </p:nvSpPr>
        <p:spPr bwMode="auto">
          <a:xfrm>
            <a:off x="6797817" y="2017844"/>
            <a:ext cx="1790427" cy="5107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US" sz="1600" b="0" i="1">
                          <a:solidFill>
                            <a:schemeClr val="accent1"/>
                          </a:solidFill>
                          <a:latin typeface="Cambria Math"/>
                        </a:rPr>
                        <m:t>𝑑𝑖𝑠𝑡𝑎𝑛𝑐𝑒</m:t>
                      </m:r>
                      <m:r>
                        <m:rPr/>
                        <a:rPr lang="en-US" sz="1600" b="0" i="1">
                          <a:solidFill>
                            <a:schemeClr val="accent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6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50</m:t>
                          </m:r>
                          <m:r>
                            <m:rPr/>
                            <a:rPr lang="ru-RU" sz="1600" b="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МГц</m:t>
                          </m:r>
                        </m:num>
                        <m:den>
                          <m:r>
                            <m:rPr/>
                            <a:rPr lang="en-US" sz="1600" b="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m:rPr/>
                            <a:rPr lang="en-US" sz="1600" b="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_</m:t>
                          </m:r>
                          <m:r>
                            <m:rPr/>
                            <a:rPr lang="en-US" sz="1600" b="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𝑛𝑜𝑡𝑒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1600" b="0" i="1">
              <a:solidFill>
                <a:schemeClr val="accent1"/>
              </a:solidFill>
              <a:latin typeface="Cambria Math"/>
            </a:endParaRPr>
          </a:p>
        </p:txBody>
      </p:sp>
      <p:sp>
        <p:nvSpPr>
          <p:cNvPr id="20" name="TextBox 19" hidden="0"/>
          <p:cNvSpPr txBox="1"/>
          <p:nvPr isPhoto="0" userDrawn="0"/>
        </p:nvSpPr>
        <p:spPr bwMode="auto">
          <a:xfrm>
            <a:off x="8820680" y="1535735"/>
            <a:ext cx="2762616" cy="7570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US" sz="1600" b="0" i="1">
                          <a:latin typeface="Cambria Math"/>
                        </a:rPr>
                        <m:t>h𝑖𝑔h𝑑𝑖𝑠𝑡𝑎𝑛𝑐𝑒</m:t>
                      </m:r>
                      <m:r>
                        <m:rPr/>
                        <a:rPr lang="en-US" sz="16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600" i="1">
                              <a:latin typeface="Cambria Math"/>
                            </a:rPr>
                            <m:t>50</m:t>
                          </m:r>
                          <m:r>
                            <m:rPr/>
                            <a:rPr lang="ru-RU" sz="1600" b="0" i="1">
                              <a:latin typeface="Cambria Math"/>
                            </a:rPr>
                            <m:t>МГц</m:t>
                          </m:r>
                        </m:num>
                        <m:den>
                          <m:r>
                            <m:rPr/>
                            <a:rPr lang="en-US" sz="1600" b="0" i="1">
                              <a:latin typeface="Cambria Math"/>
                            </a:rPr>
                            <m:t>𝑓</m:t>
                          </m:r>
                          <m:r>
                            <m:rPr/>
                            <a:rPr lang="en-US" sz="1600" b="0" i="1">
                              <a:latin typeface="Cambria Math"/>
                            </a:rPr>
                            <m:t>_</m:t>
                          </m:r>
                          <m:r>
                            <m:rPr/>
                            <a:rPr lang="en-US" sz="1600" b="0" i="1">
                              <a:latin typeface="Cambria Math"/>
                            </a:rPr>
                            <m:t>𝑛𝑜𝑡𝑒</m:t>
                          </m:r>
                        </m:den>
                      </m:f>
                      <m:r>
                        <m:rPr/>
                        <a:rPr lang="en-US" sz="1600" b="0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600" b="0" i="1">
                              <a:latin typeface="Cambria Math"/>
                            </a:rPr>
                            <m:t>104</m:t>
                          </m:r>
                        </m:num>
                        <m:den>
                          <m:r>
                            <m:rPr/>
                            <a:rPr lang="en-US" sz="1600" b="0" i="1">
                              <a:latin typeface="Cambria Math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1600" b="0" i="1">
              <a:latin typeface="Cambria Math"/>
            </a:endParaRPr>
          </a:p>
          <a:p>
            <a:pPr>
              <a:defRPr/>
            </a:pPr>
            <a:endParaRPr lang="en-US" sz="1600" b="0" i="1">
              <a:latin typeface="Cambria Math"/>
            </a:endParaRPr>
          </a:p>
        </p:txBody>
      </p:sp>
      <p:sp>
        <p:nvSpPr>
          <p:cNvPr id="21" name="TextBox 20" hidden="0"/>
          <p:cNvSpPr txBox="1"/>
          <p:nvPr isPhoto="0" userDrawn="0"/>
        </p:nvSpPr>
        <p:spPr bwMode="auto">
          <a:xfrm>
            <a:off x="6569966" y="3549615"/>
            <a:ext cx="4641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/>
              <a:t>2</a:t>
            </a:r>
            <a:r>
              <a:rPr lang="ru-RU" sz="1600"/>
              <a:t>. Проверяем входит ли посчитанное число тактов </a:t>
            </a:r>
            <a:br>
              <a:rPr lang="en-US" sz="1600"/>
            </a:br>
            <a:r>
              <a:rPr lang="ru-RU" sz="1600"/>
              <a:t>в диапазон между</a:t>
            </a:r>
            <a:r>
              <a:rPr lang="en-US" sz="1600"/>
              <a:t> high </a:t>
            </a:r>
            <a:r>
              <a:rPr lang="ru-RU" sz="1600"/>
              <a:t>и </a:t>
            </a:r>
            <a:r>
              <a:rPr lang="en-US" sz="1600"/>
              <a:t>low distance</a:t>
            </a:r>
            <a:endParaRPr lang="ru-RU" sz="1600"/>
          </a:p>
        </p:txBody>
      </p:sp>
      <p:sp>
        <p:nvSpPr>
          <p:cNvPr id="22" name="TextBox 21" hidden="0"/>
          <p:cNvSpPr txBox="1"/>
          <p:nvPr isPhoto="0" userDrawn="0"/>
        </p:nvSpPr>
        <p:spPr bwMode="auto">
          <a:xfrm>
            <a:off x="5934886" y="5021142"/>
            <a:ext cx="6085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/>
              <a:t>3</a:t>
            </a:r>
            <a:r>
              <a:rPr lang="ru-RU" sz="1600"/>
              <a:t>. Так же фиксируем ноты следующих двух октав, так как их частота</a:t>
            </a:r>
            <a:br>
              <a:rPr lang="ru-RU" sz="1600"/>
            </a:br>
            <a:r>
              <a:rPr lang="ru-RU" sz="1600"/>
              <a:t>отличается ровно в два раза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0" y="125095"/>
            <a:ext cx="10515600" cy="1325563"/>
          </a:xfrm>
        </p:spPr>
        <p:txBody>
          <a:bodyPr/>
          <a:lstStyle/>
          <a:p>
            <a:pPr>
              <a:defRPr/>
            </a:pPr>
            <a:br>
              <a:rPr lang="ru-RU"/>
            </a:br>
            <a:endParaRPr lang="ru-RU"/>
          </a:p>
        </p:txBody>
      </p:sp>
      <p:sp>
        <p:nvSpPr>
          <p:cNvPr id="6" name="Заголовок 1" hidden="0"/>
          <p:cNvSpPr txBox="1"/>
          <p:nvPr isPhoto="0" userDrawn="0"/>
        </p:nvSpPr>
        <p:spPr bwMode="auto">
          <a:xfrm>
            <a:off x="0" y="112970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Интерпретация полученных данных</a:t>
            </a:r>
            <a:endParaRPr/>
          </a:p>
        </p:txBody>
      </p:sp>
      <p:sp>
        <p:nvSpPr>
          <p:cNvPr id="14" name="TextBox 13" hidden="0"/>
          <p:cNvSpPr txBox="1"/>
          <p:nvPr isPhoto="0" userDrawn="0"/>
        </p:nvSpPr>
        <p:spPr bwMode="auto">
          <a:xfrm>
            <a:off x="148593" y="6412183"/>
            <a:ext cx="52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i="1">
                <a:latin typeface="Courier New"/>
                <a:cs typeface="Courier New"/>
              </a:rPr>
              <a:t>day_6/lab*/top.sv</a:t>
            </a:r>
            <a:r>
              <a:rPr lang="ru-RU" i="1">
                <a:latin typeface="Courier New"/>
                <a:cs typeface="Courier New"/>
              </a:rPr>
              <a:t> (</a:t>
            </a:r>
            <a:r>
              <a:rPr lang="en-US" i="1">
                <a:latin typeface="Courier New"/>
                <a:cs typeface="Courier New"/>
              </a:rPr>
              <a:t>1</a:t>
            </a:r>
            <a:r>
              <a:rPr lang="ru-RU" i="1">
                <a:latin typeface="Courier New"/>
                <a:cs typeface="Courier New"/>
              </a:rPr>
              <a:t>34-170)</a:t>
            </a:r>
            <a:endParaRPr/>
          </a:p>
        </p:txBody>
      </p:sp>
      <p:sp>
        <p:nvSpPr>
          <p:cNvPr id="15" name="Номер слайда 1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 sz="1800">
                <a:solidFill>
                  <a:schemeClr val="tx1"/>
                </a:solidFill>
              </a:rPr>
              <a:t/>
            </a:fld>
            <a:endParaRPr lang="ru-RU" sz="1800">
              <a:solidFill>
                <a:schemeClr val="tx1"/>
              </a:solidFill>
            </a:endParaRPr>
          </a:p>
        </p:txBody>
      </p:sp>
      <p:sp>
        <p:nvSpPr>
          <p:cNvPr id="16" name="TextBox 15" hidden="0"/>
          <p:cNvSpPr txBox="1"/>
          <p:nvPr isPhoto="0" userDrawn="0"/>
        </p:nvSpPr>
        <p:spPr bwMode="auto">
          <a:xfrm>
            <a:off x="223981" y="1006931"/>
            <a:ext cx="619298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400"/>
              <a:t> //------------------------------------------------------------------------</a:t>
            </a:r>
            <a:endParaRPr/>
          </a:p>
          <a:p>
            <a:pPr>
              <a:defRPr/>
            </a:pPr>
            <a:endParaRPr lang="ru-RU" sz="1400"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wire</a:t>
            </a:r>
            <a:r>
              <a:rPr lang="ru-RU" sz="1400"/>
              <a:t> </a:t>
            </a:r>
            <a:r>
              <a:rPr lang="ru-RU" sz="1400"/>
              <a:t>check_C</a:t>
            </a:r>
            <a:r>
              <a:rPr lang="ru-RU" sz="1400"/>
              <a:t>  = </a:t>
            </a:r>
            <a:r>
              <a:rPr lang="ru-RU" sz="1400"/>
              <a:t>check_freq</a:t>
            </a:r>
            <a:r>
              <a:rPr lang="ru-RU" sz="1400"/>
              <a:t> (freq_100_C );</a:t>
            </a:r>
            <a:endParaRPr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wire</a:t>
            </a:r>
            <a:r>
              <a:rPr lang="ru-RU" sz="1400"/>
              <a:t> </a:t>
            </a:r>
            <a:r>
              <a:rPr lang="ru-RU" sz="1400"/>
              <a:t>check_Cs</a:t>
            </a:r>
            <a:r>
              <a:rPr lang="ru-RU" sz="1400"/>
              <a:t> = </a:t>
            </a:r>
            <a:r>
              <a:rPr lang="ru-RU" sz="1400"/>
              <a:t>check_freq</a:t>
            </a:r>
            <a:r>
              <a:rPr lang="ru-RU" sz="1400"/>
              <a:t> (freq_100_Cs);</a:t>
            </a:r>
            <a:endParaRPr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wire</a:t>
            </a:r>
            <a:r>
              <a:rPr lang="ru-RU" sz="1400"/>
              <a:t> </a:t>
            </a:r>
            <a:r>
              <a:rPr lang="ru-RU" sz="1400"/>
              <a:t>check_D</a:t>
            </a:r>
            <a:r>
              <a:rPr lang="ru-RU" sz="1400"/>
              <a:t>  = </a:t>
            </a:r>
            <a:r>
              <a:rPr lang="ru-RU" sz="1400"/>
              <a:t>check_freq</a:t>
            </a:r>
            <a:r>
              <a:rPr lang="ru-RU" sz="1400"/>
              <a:t> (freq_100_D );</a:t>
            </a:r>
            <a:endParaRPr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wire</a:t>
            </a:r>
            <a:r>
              <a:rPr lang="ru-RU" sz="1400"/>
              <a:t> </a:t>
            </a:r>
            <a:r>
              <a:rPr lang="ru-RU" sz="1400"/>
              <a:t>check_Ds</a:t>
            </a:r>
            <a:r>
              <a:rPr lang="ru-RU" sz="1400"/>
              <a:t> = </a:t>
            </a:r>
            <a:r>
              <a:rPr lang="ru-RU" sz="1400"/>
              <a:t>check_freq</a:t>
            </a:r>
            <a:r>
              <a:rPr lang="ru-RU" sz="1400"/>
              <a:t> (freq_100_Ds);</a:t>
            </a:r>
            <a:endParaRPr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wire</a:t>
            </a:r>
            <a:r>
              <a:rPr lang="ru-RU" sz="1400"/>
              <a:t> </a:t>
            </a:r>
            <a:r>
              <a:rPr lang="ru-RU" sz="1400"/>
              <a:t>check_E</a:t>
            </a:r>
            <a:r>
              <a:rPr lang="ru-RU" sz="1400"/>
              <a:t>  = </a:t>
            </a:r>
            <a:r>
              <a:rPr lang="ru-RU" sz="1400"/>
              <a:t>check_freq</a:t>
            </a:r>
            <a:r>
              <a:rPr lang="ru-RU" sz="1400"/>
              <a:t> (freq_100_E );</a:t>
            </a:r>
            <a:endParaRPr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wire</a:t>
            </a:r>
            <a:r>
              <a:rPr lang="ru-RU" sz="1400"/>
              <a:t> </a:t>
            </a:r>
            <a:r>
              <a:rPr lang="ru-RU" sz="1400"/>
              <a:t>check_F</a:t>
            </a:r>
            <a:r>
              <a:rPr lang="ru-RU" sz="1400"/>
              <a:t>  = </a:t>
            </a:r>
            <a:r>
              <a:rPr lang="ru-RU" sz="1400"/>
              <a:t>check_freq</a:t>
            </a:r>
            <a:r>
              <a:rPr lang="ru-RU" sz="1400"/>
              <a:t> (freq_100_F );</a:t>
            </a:r>
            <a:endParaRPr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wire</a:t>
            </a:r>
            <a:r>
              <a:rPr lang="ru-RU" sz="1400"/>
              <a:t> </a:t>
            </a:r>
            <a:r>
              <a:rPr lang="ru-RU" sz="1400"/>
              <a:t>check_Fs</a:t>
            </a:r>
            <a:r>
              <a:rPr lang="ru-RU" sz="1400"/>
              <a:t> = </a:t>
            </a:r>
            <a:r>
              <a:rPr lang="ru-RU" sz="1400"/>
              <a:t>check_freq</a:t>
            </a:r>
            <a:r>
              <a:rPr lang="ru-RU" sz="1400"/>
              <a:t> (freq_100_Fs);</a:t>
            </a:r>
            <a:endParaRPr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wire</a:t>
            </a:r>
            <a:r>
              <a:rPr lang="ru-RU" sz="1400"/>
              <a:t> </a:t>
            </a:r>
            <a:r>
              <a:rPr lang="ru-RU" sz="1400"/>
              <a:t>check_G</a:t>
            </a:r>
            <a:r>
              <a:rPr lang="ru-RU" sz="1400"/>
              <a:t>  = </a:t>
            </a:r>
            <a:r>
              <a:rPr lang="ru-RU" sz="1400"/>
              <a:t>check_freq</a:t>
            </a:r>
            <a:r>
              <a:rPr lang="ru-RU" sz="1400"/>
              <a:t> (freq_100_G );</a:t>
            </a:r>
            <a:endParaRPr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wire</a:t>
            </a:r>
            <a:r>
              <a:rPr lang="ru-RU" sz="1400"/>
              <a:t> </a:t>
            </a:r>
            <a:r>
              <a:rPr lang="ru-RU" sz="1400"/>
              <a:t>check_Gs</a:t>
            </a:r>
            <a:r>
              <a:rPr lang="ru-RU" sz="1400"/>
              <a:t> = </a:t>
            </a:r>
            <a:r>
              <a:rPr lang="ru-RU" sz="1400"/>
              <a:t>check_freq</a:t>
            </a:r>
            <a:r>
              <a:rPr lang="ru-RU" sz="1400"/>
              <a:t> (freq_100_Gs);</a:t>
            </a:r>
            <a:endParaRPr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wire</a:t>
            </a:r>
            <a:r>
              <a:rPr lang="ru-RU" sz="1400"/>
              <a:t> </a:t>
            </a:r>
            <a:r>
              <a:rPr lang="ru-RU" sz="1400"/>
              <a:t>check_A</a:t>
            </a:r>
            <a:r>
              <a:rPr lang="ru-RU" sz="1400"/>
              <a:t>  = </a:t>
            </a:r>
            <a:r>
              <a:rPr lang="ru-RU" sz="1400"/>
              <a:t>check_freq</a:t>
            </a:r>
            <a:r>
              <a:rPr lang="ru-RU" sz="1400"/>
              <a:t> (freq_100_A );</a:t>
            </a:r>
            <a:endParaRPr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wire</a:t>
            </a:r>
            <a:r>
              <a:rPr lang="ru-RU" sz="1400"/>
              <a:t> </a:t>
            </a:r>
            <a:r>
              <a:rPr lang="ru-RU" sz="1400"/>
              <a:t>check_As</a:t>
            </a:r>
            <a:r>
              <a:rPr lang="ru-RU" sz="1400"/>
              <a:t> = </a:t>
            </a:r>
            <a:r>
              <a:rPr lang="ru-RU" sz="1400"/>
              <a:t>check_freq</a:t>
            </a:r>
            <a:r>
              <a:rPr lang="ru-RU" sz="1400"/>
              <a:t> (freq_100_As);</a:t>
            </a:r>
            <a:endParaRPr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wire</a:t>
            </a:r>
            <a:r>
              <a:rPr lang="ru-RU" sz="1400"/>
              <a:t> </a:t>
            </a:r>
            <a:r>
              <a:rPr lang="ru-RU" sz="1400"/>
              <a:t>check_B</a:t>
            </a:r>
            <a:r>
              <a:rPr lang="ru-RU" sz="1400"/>
              <a:t>  = </a:t>
            </a:r>
            <a:r>
              <a:rPr lang="ru-RU" sz="1400"/>
              <a:t>check_freq</a:t>
            </a:r>
            <a:r>
              <a:rPr lang="ru-RU" sz="1400"/>
              <a:t> (freq_100_B );</a:t>
            </a:r>
            <a:endParaRPr/>
          </a:p>
          <a:p>
            <a:pPr>
              <a:defRPr/>
            </a:pPr>
            <a:endParaRPr lang="ru-RU" sz="1400"/>
          </a:p>
          <a:p>
            <a:pPr>
              <a:defRPr/>
            </a:pPr>
            <a:r>
              <a:rPr lang="ru-RU" sz="1400"/>
              <a:t>    //------------------------------------------------------------------------</a:t>
            </a:r>
            <a:endParaRPr/>
          </a:p>
          <a:p>
            <a:pPr>
              <a:defRPr/>
            </a:pPr>
            <a:endParaRPr lang="ru-RU" sz="1400"/>
          </a:p>
          <a:p>
            <a:pPr>
              <a:defRPr/>
            </a:pPr>
            <a:r>
              <a:rPr lang="ru-RU" sz="1400"/>
              <a:t>    localparam </a:t>
            </a:r>
            <a:r>
              <a:rPr lang="ru-RU" sz="1400"/>
              <a:t>w_note</a:t>
            </a:r>
            <a:r>
              <a:rPr lang="ru-RU" sz="1400"/>
              <a:t> = 12;</a:t>
            </a:r>
            <a:endParaRPr/>
          </a:p>
          <a:p>
            <a:pPr>
              <a:defRPr/>
            </a:pPr>
            <a:endParaRPr lang="ru-RU" sz="1400"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wire</a:t>
            </a:r>
            <a:r>
              <a:rPr lang="ru-RU" sz="1400"/>
              <a:t> [</a:t>
            </a:r>
            <a:r>
              <a:rPr lang="ru-RU" sz="1400"/>
              <a:t>w_note</a:t>
            </a:r>
            <a:r>
              <a:rPr lang="ru-RU" sz="1400"/>
              <a:t> - 1:0] </a:t>
            </a:r>
            <a:r>
              <a:rPr lang="ru-RU" sz="1400"/>
              <a:t>note</a:t>
            </a:r>
            <a:r>
              <a:rPr lang="ru-RU" sz="1400"/>
              <a:t> = { </a:t>
            </a:r>
            <a:r>
              <a:rPr lang="ru-RU" sz="1400"/>
              <a:t>check_C</a:t>
            </a:r>
            <a:r>
              <a:rPr lang="ru-RU" sz="1400"/>
              <a:t>  , </a:t>
            </a:r>
            <a:r>
              <a:rPr lang="ru-RU" sz="1400"/>
              <a:t>check_Cs</a:t>
            </a:r>
            <a:r>
              <a:rPr lang="ru-RU" sz="1400"/>
              <a:t> , </a:t>
            </a:r>
            <a:r>
              <a:rPr lang="ru-RU" sz="1400"/>
              <a:t>check_D</a:t>
            </a:r>
            <a:r>
              <a:rPr lang="ru-RU" sz="1400"/>
              <a:t>  , </a:t>
            </a:r>
            <a:r>
              <a:rPr lang="ru-RU" sz="1400"/>
              <a:t>check_Ds</a:t>
            </a:r>
            <a:r>
              <a:rPr lang="ru-RU" sz="1400"/>
              <a:t> ,</a:t>
            </a:r>
            <a:endParaRPr/>
          </a:p>
          <a:p>
            <a:pPr>
              <a:defRPr/>
            </a:pPr>
            <a:r>
              <a:rPr lang="ru-RU" sz="1400"/>
              <a:t>                                 </a:t>
            </a:r>
            <a:r>
              <a:rPr lang="ru-RU" sz="1400"/>
              <a:t>check_E</a:t>
            </a:r>
            <a:r>
              <a:rPr lang="ru-RU" sz="1400"/>
              <a:t>  , </a:t>
            </a:r>
            <a:r>
              <a:rPr lang="ru-RU" sz="1400"/>
              <a:t>check_F</a:t>
            </a:r>
            <a:r>
              <a:rPr lang="ru-RU" sz="1400"/>
              <a:t>  , </a:t>
            </a:r>
            <a:r>
              <a:rPr lang="ru-RU" sz="1400"/>
              <a:t>check_Fs</a:t>
            </a:r>
            <a:r>
              <a:rPr lang="ru-RU" sz="1400"/>
              <a:t> , </a:t>
            </a:r>
            <a:r>
              <a:rPr lang="ru-RU" sz="1400"/>
              <a:t>check_G</a:t>
            </a:r>
            <a:r>
              <a:rPr lang="ru-RU" sz="1400"/>
              <a:t>  ,</a:t>
            </a:r>
            <a:endParaRPr/>
          </a:p>
          <a:p>
            <a:pPr>
              <a:defRPr/>
            </a:pPr>
            <a:r>
              <a:rPr lang="ru-RU" sz="1400"/>
              <a:t>                                 </a:t>
            </a:r>
            <a:r>
              <a:rPr lang="ru-RU" sz="1400"/>
              <a:t>check_Gs</a:t>
            </a:r>
            <a:r>
              <a:rPr lang="ru-RU" sz="1400"/>
              <a:t> , </a:t>
            </a:r>
            <a:r>
              <a:rPr lang="ru-RU" sz="1400"/>
              <a:t>check_A</a:t>
            </a:r>
            <a:r>
              <a:rPr lang="ru-RU" sz="1400"/>
              <a:t>  , </a:t>
            </a:r>
            <a:r>
              <a:rPr lang="ru-RU" sz="1400"/>
              <a:t>check_As</a:t>
            </a:r>
            <a:r>
              <a:rPr lang="ru-RU" sz="1400"/>
              <a:t> , </a:t>
            </a:r>
            <a:r>
              <a:rPr lang="ru-RU" sz="1400"/>
              <a:t>check_B</a:t>
            </a:r>
            <a:r>
              <a:rPr lang="ru-RU" sz="1400"/>
              <a:t>  };</a:t>
            </a:r>
            <a:endParaRPr/>
          </a:p>
        </p:txBody>
      </p:sp>
      <p:sp>
        <p:nvSpPr>
          <p:cNvPr id="5" name="TextBox 4" hidden="0"/>
          <p:cNvSpPr txBox="1"/>
          <p:nvPr isPhoto="0" userDrawn="0"/>
        </p:nvSpPr>
        <p:spPr bwMode="auto">
          <a:xfrm>
            <a:off x="5833395" y="5236847"/>
            <a:ext cx="6312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b="1" i="1"/>
              <a:t>Если нота регистрируется, формируем шину из проверок, </a:t>
            </a:r>
            <a:br>
              <a:rPr lang="ru-RU" b="1" i="1"/>
            </a:br>
            <a:r>
              <a:rPr lang="ru-RU" b="1" i="1"/>
              <a:t>задаём параметры для каждой ноты</a:t>
            </a:r>
            <a:endParaRPr/>
          </a:p>
        </p:txBody>
      </p:sp>
      <p:sp>
        <p:nvSpPr>
          <p:cNvPr id="18" name="TextBox 17" hidden="0"/>
          <p:cNvSpPr txBox="1"/>
          <p:nvPr isPhoto="0" userDrawn="0"/>
        </p:nvSpPr>
        <p:spPr bwMode="auto">
          <a:xfrm>
            <a:off x="5369791" y="1051086"/>
            <a:ext cx="619298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400"/>
              <a:t>localparam [</a:t>
            </a:r>
            <a:r>
              <a:rPr lang="ru-RU" sz="1400"/>
              <a:t>w_note</a:t>
            </a:r>
            <a:r>
              <a:rPr lang="ru-RU" sz="1400"/>
              <a:t> - 1:0] </a:t>
            </a:r>
            <a:r>
              <a:rPr lang="ru-RU" sz="1400"/>
              <a:t>no_note</a:t>
            </a:r>
            <a:r>
              <a:rPr lang="ru-RU" sz="1400"/>
              <a:t> = 12'b0,</a:t>
            </a:r>
            <a:endParaRPr/>
          </a:p>
          <a:p>
            <a:pPr>
              <a:defRPr/>
            </a:pPr>
            <a:endParaRPr lang="ru-RU" sz="1400"/>
          </a:p>
          <a:p>
            <a:pPr>
              <a:defRPr/>
            </a:pPr>
            <a:r>
              <a:rPr lang="ru-RU" sz="1400"/>
              <a:t>                              C  = 12'b1000_0000_0000,</a:t>
            </a:r>
            <a:endParaRPr/>
          </a:p>
          <a:p>
            <a:pPr>
              <a:defRPr/>
            </a:pPr>
            <a:r>
              <a:rPr lang="ru-RU" sz="1400"/>
              <a:t>                              </a:t>
            </a:r>
            <a:r>
              <a:rPr lang="ru-RU" sz="1400"/>
              <a:t>Cs</a:t>
            </a:r>
            <a:r>
              <a:rPr lang="ru-RU" sz="1400"/>
              <a:t> = 12'b0100_0000_0000,</a:t>
            </a:r>
            <a:endParaRPr/>
          </a:p>
          <a:p>
            <a:pPr>
              <a:defRPr/>
            </a:pPr>
            <a:r>
              <a:rPr lang="ru-RU" sz="1400"/>
              <a:t>                              D  = 12'b0010_0000_0000,</a:t>
            </a:r>
            <a:endParaRPr/>
          </a:p>
          <a:p>
            <a:pPr>
              <a:defRPr/>
            </a:pPr>
            <a:r>
              <a:rPr lang="ru-RU" sz="1400"/>
              <a:t>                              </a:t>
            </a:r>
            <a:r>
              <a:rPr lang="ru-RU" sz="1400"/>
              <a:t>Ds</a:t>
            </a:r>
            <a:r>
              <a:rPr lang="ru-RU" sz="1400"/>
              <a:t> = 12'b0001_0000_0000,</a:t>
            </a:r>
            <a:endParaRPr/>
          </a:p>
          <a:p>
            <a:pPr>
              <a:defRPr/>
            </a:pPr>
            <a:r>
              <a:rPr lang="ru-RU" sz="1400"/>
              <a:t>                              E  = 12'b0000_1000_0000,</a:t>
            </a:r>
            <a:endParaRPr/>
          </a:p>
          <a:p>
            <a:pPr>
              <a:defRPr/>
            </a:pPr>
            <a:r>
              <a:rPr lang="ru-RU" sz="1400"/>
              <a:t>                              F  = 12'b0000_0100_0000,</a:t>
            </a:r>
            <a:endParaRPr/>
          </a:p>
          <a:p>
            <a:pPr>
              <a:defRPr/>
            </a:pPr>
            <a:r>
              <a:rPr lang="ru-RU" sz="1400"/>
              <a:t>                              </a:t>
            </a:r>
            <a:r>
              <a:rPr lang="ru-RU" sz="1400"/>
              <a:t>Fs</a:t>
            </a:r>
            <a:r>
              <a:rPr lang="ru-RU" sz="1400"/>
              <a:t> = 12'b0000_0010_0000,</a:t>
            </a:r>
            <a:endParaRPr/>
          </a:p>
          <a:p>
            <a:pPr>
              <a:defRPr/>
            </a:pPr>
            <a:r>
              <a:rPr lang="ru-RU" sz="1400"/>
              <a:t>                              G  = 12'b0000_0001_0000,</a:t>
            </a:r>
            <a:endParaRPr/>
          </a:p>
          <a:p>
            <a:pPr>
              <a:defRPr/>
            </a:pPr>
            <a:r>
              <a:rPr lang="ru-RU" sz="1400"/>
              <a:t>                              </a:t>
            </a:r>
            <a:r>
              <a:rPr lang="ru-RU" sz="1400"/>
              <a:t>Gs</a:t>
            </a:r>
            <a:r>
              <a:rPr lang="ru-RU" sz="1400"/>
              <a:t> = 12'b0000_0000_1000,</a:t>
            </a:r>
            <a:endParaRPr/>
          </a:p>
          <a:p>
            <a:pPr>
              <a:defRPr/>
            </a:pPr>
            <a:r>
              <a:rPr lang="ru-RU" sz="1400"/>
              <a:t>                              A  = 12'b0000_0000_0100,</a:t>
            </a:r>
            <a:endParaRPr/>
          </a:p>
          <a:p>
            <a:pPr>
              <a:defRPr/>
            </a:pPr>
            <a:r>
              <a:rPr lang="ru-RU" sz="1400"/>
              <a:t>                              As = 12'b0000_0000_0010,</a:t>
            </a:r>
            <a:endParaRPr/>
          </a:p>
          <a:p>
            <a:pPr>
              <a:defRPr/>
            </a:pPr>
            <a:r>
              <a:rPr lang="ru-RU" sz="1400"/>
              <a:t>                              B  = 12'b0000_0000_0001;</a:t>
            </a:r>
            <a:endParaRPr/>
          </a:p>
          <a:p>
            <a:pPr>
              <a:defRPr/>
            </a:pPr>
            <a:endParaRPr lang="ru-RU" sz="1400"/>
          </a:p>
          <a:p>
            <a:pPr>
              <a:defRPr/>
            </a:pPr>
            <a:r>
              <a:rPr lang="ru-RU" sz="1400"/>
              <a:t>    localparam [</a:t>
            </a:r>
            <a:r>
              <a:rPr lang="ru-RU" sz="1400"/>
              <a:t>w_note</a:t>
            </a:r>
            <a:r>
              <a:rPr lang="ru-RU" sz="1400"/>
              <a:t> - 1:0] </a:t>
            </a:r>
            <a:r>
              <a:rPr lang="ru-RU" sz="1400"/>
              <a:t>Df</a:t>
            </a:r>
            <a:r>
              <a:rPr lang="ru-RU" sz="1400"/>
              <a:t> = </a:t>
            </a:r>
            <a:r>
              <a:rPr lang="ru-RU" sz="1400"/>
              <a:t>Cs</a:t>
            </a:r>
            <a:r>
              <a:rPr lang="ru-RU" sz="1400"/>
              <a:t>, </a:t>
            </a:r>
            <a:r>
              <a:rPr lang="ru-RU" sz="1400"/>
              <a:t>Ef</a:t>
            </a:r>
            <a:r>
              <a:rPr lang="ru-RU" sz="1400"/>
              <a:t> = </a:t>
            </a:r>
            <a:r>
              <a:rPr lang="ru-RU" sz="1400"/>
              <a:t>Ds</a:t>
            </a:r>
            <a:r>
              <a:rPr lang="ru-RU" sz="1400"/>
              <a:t>, </a:t>
            </a:r>
            <a:r>
              <a:rPr lang="ru-RU" sz="1400"/>
              <a:t>Gf</a:t>
            </a:r>
            <a:r>
              <a:rPr lang="ru-RU" sz="1400"/>
              <a:t> = </a:t>
            </a:r>
            <a:r>
              <a:rPr lang="ru-RU" sz="1400"/>
              <a:t>Fs</a:t>
            </a:r>
            <a:r>
              <a:rPr lang="ru-RU" sz="1400"/>
              <a:t>, </a:t>
            </a:r>
            <a:r>
              <a:rPr lang="ru-RU" sz="1400"/>
              <a:t>Af</a:t>
            </a:r>
            <a:r>
              <a:rPr lang="ru-RU" sz="1400"/>
              <a:t> = </a:t>
            </a:r>
            <a:r>
              <a:rPr lang="ru-RU" sz="1400"/>
              <a:t>Gs</a:t>
            </a:r>
            <a:r>
              <a:rPr lang="ru-RU" sz="1400"/>
              <a:t>, </a:t>
            </a:r>
            <a:r>
              <a:rPr lang="ru-RU" sz="1400"/>
              <a:t>Bf</a:t>
            </a:r>
            <a:r>
              <a:rPr lang="ru-RU" sz="1400"/>
              <a:t> = As;</a:t>
            </a:r>
            <a:endParaRPr/>
          </a:p>
        </p:txBody>
      </p:sp>
      <p:sp>
        <p:nvSpPr>
          <p:cNvPr id="23" name="Прямоугольник 22" hidden="0"/>
          <p:cNvSpPr/>
          <p:nvPr isPhoto="0" userDrawn="0"/>
        </p:nvSpPr>
        <p:spPr bwMode="auto">
          <a:xfrm>
            <a:off x="5776769" y="5168211"/>
            <a:ext cx="6191250" cy="7149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0" y="125095"/>
            <a:ext cx="10515600" cy="1325563"/>
          </a:xfrm>
        </p:spPr>
        <p:txBody>
          <a:bodyPr/>
          <a:lstStyle/>
          <a:p>
            <a:pPr>
              <a:defRPr/>
            </a:pPr>
            <a:br>
              <a:rPr lang="ru-RU"/>
            </a:br>
            <a:endParaRPr lang="ru-RU"/>
          </a:p>
        </p:txBody>
      </p:sp>
      <p:sp>
        <p:nvSpPr>
          <p:cNvPr id="6" name="Заголовок 1" hidden="0"/>
          <p:cNvSpPr txBox="1"/>
          <p:nvPr isPhoto="0" userDrawn="0"/>
        </p:nvSpPr>
        <p:spPr bwMode="auto">
          <a:xfrm>
            <a:off x="0" y="-2760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Дополнительная фильтрация</a:t>
            </a:r>
            <a:endParaRPr/>
          </a:p>
        </p:txBody>
      </p:sp>
      <p:sp>
        <p:nvSpPr>
          <p:cNvPr id="14" name="TextBox 13" hidden="0"/>
          <p:cNvSpPr txBox="1"/>
          <p:nvPr isPhoto="0" userDrawn="0"/>
        </p:nvSpPr>
        <p:spPr bwMode="auto">
          <a:xfrm>
            <a:off x="148593" y="6412183"/>
            <a:ext cx="52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i="1">
                <a:latin typeface="Courier New"/>
                <a:cs typeface="Courier New"/>
              </a:rPr>
              <a:t>day_6/lab*/top.sv</a:t>
            </a:r>
            <a:r>
              <a:rPr lang="ru-RU" i="1">
                <a:latin typeface="Courier New"/>
                <a:cs typeface="Courier New"/>
              </a:rPr>
              <a:t> (</a:t>
            </a:r>
            <a:r>
              <a:rPr lang="en-US" i="1">
                <a:latin typeface="Courier New"/>
                <a:cs typeface="Courier New"/>
              </a:rPr>
              <a:t>1</a:t>
            </a:r>
            <a:r>
              <a:rPr lang="ru-RU" i="1">
                <a:latin typeface="Courier New"/>
                <a:cs typeface="Courier New"/>
              </a:rPr>
              <a:t>34-170)</a:t>
            </a:r>
            <a:endParaRPr/>
          </a:p>
        </p:txBody>
      </p:sp>
      <p:sp>
        <p:nvSpPr>
          <p:cNvPr id="15" name="Номер слайда 1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 sz="1800">
                <a:solidFill>
                  <a:schemeClr val="tx1"/>
                </a:solidFill>
              </a:rPr>
              <a:t/>
            </a:fld>
            <a:endParaRPr lang="ru-RU" sz="1800">
              <a:solidFill>
                <a:schemeClr val="tx1"/>
              </a:solidFill>
            </a:endParaRPr>
          </a:p>
        </p:txBody>
      </p:sp>
      <p:sp>
        <p:nvSpPr>
          <p:cNvPr id="10" name="TextBox 9" hidden="0"/>
          <p:cNvSpPr txBox="1"/>
          <p:nvPr isPhoto="0" userDrawn="0"/>
        </p:nvSpPr>
        <p:spPr bwMode="auto">
          <a:xfrm>
            <a:off x="381000" y="765935"/>
            <a:ext cx="619298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400"/>
              <a:t> </a:t>
            </a:r>
            <a:r>
              <a:rPr lang="ru-RU" sz="1400"/>
              <a:t>logic</a:t>
            </a:r>
            <a:r>
              <a:rPr lang="ru-RU" sz="1400"/>
              <a:t>  [</a:t>
            </a:r>
            <a:r>
              <a:rPr lang="ru-RU" sz="1400"/>
              <a:t>w_note</a:t>
            </a:r>
            <a:r>
              <a:rPr lang="ru-RU" sz="1400"/>
              <a:t> - 1:0] </a:t>
            </a:r>
            <a:r>
              <a:rPr lang="ru-RU" sz="1400"/>
              <a:t>d_note</a:t>
            </a:r>
            <a:r>
              <a:rPr lang="ru-RU" sz="1400"/>
              <a:t>;  // </a:t>
            </a:r>
            <a:r>
              <a:rPr lang="ru-RU" sz="1400"/>
              <a:t>Delayed</a:t>
            </a:r>
            <a:r>
              <a:rPr lang="ru-RU" sz="1400"/>
              <a:t> </a:t>
            </a:r>
            <a:r>
              <a:rPr lang="ru-RU" sz="1400"/>
              <a:t>note</a:t>
            </a:r>
            <a:endParaRPr lang="ru-RU" sz="1400"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always_ff</a:t>
            </a:r>
            <a:r>
              <a:rPr lang="ru-RU" sz="1400"/>
              <a:t> @ (</a:t>
            </a:r>
            <a:r>
              <a:rPr lang="ru-RU" sz="1400"/>
              <a:t>posedge</a:t>
            </a:r>
            <a:r>
              <a:rPr lang="ru-RU" sz="1400"/>
              <a:t> </a:t>
            </a:r>
            <a:r>
              <a:rPr lang="ru-RU" sz="1400"/>
              <a:t>clk</a:t>
            </a:r>
            <a:r>
              <a:rPr lang="ru-RU" sz="1400"/>
              <a:t> </a:t>
            </a:r>
            <a:r>
              <a:rPr lang="ru-RU" sz="1400"/>
              <a:t>or</a:t>
            </a:r>
            <a:r>
              <a:rPr lang="ru-RU" sz="1400"/>
              <a:t> </a:t>
            </a:r>
            <a:r>
              <a:rPr lang="ru-RU" sz="1400"/>
              <a:t>posedge</a:t>
            </a:r>
            <a:r>
              <a:rPr lang="ru-RU" sz="1400"/>
              <a:t> </a:t>
            </a:r>
            <a:r>
              <a:rPr lang="ru-RU" sz="1400"/>
              <a:t>reset</a:t>
            </a:r>
            <a:r>
              <a:rPr lang="ru-RU" sz="1400"/>
              <a:t>)</a:t>
            </a:r>
            <a:endParaRPr/>
          </a:p>
          <a:p>
            <a:pPr>
              <a:defRPr/>
            </a:pPr>
            <a:r>
              <a:rPr lang="ru-RU" sz="1400"/>
              <a:t>        </a:t>
            </a:r>
            <a:r>
              <a:rPr lang="ru-RU" sz="1400"/>
              <a:t>if</a:t>
            </a:r>
            <a:r>
              <a:rPr lang="ru-RU" sz="1400"/>
              <a:t> (</a:t>
            </a:r>
            <a:r>
              <a:rPr lang="ru-RU" sz="1400"/>
              <a:t>reset</a:t>
            </a:r>
            <a:r>
              <a:rPr lang="ru-RU" sz="1400"/>
              <a:t>)</a:t>
            </a:r>
            <a:endParaRPr/>
          </a:p>
          <a:p>
            <a:pPr>
              <a:defRPr/>
            </a:pPr>
            <a:r>
              <a:rPr lang="ru-RU" sz="1400"/>
              <a:t>            </a:t>
            </a:r>
            <a:r>
              <a:rPr lang="ru-RU" sz="1400"/>
              <a:t>d_note</a:t>
            </a:r>
            <a:r>
              <a:rPr lang="ru-RU" sz="1400"/>
              <a:t> &lt;= </a:t>
            </a:r>
            <a:r>
              <a:rPr lang="ru-RU" sz="1400"/>
              <a:t>no_note</a:t>
            </a:r>
            <a:r>
              <a:rPr lang="ru-RU" sz="1400"/>
              <a:t>;</a:t>
            </a:r>
            <a:endParaRPr/>
          </a:p>
          <a:p>
            <a:pPr>
              <a:defRPr/>
            </a:pPr>
            <a:r>
              <a:rPr lang="ru-RU" sz="1400"/>
              <a:t>        </a:t>
            </a:r>
            <a:r>
              <a:rPr lang="ru-RU" sz="1400"/>
              <a:t>else</a:t>
            </a:r>
            <a:endParaRPr lang="ru-RU" sz="1400"/>
          </a:p>
          <a:p>
            <a:pPr>
              <a:defRPr/>
            </a:pPr>
            <a:r>
              <a:rPr lang="ru-RU" sz="1400"/>
              <a:t>            </a:t>
            </a:r>
            <a:r>
              <a:rPr lang="ru-RU" sz="1400"/>
              <a:t>d_note</a:t>
            </a:r>
            <a:r>
              <a:rPr lang="ru-RU" sz="1400"/>
              <a:t> &lt;= </a:t>
            </a:r>
            <a:r>
              <a:rPr lang="ru-RU" sz="1400"/>
              <a:t>note</a:t>
            </a:r>
            <a:r>
              <a:rPr lang="ru-RU" sz="1400"/>
              <a:t>;</a:t>
            </a:r>
            <a:endParaRPr/>
          </a:p>
          <a:p>
            <a:pPr>
              <a:defRPr/>
            </a:pPr>
            <a:endParaRPr lang="ru-RU" sz="1400"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logic</a:t>
            </a:r>
            <a:r>
              <a:rPr lang="ru-RU" sz="1400"/>
              <a:t>  [17:0] </a:t>
            </a:r>
            <a:r>
              <a:rPr lang="ru-RU" sz="1400"/>
              <a:t>t_cnt</a:t>
            </a:r>
            <a:r>
              <a:rPr lang="ru-RU" sz="1400"/>
              <a:t>;                    // </a:t>
            </a:r>
            <a:r>
              <a:rPr lang="ru-RU" sz="1400"/>
              <a:t>Threshold</a:t>
            </a:r>
            <a:r>
              <a:rPr lang="ru-RU" sz="1400"/>
              <a:t> </a:t>
            </a:r>
            <a:r>
              <a:rPr lang="ru-RU" sz="1400"/>
              <a:t>counter</a:t>
            </a:r>
            <a:endParaRPr lang="ru-RU" sz="1400"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logic</a:t>
            </a:r>
            <a:r>
              <a:rPr lang="ru-RU" sz="1400"/>
              <a:t>  [</a:t>
            </a:r>
            <a:r>
              <a:rPr lang="ru-RU" sz="1400"/>
              <a:t>w_note</a:t>
            </a:r>
            <a:r>
              <a:rPr lang="ru-RU" sz="1400"/>
              <a:t> - 1:0] </a:t>
            </a:r>
            <a:r>
              <a:rPr lang="ru-RU" sz="1400"/>
              <a:t>t_note</a:t>
            </a:r>
            <a:r>
              <a:rPr lang="ru-RU" sz="1400"/>
              <a:t>;  // </a:t>
            </a:r>
            <a:r>
              <a:rPr lang="ru-RU" sz="1400"/>
              <a:t>Thresholded</a:t>
            </a:r>
            <a:r>
              <a:rPr lang="ru-RU" sz="1400"/>
              <a:t> </a:t>
            </a:r>
            <a:r>
              <a:rPr lang="ru-RU" sz="1400"/>
              <a:t>note</a:t>
            </a:r>
            <a:endParaRPr lang="ru-RU" sz="1400"/>
          </a:p>
          <a:p>
            <a:pPr>
              <a:defRPr/>
            </a:pPr>
            <a:endParaRPr lang="ru-RU" sz="1400"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always_ff</a:t>
            </a:r>
            <a:r>
              <a:rPr lang="ru-RU" sz="1400"/>
              <a:t> @ (</a:t>
            </a:r>
            <a:r>
              <a:rPr lang="ru-RU" sz="1400"/>
              <a:t>posedge</a:t>
            </a:r>
            <a:r>
              <a:rPr lang="ru-RU" sz="1400"/>
              <a:t> </a:t>
            </a:r>
            <a:r>
              <a:rPr lang="ru-RU" sz="1400"/>
              <a:t>clk</a:t>
            </a:r>
            <a:r>
              <a:rPr lang="ru-RU" sz="1400"/>
              <a:t> </a:t>
            </a:r>
            <a:r>
              <a:rPr lang="ru-RU" sz="1400"/>
              <a:t>or</a:t>
            </a:r>
            <a:r>
              <a:rPr lang="ru-RU" sz="1400"/>
              <a:t> </a:t>
            </a:r>
            <a:r>
              <a:rPr lang="ru-RU" sz="1400"/>
              <a:t>posedge</a:t>
            </a:r>
            <a:r>
              <a:rPr lang="ru-RU" sz="1400"/>
              <a:t> </a:t>
            </a:r>
            <a:r>
              <a:rPr lang="ru-RU" sz="1400"/>
              <a:t>reset</a:t>
            </a:r>
            <a:r>
              <a:rPr lang="ru-RU" sz="1400"/>
              <a:t>)</a:t>
            </a:r>
            <a:endParaRPr/>
          </a:p>
          <a:p>
            <a:pPr>
              <a:defRPr/>
            </a:pPr>
            <a:r>
              <a:rPr lang="ru-RU" sz="1400"/>
              <a:t>        </a:t>
            </a:r>
            <a:r>
              <a:rPr lang="ru-RU" sz="1400"/>
              <a:t>if</a:t>
            </a:r>
            <a:r>
              <a:rPr lang="ru-RU" sz="1400"/>
              <a:t> (</a:t>
            </a:r>
            <a:r>
              <a:rPr lang="ru-RU" sz="1400"/>
              <a:t>reset</a:t>
            </a:r>
            <a:r>
              <a:rPr lang="ru-RU" sz="1400"/>
              <a:t>)</a:t>
            </a:r>
            <a:endParaRPr/>
          </a:p>
          <a:p>
            <a:pPr>
              <a:defRPr/>
            </a:pPr>
            <a:r>
              <a:rPr lang="ru-RU" sz="1400"/>
              <a:t>            </a:t>
            </a:r>
            <a:r>
              <a:rPr lang="ru-RU" sz="1400"/>
              <a:t>t_cnt</a:t>
            </a:r>
            <a:r>
              <a:rPr lang="ru-RU" sz="1400"/>
              <a:t> &lt;= 0;</a:t>
            </a:r>
            <a:endParaRPr/>
          </a:p>
          <a:p>
            <a:pPr>
              <a:defRPr/>
            </a:pPr>
            <a:r>
              <a:rPr lang="ru-RU" sz="1400"/>
              <a:t>        </a:t>
            </a:r>
            <a:r>
              <a:rPr lang="ru-RU" sz="1400"/>
              <a:t>else</a:t>
            </a:r>
            <a:endParaRPr lang="ru-RU" sz="1400"/>
          </a:p>
          <a:p>
            <a:pPr>
              <a:defRPr/>
            </a:pPr>
            <a:r>
              <a:rPr lang="ru-RU" sz="1400"/>
              <a:t>            </a:t>
            </a:r>
            <a:r>
              <a:rPr lang="ru-RU" sz="1400"/>
              <a:t>if</a:t>
            </a:r>
            <a:r>
              <a:rPr lang="ru-RU" sz="1400"/>
              <a:t> (</a:t>
            </a:r>
            <a:r>
              <a:rPr lang="ru-RU" sz="1400"/>
              <a:t>note</a:t>
            </a:r>
            <a:r>
              <a:rPr lang="ru-RU" sz="1400"/>
              <a:t> == </a:t>
            </a:r>
            <a:r>
              <a:rPr lang="ru-RU" sz="1400"/>
              <a:t>d_note</a:t>
            </a:r>
            <a:r>
              <a:rPr lang="ru-RU" sz="1400"/>
              <a:t>)</a:t>
            </a:r>
            <a:endParaRPr/>
          </a:p>
          <a:p>
            <a:pPr>
              <a:defRPr/>
            </a:pPr>
            <a:r>
              <a:rPr lang="ru-RU" sz="1400"/>
              <a:t>                </a:t>
            </a:r>
            <a:r>
              <a:rPr lang="ru-RU" sz="1400"/>
              <a:t>t_cnt</a:t>
            </a:r>
            <a:r>
              <a:rPr lang="ru-RU" sz="1400"/>
              <a:t> &lt;= </a:t>
            </a:r>
            <a:r>
              <a:rPr lang="ru-RU" sz="1400"/>
              <a:t>t_cnt</a:t>
            </a:r>
            <a:r>
              <a:rPr lang="ru-RU" sz="1400"/>
              <a:t> + 1;</a:t>
            </a:r>
            <a:endParaRPr/>
          </a:p>
          <a:p>
            <a:pPr>
              <a:defRPr/>
            </a:pPr>
            <a:r>
              <a:rPr lang="ru-RU" sz="1400"/>
              <a:t>            </a:t>
            </a:r>
            <a:r>
              <a:rPr lang="ru-RU" sz="1400"/>
              <a:t>else</a:t>
            </a:r>
            <a:endParaRPr lang="ru-RU" sz="1400"/>
          </a:p>
          <a:p>
            <a:pPr>
              <a:defRPr/>
            </a:pPr>
            <a:r>
              <a:rPr lang="ru-RU" sz="1400"/>
              <a:t>                </a:t>
            </a:r>
            <a:r>
              <a:rPr lang="ru-RU" sz="1400"/>
              <a:t>t_cnt</a:t>
            </a:r>
            <a:r>
              <a:rPr lang="ru-RU" sz="1400"/>
              <a:t> &lt;= 0;</a:t>
            </a:r>
            <a:endParaRPr/>
          </a:p>
          <a:p>
            <a:pPr>
              <a:defRPr/>
            </a:pPr>
            <a:endParaRPr lang="ru-RU" sz="1400"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always_ff</a:t>
            </a:r>
            <a:r>
              <a:rPr lang="ru-RU" sz="1400"/>
              <a:t> @ (</a:t>
            </a:r>
            <a:r>
              <a:rPr lang="ru-RU" sz="1400"/>
              <a:t>posedge</a:t>
            </a:r>
            <a:r>
              <a:rPr lang="ru-RU" sz="1400"/>
              <a:t> </a:t>
            </a:r>
            <a:r>
              <a:rPr lang="ru-RU" sz="1400"/>
              <a:t>clk</a:t>
            </a:r>
            <a:r>
              <a:rPr lang="ru-RU" sz="1400"/>
              <a:t> </a:t>
            </a:r>
            <a:r>
              <a:rPr lang="ru-RU" sz="1400"/>
              <a:t>or</a:t>
            </a:r>
            <a:r>
              <a:rPr lang="ru-RU" sz="1400"/>
              <a:t> </a:t>
            </a:r>
            <a:r>
              <a:rPr lang="ru-RU" sz="1400"/>
              <a:t>posedge</a:t>
            </a:r>
            <a:r>
              <a:rPr lang="ru-RU" sz="1400"/>
              <a:t> </a:t>
            </a:r>
            <a:r>
              <a:rPr lang="ru-RU" sz="1400"/>
              <a:t>reset</a:t>
            </a:r>
            <a:r>
              <a:rPr lang="ru-RU" sz="1400"/>
              <a:t>)</a:t>
            </a:r>
            <a:endParaRPr/>
          </a:p>
          <a:p>
            <a:pPr>
              <a:defRPr/>
            </a:pPr>
            <a:r>
              <a:rPr lang="ru-RU" sz="1400"/>
              <a:t>        </a:t>
            </a:r>
            <a:r>
              <a:rPr lang="ru-RU" sz="1400"/>
              <a:t>if</a:t>
            </a:r>
            <a:r>
              <a:rPr lang="ru-RU" sz="1400"/>
              <a:t> (</a:t>
            </a:r>
            <a:r>
              <a:rPr lang="ru-RU" sz="1400"/>
              <a:t>reset</a:t>
            </a:r>
            <a:r>
              <a:rPr lang="ru-RU" sz="1400"/>
              <a:t>)</a:t>
            </a:r>
            <a:endParaRPr/>
          </a:p>
          <a:p>
            <a:pPr>
              <a:defRPr/>
            </a:pPr>
            <a:r>
              <a:rPr lang="ru-RU" sz="1400"/>
              <a:t>            </a:t>
            </a:r>
            <a:r>
              <a:rPr lang="ru-RU" sz="1400"/>
              <a:t>t_note</a:t>
            </a:r>
            <a:r>
              <a:rPr lang="ru-RU" sz="1400"/>
              <a:t> &lt;= </a:t>
            </a:r>
            <a:r>
              <a:rPr lang="ru-RU" sz="1400"/>
              <a:t>no_note</a:t>
            </a:r>
            <a:r>
              <a:rPr lang="ru-RU" sz="1400"/>
              <a:t>;</a:t>
            </a:r>
            <a:endParaRPr/>
          </a:p>
          <a:p>
            <a:pPr>
              <a:defRPr/>
            </a:pPr>
            <a:r>
              <a:rPr lang="ru-RU" sz="1400"/>
              <a:t>        </a:t>
            </a:r>
            <a:r>
              <a:rPr lang="ru-RU" sz="1400"/>
              <a:t>else</a:t>
            </a:r>
            <a:endParaRPr lang="ru-RU" sz="1400"/>
          </a:p>
          <a:p>
            <a:pPr>
              <a:defRPr/>
            </a:pPr>
            <a:r>
              <a:rPr lang="ru-RU" sz="1400"/>
              <a:t>            </a:t>
            </a:r>
            <a:r>
              <a:rPr lang="ru-RU" sz="1400"/>
              <a:t>if</a:t>
            </a:r>
            <a:r>
              <a:rPr lang="ru-RU" sz="1400"/>
              <a:t> (&amp; </a:t>
            </a:r>
            <a:r>
              <a:rPr lang="ru-RU" sz="1400"/>
              <a:t>t_cnt</a:t>
            </a:r>
            <a:r>
              <a:rPr lang="ru-RU" sz="1400"/>
              <a:t>)</a:t>
            </a:r>
            <a:endParaRPr/>
          </a:p>
          <a:p>
            <a:pPr>
              <a:defRPr/>
            </a:pPr>
            <a:r>
              <a:rPr lang="ru-RU" sz="1400"/>
              <a:t>                </a:t>
            </a:r>
            <a:r>
              <a:rPr lang="ru-RU" sz="1400"/>
              <a:t>t_note</a:t>
            </a:r>
            <a:r>
              <a:rPr lang="ru-RU" sz="1400"/>
              <a:t> &lt;= </a:t>
            </a:r>
            <a:r>
              <a:rPr lang="ru-RU" sz="1400"/>
              <a:t>d_note</a:t>
            </a:r>
            <a:r>
              <a:rPr lang="ru-RU" sz="1400"/>
              <a:t>;</a:t>
            </a:r>
            <a:endParaRPr/>
          </a:p>
        </p:txBody>
      </p:sp>
      <p:sp>
        <p:nvSpPr>
          <p:cNvPr id="12" name="TextBox 11" hidden="0"/>
          <p:cNvSpPr txBox="1"/>
          <p:nvPr isPhoto="0" userDrawn="0"/>
        </p:nvSpPr>
        <p:spPr bwMode="auto">
          <a:xfrm>
            <a:off x="5721374" y="765935"/>
            <a:ext cx="61929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600" b="1" i="1"/>
              <a:t>Если нота регистрируется, проверяем, что нота удерживается достаточное число тактов основной частоты 50 МГц, за счёт чего убеждаемся что это не помеха.</a:t>
            </a:r>
            <a:endParaRPr/>
          </a:p>
        </p:txBody>
      </p:sp>
      <p:pic>
        <p:nvPicPr>
          <p:cNvPr id="5124" name="Picture 4" descr="Plots" hidden="0"/>
          <p:cNvPicPr>
            <a:picLocks noChangeAspect="1" noChangeArrowheads="1"/>
          </p:cNvPicPr>
          <p:nvPr isPhoto="0" userDrawn="0"/>
        </p:nvPicPr>
        <p:blipFill>
          <a:blip r:embed="rId2"/>
          <a:srcRect l="0" t="0" r="33509" b="0"/>
          <a:stretch/>
        </p:blipFill>
        <p:spPr bwMode="auto">
          <a:xfrm>
            <a:off x="5851113" y="2002844"/>
            <a:ext cx="2895723" cy="1833081"/>
          </a:xfrm>
          <a:prstGeom prst="rect">
            <a:avLst/>
          </a:prstGeom>
          <a:noFill/>
        </p:spPr>
      </p:pic>
      <p:sp>
        <p:nvSpPr>
          <p:cNvPr id="7" name="TextBox 6" hidden="0"/>
          <p:cNvSpPr txBox="1"/>
          <p:nvPr isPhoto="0" userDrawn="0"/>
        </p:nvSpPr>
        <p:spPr bwMode="auto">
          <a:xfrm>
            <a:off x="9494982" y="2770909"/>
            <a:ext cx="157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Тон с помехой</a:t>
            </a:r>
            <a:endParaRPr/>
          </a:p>
        </p:txBody>
      </p:sp>
      <p:pic>
        <p:nvPicPr>
          <p:cNvPr id="5126" name="Picture 6" descr="Plots" hidden="0"/>
          <p:cNvPicPr>
            <a:picLocks noChangeAspect="1" noChangeArrowheads="1"/>
          </p:cNvPicPr>
          <p:nvPr isPhoto="0" userDrawn="0"/>
        </p:nvPicPr>
        <p:blipFill>
          <a:blip r:embed="rId3"/>
          <a:srcRect l="0" t="0" r="38645" b="12456"/>
          <a:stretch/>
        </p:blipFill>
        <p:spPr bwMode="auto">
          <a:xfrm>
            <a:off x="5998895" y="4361948"/>
            <a:ext cx="2375621" cy="1571829"/>
          </a:xfrm>
          <a:prstGeom prst="rect">
            <a:avLst/>
          </a:prstGeom>
          <a:noFill/>
        </p:spPr>
      </p:pic>
      <p:sp>
        <p:nvSpPr>
          <p:cNvPr id="19" name="TextBox 18" hidden="0"/>
          <p:cNvSpPr txBox="1"/>
          <p:nvPr isPhoto="0" userDrawn="0"/>
        </p:nvSpPr>
        <p:spPr bwMode="auto">
          <a:xfrm>
            <a:off x="9494982" y="5046316"/>
            <a:ext cx="12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Чистый тон</a:t>
            </a:r>
            <a:endParaRPr/>
          </a:p>
        </p:txBody>
      </p:sp>
      <p:sp>
        <p:nvSpPr>
          <p:cNvPr id="21" name="Прямоугольник 20" hidden="0"/>
          <p:cNvSpPr/>
          <p:nvPr isPhoto="0" userDrawn="0"/>
        </p:nvSpPr>
        <p:spPr bwMode="auto">
          <a:xfrm>
            <a:off x="5723106" y="765935"/>
            <a:ext cx="6191250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 txBox="1"/>
          <p:nvPr isPhoto="0" userDrawn="0"/>
        </p:nvSpPr>
        <p:spPr bwMode="auto">
          <a:xfrm>
            <a:off x="0" y="112970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Вывод ноты на </a:t>
            </a:r>
            <a:r>
              <a:rPr lang="ru-RU" sz="2800">
                <a:latin typeface="Times New Roman"/>
                <a:cs typeface="Times New Roman"/>
              </a:rPr>
              <a:t>семисегментный</a:t>
            </a:r>
            <a:r>
              <a:rPr lang="ru-RU" sz="2800">
                <a:latin typeface="Times New Roman"/>
                <a:cs typeface="Times New Roman"/>
              </a:rPr>
              <a:t> индикатор</a:t>
            </a:r>
            <a:endParaRPr/>
          </a:p>
        </p:txBody>
      </p:sp>
      <p:pic>
        <p:nvPicPr>
          <p:cNvPr id="7170" name="Picture 2" hidden="0"/>
          <p:cNvPicPr>
            <a:picLocks noChangeAspect="1" noChangeArrowheads="1" noGrp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>
            <a:off x="888582" y="1006931"/>
            <a:ext cx="2896238" cy="5148869"/>
          </a:xfrm>
          <a:prstGeom prst="rect">
            <a:avLst/>
          </a:prstGeom>
          <a:noFill/>
        </p:spPr>
      </p:pic>
      <p:pic>
        <p:nvPicPr>
          <p:cNvPr id="8" name="Рисунок 7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254430" y="1578387"/>
            <a:ext cx="6862643" cy="4267102"/>
          </a:xfrm>
          <a:prstGeom prst="rect">
            <a:avLst/>
          </a:prstGeom>
        </p:spPr>
      </p:pic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  <p:sp>
        <p:nvSpPr>
          <p:cNvPr id="12" name="TextBox 11" hidden="0"/>
          <p:cNvSpPr txBox="1"/>
          <p:nvPr isPhoto="0" userDrawn="0"/>
        </p:nvSpPr>
        <p:spPr bwMode="auto">
          <a:xfrm>
            <a:off x="148593" y="6412183"/>
            <a:ext cx="52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i="1">
                <a:latin typeface="Courier New"/>
                <a:cs typeface="Courier New"/>
              </a:rPr>
              <a:t>day_6/lab*/top.sv</a:t>
            </a:r>
            <a:r>
              <a:rPr lang="ru-RU" i="1">
                <a:latin typeface="Courier New"/>
                <a:cs typeface="Courier New"/>
              </a:rPr>
              <a:t> (211-231)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Номер слайда 2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 sz="1800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2" name="Заголовок 1" hidden="0"/>
          <p:cNvSpPr txBox="1"/>
          <p:nvPr isPhoto="0" userDrawn="0"/>
        </p:nvSpPr>
        <p:spPr bwMode="auto">
          <a:xfrm>
            <a:off x="0" y="112970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Подготовка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ru-RU" sz="2800">
                <a:latin typeface="Times New Roman"/>
                <a:cs typeface="Times New Roman"/>
              </a:rPr>
              <a:t>к лабораторной работе:</a:t>
            </a:r>
            <a:endParaRPr/>
          </a:p>
        </p:txBody>
      </p:sp>
      <p:sp>
        <p:nvSpPr>
          <p:cNvPr id="3" name="TextBox 2" hidden="0"/>
          <p:cNvSpPr txBox="1"/>
          <p:nvPr isPhoto="0" userDrawn="0"/>
        </p:nvSpPr>
        <p:spPr bwMode="auto">
          <a:xfrm>
            <a:off x="0" y="1006931"/>
            <a:ext cx="9370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1. Скачиваем приложение генератор тона на телефон</a:t>
            </a:r>
            <a:br>
              <a:rPr lang="ru-RU"/>
            </a:br>
            <a:r>
              <a:rPr lang="ru-RU" b="1" i="1"/>
              <a:t>Так же можно воспользоваться заготовленными последовательностями нот в </a:t>
            </a:r>
            <a:r>
              <a:rPr lang="en-US" b="1" i="1"/>
              <a:t>.mp3.</a:t>
            </a:r>
            <a:endParaRPr lang="ru-RU" b="1" i="1"/>
          </a:p>
        </p:txBody>
      </p:sp>
      <p:pic>
        <p:nvPicPr>
          <p:cNvPr id="7" name="Рисунок 6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586930" y="286282"/>
            <a:ext cx="1533739" cy="1533739"/>
          </a:xfrm>
          <a:prstGeom prst="rect">
            <a:avLst/>
          </a:prstGeom>
        </p:spPr>
      </p:pic>
      <p:sp>
        <p:nvSpPr>
          <p:cNvPr id="13" name="TextBox 12" hidden="0"/>
          <p:cNvSpPr txBox="1"/>
          <p:nvPr isPhoto="0" userDrawn="0"/>
        </p:nvSpPr>
        <p:spPr bwMode="auto">
          <a:xfrm>
            <a:off x="11029372" y="0"/>
            <a:ext cx="671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.mp3</a:t>
            </a:r>
            <a:endParaRPr lang="ru-RU"/>
          </a:p>
        </p:txBody>
      </p:sp>
      <p:pic>
        <p:nvPicPr>
          <p:cNvPr id="15" name="Picture 4" descr="Купить Оптом Бесплатная Доставка Платы Разработки ПЛИС ALTERA EP4CE6 Плата  Altera Cyclone IV NIOSII EP4CE И Программатор USB Blaster Отsbxiang В  Категории Схемы, 4 291 руб. На Ru.Dhgate.Com | Dhgate" hidden="0"/>
          <p:cNvPicPr>
            <a:picLocks noChangeAspect="1" noChangeArrowheads="1"/>
          </p:cNvPicPr>
          <p:nvPr isPhoto="0" userDrawn="0"/>
        </p:nvPicPr>
        <p:blipFill>
          <a:blip r:embed="rId3"/>
          <a:srcRect l="0" t="8918" r="0" b="7293"/>
          <a:stretch/>
        </p:blipFill>
        <p:spPr bwMode="auto">
          <a:xfrm>
            <a:off x="6902936" y="1625492"/>
            <a:ext cx="3594423" cy="3011667"/>
          </a:xfrm>
          <a:prstGeom prst="rect">
            <a:avLst/>
          </a:prstGeom>
          <a:noFill/>
        </p:spPr>
      </p:pic>
      <p:sp>
        <p:nvSpPr>
          <p:cNvPr id="16" name="Выноска: линия 15" hidden="0"/>
          <p:cNvSpPr/>
          <p:nvPr isPhoto="0" userDrawn="0"/>
        </p:nvSpPr>
        <p:spPr bwMode="auto">
          <a:xfrm>
            <a:off x="8296982" y="3685742"/>
            <a:ext cx="518636" cy="147638"/>
          </a:xfrm>
          <a:prstGeom prst="borderCallout1">
            <a:avLst>
              <a:gd name="adj1" fmla="val 3496"/>
              <a:gd name="adj2" fmla="val 98271"/>
              <a:gd name="adj3" fmla="val 790328"/>
              <a:gd name="adj4" fmla="val 1029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Шестиугольник 16" hidden="0"/>
          <p:cNvSpPr/>
          <p:nvPr isPhoto="0" userDrawn="0"/>
        </p:nvSpPr>
        <p:spPr bwMode="auto">
          <a:xfrm>
            <a:off x="8374765" y="5686924"/>
            <a:ext cx="440853" cy="43053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 hidden="0"/>
          <p:cNvSpPr/>
          <p:nvPr isPhoto="0" userDrawn="0"/>
        </p:nvSpPr>
        <p:spPr bwMode="auto">
          <a:xfrm>
            <a:off x="8374765" y="6117454"/>
            <a:ext cx="466497" cy="268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Шестиугольник 18" hidden="0"/>
          <p:cNvSpPr/>
          <p:nvPr isPhoto="0" userDrawn="0"/>
        </p:nvSpPr>
        <p:spPr bwMode="auto">
          <a:xfrm>
            <a:off x="8841262" y="5686924"/>
            <a:ext cx="440473" cy="43053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 hidden="0"/>
          <p:cNvSpPr/>
          <p:nvPr isPhoto="0" userDrawn="0"/>
        </p:nvSpPr>
        <p:spPr bwMode="auto">
          <a:xfrm>
            <a:off x="8841262" y="6117454"/>
            <a:ext cx="466497" cy="268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1" name="Шестиугольник 20" hidden="0"/>
          <p:cNvSpPr/>
          <p:nvPr isPhoto="0" userDrawn="0"/>
        </p:nvSpPr>
        <p:spPr bwMode="auto">
          <a:xfrm>
            <a:off x="9307379" y="5686924"/>
            <a:ext cx="440853" cy="43053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 hidden="0"/>
          <p:cNvSpPr/>
          <p:nvPr isPhoto="0" userDrawn="0"/>
        </p:nvSpPr>
        <p:spPr bwMode="auto">
          <a:xfrm>
            <a:off x="9307379" y="6117454"/>
            <a:ext cx="466497" cy="268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3" name="Шестиугольник 22" hidden="0"/>
          <p:cNvSpPr/>
          <p:nvPr isPhoto="0" userDrawn="0"/>
        </p:nvSpPr>
        <p:spPr bwMode="auto">
          <a:xfrm>
            <a:off x="9773876" y="5686924"/>
            <a:ext cx="440473" cy="43053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4" name="Прямоугольник 23" hidden="0"/>
          <p:cNvSpPr/>
          <p:nvPr isPhoto="0" userDrawn="0"/>
        </p:nvSpPr>
        <p:spPr bwMode="auto">
          <a:xfrm>
            <a:off x="9773876" y="6117454"/>
            <a:ext cx="466497" cy="268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Шестиугольник 24" hidden="0"/>
          <p:cNvSpPr/>
          <p:nvPr isPhoto="0" userDrawn="0"/>
        </p:nvSpPr>
        <p:spPr bwMode="auto">
          <a:xfrm>
            <a:off x="10239993" y="5686924"/>
            <a:ext cx="440473" cy="43053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 hidden="0"/>
          <p:cNvSpPr/>
          <p:nvPr isPhoto="0" userDrawn="0"/>
        </p:nvSpPr>
        <p:spPr bwMode="auto">
          <a:xfrm>
            <a:off x="10239993" y="6117454"/>
            <a:ext cx="466497" cy="268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TextBox 26" hidden="0"/>
          <p:cNvSpPr txBox="1"/>
          <p:nvPr isPhoto="0" userDrawn="0"/>
        </p:nvSpPr>
        <p:spPr bwMode="auto">
          <a:xfrm>
            <a:off x="10261762" y="60668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74</a:t>
            </a:r>
            <a:endParaRPr lang="ru-RU"/>
          </a:p>
        </p:txBody>
      </p:sp>
      <p:sp>
        <p:nvSpPr>
          <p:cNvPr id="28" name="TextBox 27" hidden="0"/>
          <p:cNvSpPr txBox="1"/>
          <p:nvPr isPhoto="0" userDrawn="0"/>
        </p:nvSpPr>
        <p:spPr bwMode="auto">
          <a:xfrm>
            <a:off x="9803728" y="60662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72</a:t>
            </a:r>
            <a:endParaRPr lang="ru-RU"/>
          </a:p>
        </p:txBody>
      </p:sp>
      <p:sp>
        <p:nvSpPr>
          <p:cNvPr id="30" name="TextBox 29" hidden="0"/>
          <p:cNvSpPr txBox="1"/>
          <p:nvPr isPhoto="0" userDrawn="0"/>
        </p:nvSpPr>
        <p:spPr bwMode="auto">
          <a:xfrm>
            <a:off x="9338309" y="60662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70</a:t>
            </a:r>
            <a:endParaRPr lang="ru-RU"/>
          </a:p>
        </p:txBody>
      </p:sp>
      <p:sp>
        <p:nvSpPr>
          <p:cNvPr id="31" name="TextBox 30" hidden="0"/>
          <p:cNvSpPr txBox="1"/>
          <p:nvPr isPhoto="0" userDrawn="0"/>
        </p:nvSpPr>
        <p:spPr bwMode="auto">
          <a:xfrm>
            <a:off x="8858125" y="60662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68</a:t>
            </a:r>
            <a:endParaRPr lang="ru-RU"/>
          </a:p>
        </p:txBody>
      </p:sp>
      <p:sp>
        <p:nvSpPr>
          <p:cNvPr id="32" name="Шестиугольник 31" hidden="0"/>
          <p:cNvSpPr/>
          <p:nvPr isPhoto="0" userDrawn="0"/>
        </p:nvSpPr>
        <p:spPr bwMode="auto">
          <a:xfrm>
            <a:off x="7926791" y="5686924"/>
            <a:ext cx="440853" cy="43053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3" name="Прямоугольник 32" hidden="0"/>
          <p:cNvSpPr/>
          <p:nvPr isPhoto="0" userDrawn="0"/>
        </p:nvSpPr>
        <p:spPr bwMode="auto">
          <a:xfrm>
            <a:off x="7906005" y="6117454"/>
            <a:ext cx="466497" cy="268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4" name="TextBox 33" hidden="0"/>
          <p:cNvSpPr txBox="1"/>
          <p:nvPr isPhoto="0" userDrawn="0"/>
        </p:nvSpPr>
        <p:spPr bwMode="auto">
          <a:xfrm>
            <a:off x="8399177" y="60662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66</a:t>
            </a:r>
            <a:endParaRPr lang="ru-RU"/>
          </a:p>
        </p:txBody>
      </p:sp>
      <p:sp>
        <p:nvSpPr>
          <p:cNvPr id="35" name="TextBox 34" hidden="0"/>
          <p:cNvSpPr txBox="1"/>
          <p:nvPr isPhoto="0" userDrawn="0"/>
        </p:nvSpPr>
        <p:spPr bwMode="auto">
          <a:xfrm>
            <a:off x="7941922" y="60662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64</a:t>
            </a:r>
            <a:endParaRPr lang="ru-RU"/>
          </a:p>
        </p:txBody>
      </p:sp>
      <p:cxnSp>
        <p:nvCxnSpPr>
          <p:cNvPr id="36" name="Прямая соединительная линия 35" hidden="0"/>
          <p:cNvCxnSpPr>
            <a:cxnSpLocks/>
          </p:cNvCxnSpPr>
          <p:nvPr isPhoto="0" userDrawn="0"/>
        </p:nvCxnSpPr>
        <p:spPr bwMode="auto">
          <a:xfrm flipV="1">
            <a:off x="10461245" y="5120311"/>
            <a:ext cx="0" cy="787400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 hidden="0"/>
          <p:cNvCxnSpPr>
            <a:cxnSpLocks/>
          </p:cNvCxnSpPr>
          <p:nvPr isPhoto="0" userDrawn="0"/>
        </p:nvCxnSpPr>
        <p:spPr bwMode="auto">
          <a:xfrm flipV="1">
            <a:off x="9991345" y="5120311"/>
            <a:ext cx="0" cy="787400"/>
          </a:xfrm>
          <a:prstGeom prst="line">
            <a:avLst/>
          </a:prstGeom>
          <a:ln w="57150">
            <a:solidFill>
              <a:srgbClr val="BA4E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 hidden="0"/>
          <p:cNvCxnSpPr>
            <a:cxnSpLocks/>
          </p:cNvCxnSpPr>
          <p:nvPr isPhoto="0" userDrawn="0"/>
        </p:nvCxnSpPr>
        <p:spPr bwMode="auto">
          <a:xfrm flipV="1">
            <a:off x="9521445" y="5120311"/>
            <a:ext cx="0" cy="78740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 hidden="0"/>
          <p:cNvCxnSpPr>
            <a:cxnSpLocks/>
          </p:cNvCxnSpPr>
          <p:nvPr isPhoto="0" userDrawn="0"/>
        </p:nvCxnSpPr>
        <p:spPr bwMode="auto">
          <a:xfrm flipV="1">
            <a:off x="9057895" y="5120311"/>
            <a:ext cx="0" cy="787400"/>
          </a:xfrm>
          <a:prstGeom prst="line">
            <a:avLst/>
          </a:prstGeom>
          <a:ln w="57150">
            <a:solidFill>
              <a:srgbClr val="FFFF66"/>
            </a:solidFill>
          </a:ln>
          <a:effectLst>
            <a:outerShdw blurRad="50800" dist="38100" dir="2700000" rotWithShape="0" algn="tl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 hidden="0"/>
          <p:cNvCxnSpPr>
            <a:cxnSpLocks/>
          </p:cNvCxnSpPr>
          <p:nvPr isPhoto="0" userDrawn="0"/>
        </p:nvCxnSpPr>
        <p:spPr bwMode="auto">
          <a:xfrm flipV="1">
            <a:off x="8137145" y="5164761"/>
            <a:ext cx="0" cy="787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 hidden="0"/>
          <p:cNvSpPr txBox="1"/>
          <p:nvPr isPhoto="0" userDrawn="0"/>
        </p:nvSpPr>
        <p:spPr bwMode="auto">
          <a:xfrm>
            <a:off x="10206393" y="4861342"/>
            <a:ext cx="581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/>
              <a:t>VCC</a:t>
            </a:r>
            <a:endParaRPr lang="ru-RU"/>
          </a:p>
        </p:txBody>
      </p:sp>
      <p:sp>
        <p:nvSpPr>
          <p:cNvPr id="42" name="TextBox 41" hidden="0"/>
          <p:cNvSpPr txBox="1"/>
          <p:nvPr isPhoto="0" userDrawn="0"/>
        </p:nvSpPr>
        <p:spPr bwMode="auto">
          <a:xfrm>
            <a:off x="9717905" y="4857758"/>
            <a:ext cx="63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/>
              <a:t>GND</a:t>
            </a:r>
            <a:endParaRPr lang="ru-RU"/>
          </a:p>
        </p:txBody>
      </p:sp>
      <p:sp>
        <p:nvSpPr>
          <p:cNvPr id="43" name="TextBox 42" hidden="0"/>
          <p:cNvSpPr txBox="1"/>
          <p:nvPr isPhoto="0" userDrawn="0"/>
        </p:nvSpPr>
        <p:spPr bwMode="auto">
          <a:xfrm>
            <a:off x="9272368" y="4861342"/>
            <a:ext cx="581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/>
              <a:t>SCK</a:t>
            </a:r>
            <a:endParaRPr lang="ru-RU"/>
          </a:p>
        </p:txBody>
      </p:sp>
      <p:sp>
        <p:nvSpPr>
          <p:cNvPr id="44" name="TextBox 43" hidden="0"/>
          <p:cNvSpPr txBox="1"/>
          <p:nvPr isPhoto="0" userDrawn="0"/>
        </p:nvSpPr>
        <p:spPr bwMode="auto">
          <a:xfrm>
            <a:off x="8732719" y="4870782"/>
            <a:ext cx="67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/>
              <a:t>MISO</a:t>
            </a:r>
            <a:endParaRPr lang="ru-RU"/>
          </a:p>
        </p:txBody>
      </p:sp>
      <p:sp>
        <p:nvSpPr>
          <p:cNvPr id="45" name="TextBox 44" hidden="0"/>
          <p:cNvSpPr txBox="1"/>
          <p:nvPr isPhoto="0" userDrawn="0"/>
        </p:nvSpPr>
        <p:spPr bwMode="auto">
          <a:xfrm>
            <a:off x="7947720" y="4888462"/>
            <a:ext cx="67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/>
              <a:t>SS</a:t>
            </a:r>
            <a:endParaRPr lang="ru-RU"/>
          </a:p>
        </p:txBody>
      </p:sp>
      <p:sp>
        <p:nvSpPr>
          <p:cNvPr id="46" name="Прямоугольник 45" hidden="0"/>
          <p:cNvSpPr/>
          <p:nvPr isPhoto="0" userDrawn="0"/>
        </p:nvSpPr>
        <p:spPr bwMode="auto">
          <a:xfrm>
            <a:off x="7787780" y="4857758"/>
            <a:ext cx="3000546" cy="1650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0" name="TextBox 49" hidden="0"/>
          <p:cNvSpPr txBox="1"/>
          <p:nvPr isPhoto="0" userDrawn="0"/>
        </p:nvSpPr>
        <p:spPr bwMode="auto">
          <a:xfrm>
            <a:off x="0" y="2121853"/>
            <a:ext cx="622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2. </a:t>
            </a:r>
            <a:r>
              <a:rPr lang="ru-RU"/>
              <a:t>Подключаем микрофон к плате в соответствии со схемой:</a:t>
            </a:r>
            <a:endParaRPr/>
          </a:p>
        </p:txBody>
      </p:sp>
      <p:pic>
        <p:nvPicPr>
          <p:cNvPr id="51" name="Рисунок 50" hidden="0"/>
          <p:cNvPicPr>
            <a:picLocks noChangeAspect="1"/>
          </p:cNvPicPr>
          <p:nvPr isPhoto="0" userDrawn="0"/>
        </p:nvPicPr>
        <p:blipFill>
          <a:blip r:embed="rId4"/>
          <a:srcRect l="20113" t="8207" r="12673" b="0"/>
          <a:stretch/>
        </p:blipFill>
        <p:spPr bwMode="auto">
          <a:xfrm>
            <a:off x="6539402" y="3436094"/>
            <a:ext cx="1248619" cy="3072470"/>
          </a:xfrm>
          <a:prstGeom prst="rect">
            <a:avLst/>
          </a:prstGeom>
        </p:spPr>
      </p:pic>
      <p:sp>
        <p:nvSpPr>
          <p:cNvPr id="52" name="TextBox 51" hidden="0"/>
          <p:cNvSpPr txBox="1"/>
          <p:nvPr isPhoto="0" userDrawn="0"/>
        </p:nvSpPr>
        <p:spPr bwMode="auto">
          <a:xfrm>
            <a:off x="0" y="2946659"/>
            <a:ext cx="332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3</a:t>
            </a:r>
            <a:r>
              <a:rPr lang="en-US"/>
              <a:t>. </a:t>
            </a:r>
            <a:r>
              <a:rPr lang="ru-RU"/>
              <a:t>Открываем проект в </a:t>
            </a:r>
            <a:r>
              <a:rPr lang="en-US"/>
              <a:t>Quartus.</a:t>
            </a:r>
            <a:endParaRPr lang="ru-RU"/>
          </a:p>
        </p:txBody>
      </p:sp>
      <p:sp>
        <p:nvSpPr>
          <p:cNvPr id="55" name="TextBox 54" hidden="0"/>
          <p:cNvSpPr txBox="1"/>
          <p:nvPr isPhoto="0" userDrawn="0"/>
        </p:nvSpPr>
        <p:spPr bwMode="auto">
          <a:xfrm>
            <a:off x="10497359" y="1850944"/>
            <a:ext cx="1691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1400" i="1"/>
              <a:t>Можно проиграть </a:t>
            </a:r>
            <a:br>
              <a:rPr lang="ru-RU" sz="1400" i="1"/>
            </a:br>
            <a:r>
              <a:rPr lang="ru-RU" sz="1400" i="1"/>
              <a:t>с телефона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 txBox="1"/>
          <p:nvPr isPhoto="0" userDrawn="0"/>
        </p:nvSpPr>
        <p:spPr bwMode="auto">
          <a:xfrm>
            <a:off x="0" y="136525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Лабораторная работа №1</a:t>
            </a:r>
            <a:endParaRPr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  <p:sp>
        <p:nvSpPr>
          <p:cNvPr id="10" name="TextBox 9" hidden="0"/>
          <p:cNvSpPr txBox="1"/>
          <p:nvPr isPhoto="0" userDrawn="0"/>
        </p:nvSpPr>
        <p:spPr bwMode="auto">
          <a:xfrm>
            <a:off x="66962" y="808381"/>
            <a:ext cx="10868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ru-RU" b="1"/>
              <a:t>Задание 1. Заполнить таблицу параметров в соответствии с частотами нот четвертой октавы в Гц.</a:t>
            </a:r>
            <a:endParaRPr/>
          </a:p>
          <a:p>
            <a:pPr>
              <a:defRPr/>
            </a:pPr>
            <a:r>
              <a:rPr lang="ru-RU" b="1" i="1"/>
              <a:t>Сейчас</a:t>
            </a:r>
            <a:r>
              <a:rPr lang="ru-RU"/>
              <a:t> здесь правильная нота только C(До)=261.63 Гц и A(Ля)=440.00 Гц</a:t>
            </a:r>
            <a:endParaRPr/>
          </a:p>
        </p:txBody>
      </p:sp>
      <p:sp>
        <p:nvSpPr>
          <p:cNvPr id="11" name="TextBox 10" hidden="0"/>
          <p:cNvSpPr txBox="1"/>
          <p:nvPr isPhoto="0" userDrawn="0"/>
        </p:nvSpPr>
        <p:spPr bwMode="auto">
          <a:xfrm>
            <a:off x="325582" y="1547658"/>
            <a:ext cx="61929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87"/>
              <a:defRPr/>
            </a:pP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latin typeface="Courier New"/>
                <a:cs typeface="Courier New"/>
              </a:rPr>
              <a:t>localparam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ru-RU" sz="1400">
                <a:latin typeface="Courier New"/>
                <a:cs typeface="Courier New"/>
              </a:rPr>
              <a:t>	 </a:t>
            </a:r>
            <a:r>
              <a:rPr lang="en-US" sz="1400" b="1">
                <a:latin typeface="Courier New"/>
                <a:cs typeface="Courier New"/>
              </a:rPr>
              <a:t>freq_100_C  </a:t>
            </a:r>
            <a:r>
              <a:rPr lang="en-US" sz="1400">
                <a:latin typeface="Courier New"/>
                <a:cs typeface="Courier New"/>
              </a:rPr>
              <a:t>= 26163,</a:t>
            </a:r>
            <a:endParaRPr/>
          </a:p>
          <a:p>
            <a:pPr marL="342900" indent="-342900">
              <a:buFont typeface="+mj-lt"/>
              <a:buAutoNum type="arabicPeriod" startAt="87"/>
              <a:defRPr/>
            </a:pPr>
            <a:r>
              <a:rPr lang="en-US" sz="1400">
                <a:latin typeface="Courier New"/>
                <a:cs typeface="Courier New"/>
              </a:rPr>
              <a:t>               freq_100_Cs = 99999,</a:t>
            </a:r>
            <a:endParaRPr/>
          </a:p>
          <a:p>
            <a:pPr marL="342900" indent="-342900">
              <a:buFont typeface="+mj-lt"/>
              <a:buAutoNum type="arabicPeriod" startAt="87"/>
              <a:defRPr/>
            </a:pPr>
            <a:r>
              <a:rPr lang="en-US" sz="1400">
                <a:latin typeface="Courier New"/>
                <a:cs typeface="Courier New"/>
              </a:rPr>
              <a:t>               freq_100_D  = 99999,</a:t>
            </a:r>
            <a:endParaRPr/>
          </a:p>
          <a:p>
            <a:pPr marL="342900" indent="-342900">
              <a:buFont typeface="+mj-lt"/>
              <a:buAutoNum type="arabicPeriod" startAt="87"/>
              <a:defRPr/>
            </a:pPr>
            <a:r>
              <a:rPr lang="en-US" sz="1400">
                <a:latin typeface="Courier New"/>
                <a:cs typeface="Courier New"/>
              </a:rPr>
              <a:t>               freq_100_Ds = 99999,</a:t>
            </a:r>
            <a:endParaRPr/>
          </a:p>
          <a:p>
            <a:pPr marL="342900" indent="-342900">
              <a:buFont typeface="+mj-lt"/>
              <a:buAutoNum type="arabicPeriod" startAt="87"/>
              <a:defRPr/>
            </a:pPr>
            <a:r>
              <a:rPr lang="en-US" sz="1400">
                <a:latin typeface="Courier New"/>
                <a:cs typeface="Courier New"/>
              </a:rPr>
              <a:t>               freq_100_E  = 99999,</a:t>
            </a:r>
            <a:endParaRPr/>
          </a:p>
          <a:p>
            <a:pPr marL="342900" indent="-342900">
              <a:buFont typeface="+mj-lt"/>
              <a:buAutoNum type="arabicPeriod" startAt="87"/>
              <a:defRPr/>
            </a:pPr>
            <a:r>
              <a:rPr lang="en-US" sz="1400">
                <a:latin typeface="Courier New"/>
                <a:cs typeface="Courier New"/>
              </a:rPr>
              <a:t>               freq_100_F  = 99999,</a:t>
            </a:r>
            <a:endParaRPr/>
          </a:p>
          <a:p>
            <a:pPr marL="342900" indent="-342900">
              <a:buFont typeface="+mj-lt"/>
              <a:buAutoNum type="arabicPeriod" startAt="87"/>
              <a:defRPr/>
            </a:pPr>
            <a:r>
              <a:rPr lang="en-US" sz="1400">
                <a:latin typeface="Courier New"/>
                <a:cs typeface="Courier New"/>
              </a:rPr>
              <a:t>               freq_100_Fs = 99999,</a:t>
            </a:r>
            <a:endParaRPr/>
          </a:p>
          <a:p>
            <a:pPr marL="342900" indent="-342900">
              <a:buFont typeface="+mj-lt"/>
              <a:buAutoNum type="arabicPeriod" startAt="87"/>
              <a:defRPr/>
            </a:pPr>
            <a:r>
              <a:rPr lang="en-US" sz="1400">
                <a:latin typeface="Courier New"/>
                <a:cs typeface="Courier New"/>
              </a:rPr>
              <a:t>               freq_100_G  = 99999,</a:t>
            </a:r>
            <a:endParaRPr/>
          </a:p>
          <a:p>
            <a:pPr marL="342900" indent="-342900">
              <a:buFont typeface="+mj-lt"/>
              <a:buAutoNum type="arabicPeriod" startAt="87"/>
              <a:defRPr/>
            </a:pPr>
            <a:r>
              <a:rPr lang="en-US" sz="1400">
                <a:latin typeface="Courier New"/>
                <a:cs typeface="Courier New"/>
              </a:rPr>
              <a:t>               freq_100_Gs = 99999,</a:t>
            </a:r>
            <a:endParaRPr/>
          </a:p>
          <a:p>
            <a:pPr marL="342900" indent="-342900">
              <a:buFont typeface="+mj-lt"/>
              <a:buAutoNum type="arabicPeriod" startAt="87"/>
              <a:defRPr/>
            </a:pPr>
            <a:r>
              <a:rPr lang="en-US" sz="1400">
                <a:latin typeface="Courier New"/>
                <a:cs typeface="Courier New"/>
              </a:rPr>
              <a:t>               </a:t>
            </a:r>
            <a:r>
              <a:rPr lang="en-US" sz="1400" b="1">
                <a:latin typeface="Courier New"/>
                <a:cs typeface="Courier New"/>
              </a:rPr>
              <a:t>freq_100_A  </a:t>
            </a:r>
            <a:r>
              <a:rPr lang="en-US" sz="1400">
                <a:latin typeface="Courier New"/>
                <a:cs typeface="Courier New"/>
              </a:rPr>
              <a:t>= 44000,</a:t>
            </a:r>
            <a:endParaRPr/>
          </a:p>
          <a:p>
            <a:pPr marL="342900" indent="-342900">
              <a:buFont typeface="+mj-lt"/>
              <a:buAutoNum type="arabicPeriod" startAt="87"/>
              <a:defRPr/>
            </a:pPr>
            <a:r>
              <a:rPr lang="en-US" sz="1400">
                <a:latin typeface="Courier New"/>
                <a:cs typeface="Courier New"/>
              </a:rPr>
              <a:t>               freq_100_As = 99999,</a:t>
            </a:r>
            <a:endParaRPr/>
          </a:p>
          <a:p>
            <a:pPr marL="342900" indent="-342900">
              <a:buFont typeface="+mj-lt"/>
              <a:buAutoNum type="arabicPeriod" startAt="87"/>
              <a:defRPr/>
            </a:pPr>
            <a:r>
              <a:rPr lang="en-US" sz="1400">
                <a:latin typeface="Courier New"/>
                <a:cs typeface="Courier New"/>
              </a:rPr>
              <a:t>               freq_100_B  = 99999;</a:t>
            </a:r>
            <a:endParaRPr lang="ru-RU" sz="1400">
              <a:latin typeface="Courier New"/>
              <a:cs typeface="Courier New"/>
            </a:endParaRPr>
          </a:p>
        </p:txBody>
      </p:sp>
      <p:sp>
        <p:nvSpPr>
          <p:cNvPr id="13" name="TextBox 12" hidden="0"/>
          <p:cNvSpPr txBox="1"/>
          <p:nvPr isPhoto="0" userDrawn="0"/>
        </p:nvSpPr>
        <p:spPr bwMode="auto">
          <a:xfrm>
            <a:off x="4903627" y="2931721"/>
            <a:ext cx="1790427" cy="5107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US" sz="1600" b="0" i="1">
                          <a:solidFill>
                            <a:schemeClr val="accent1"/>
                          </a:solidFill>
                          <a:latin typeface="Cambria Math"/>
                        </a:rPr>
                        <m:t>𝑑𝑖𝑠𝑡𝑎𝑛𝑐𝑒</m:t>
                      </m:r>
                      <m:r>
                        <m:rPr/>
                        <a:rPr lang="en-US" sz="1600" b="0" i="1">
                          <a:solidFill>
                            <a:schemeClr val="accent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6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50</m:t>
                          </m:r>
                          <m:r>
                            <m:rPr/>
                            <a:rPr lang="ru-RU" sz="1600" b="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МГц</m:t>
                          </m:r>
                        </m:num>
                        <m:den>
                          <m:r>
                            <m:rPr/>
                            <a:rPr lang="en-US" sz="1600" b="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m:rPr/>
                            <a:rPr lang="en-US" sz="1600" b="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_</m:t>
                          </m:r>
                          <m:r>
                            <m:rPr/>
                            <a:rPr lang="en-US" sz="1600" b="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𝑛𝑜𝑡𝑒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1600" b="0" i="1">
              <a:solidFill>
                <a:schemeClr val="accent1"/>
              </a:solidFill>
              <a:latin typeface="Cambria Math"/>
            </a:endParaRPr>
          </a:p>
        </p:txBody>
      </p:sp>
      <p:sp>
        <p:nvSpPr>
          <p:cNvPr id="15" name="TextBox 14" hidden="0"/>
          <p:cNvSpPr txBox="1"/>
          <p:nvPr isPhoto="0" userDrawn="0"/>
        </p:nvSpPr>
        <p:spPr bwMode="auto">
          <a:xfrm>
            <a:off x="196273" y="5430296"/>
            <a:ext cx="111575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ru-RU" b="1"/>
              <a:t>Задание 2</a:t>
            </a:r>
            <a:r>
              <a:rPr lang="en-US" b="1"/>
              <a:t>*</a:t>
            </a:r>
            <a:r>
              <a:rPr lang="ru-RU" b="1"/>
              <a:t>. Вывести на </a:t>
            </a:r>
            <a:r>
              <a:rPr lang="ru-RU" b="1"/>
              <a:t>семисегментные</a:t>
            </a:r>
            <a:r>
              <a:rPr lang="ru-RU" b="1"/>
              <a:t> индикаторы буквы С О Л Ь, когда микрофон распознает ноту G</a:t>
            </a:r>
            <a:endParaRPr/>
          </a:p>
          <a:p>
            <a:pPr>
              <a:defRPr/>
            </a:pPr>
            <a:r>
              <a:rPr lang="ru-RU"/>
              <a:t>Сейчас здесь выводится "0" на все разряды </a:t>
            </a:r>
            <a:r>
              <a:rPr lang="ru-RU" b="1" i="1">
                <a:solidFill>
                  <a:srgbClr val="FF0000"/>
                </a:solidFill>
              </a:rPr>
              <a:t>( строчки 234-280)</a:t>
            </a:r>
            <a:endParaRPr/>
          </a:p>
        </p:txBody>
      </p:sp>
      <p:pic>
        <p:nvPicPr>
          <p:cNvPr id="16" name="Рисунок 1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25582" y="4449780"/>
            <a:ext cx="4723976" cy="851167"/>
          </a:xfrm>
          <a:prstGeom prst="rect">
            <a:avLst/>
          </a:prstGeom>
        </p:spPr>
      </p:pic>
      <p:sp>
        <p:nvSpPr>
          <p:cNvPr id="20" name="TextBox 19" hidden="0"/>
          <p:cNvSpPr txBox="1"/>
          <p:nvPr isPhoto="0" userDrawn="0"/>
        </p:nvSpPr>
        <p:spPr bwMode="auto">
          <a:xfrm>
            <a:off x="4879822" y="2048127"/>
            <a:ext cx="197002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US" sz="1600" b="0" i="1">
                          <a:solidFill>
                            <a:schemeClr val="accent1"/>
                          </a:solidFill>
                          <a:latin typeface="Cambria Math"/>
                        </a:rPr>
                        <m:t>𝑓𝑟𝑒</m:t>
                      </m:r>
                      <m:sSub>
                        <m:sSubPr>
                          <m:ctrlPr>
                            <a:rPr lang="en-US" sz="1600" b="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600" b="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m:rPr/>
                            <a:rPr lang="en-US" sz="1600" b="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100</m:t>
                          </m:r>
                        </m:sub>
                      </m:sSub>
                      <m:r>
                        <m:rPr/>
                        <a:rPr lang="en-US" sz="1600" b="0" i="1">
                          <a:solidFill>
                            <a:schemeClr val="accent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b="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600" b="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m:rPr/>
                            <a:rPr lang="en-US" sz="1600" b="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𝑛𝑜𝑡𝑒</m:t>
                          </m:r>
                        </m:sub>
                      </m:sSub>
                      <m:r>
                        <m:rPr/>
                        <a:rPr lang="en-US" sz="1600" b="0" i="1">
                          <a:solidFill>
                            <a:schemeClr val="accent1"/>
                          </a:solidFill>
                          <a:latin typeface="Cambria Math"/>
                        </a:rPr>
                        <m:t>∗100</m:t>
                      </m:r>
                    </m:oMath>
                  </m:oMathPara>
                </a14:m>
              </mc:Choice>
              <mc:Fallback/>
            </mc:AlternateContent>
            <a:endParaRPr lang="en-US" sz="1600" b="0" i="1">
              <a:solidFill>
                <a:schemeClr val="accent1"/>
              </a:solidFill>
              <a:latin typeface="Cambria Math"/>
            </a:endParaRPr>
          </a:p>
        </p:txBody>
      </p:sp>
      <p:sp>
        <p:nvSpPr>
          <p:cNvPr id="22" name="TextBox 21" hidden="0"/>
          <p:cNvSpPr txBox="1"/>
          <p:nvPr isPhoto="0" userDrawn="0"/>
        </p:nvSpPr>
        <p:spPr bwMode="auto">
          <a:xfrm>
            <a:off x="9660493" y="1925374"/>
            <a:ext cx="967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US" sz="1800" b="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800" b="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m:rPr/>
                            <a:rPr lang="en-US" sz="1800" b="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𝑛𝑜𝑡𝑒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ru-RU"/>
          </a:p>
        </p:txBody>
      </p:sp>
      <p:sp>
        <p:nvSpPr>
          <p:cNvPr id="24" name="TextBox 23" hidden="0"/>
          <p:cNvSpPr txBox="1"/>
          <p:nvPr isPhoto="0" userDrawn="0"/>
        </p:nvSpPr>
        <p:spPr bwMode="auto">
          <a:xfrm>
            <a:off x="196273" y="6393785"/>
            <a:ext cx="619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i="1">
                <a:latin typeface="Courier New"/>
                <a:cs typeface="Courier New"/>
              </a:rPr>
              <a:t>day_6/lab*/top.sv</a:t>
            </a:r>
            <a:r>
              <a:rPr lang="ru-RU" i="1">
                <a:latin typeface="Courier New"/>
                <a:cs typeface="Courier New"/>
              </a:rPr>
              <a:t> </a:t>
            </a:r>
            <a:endParaRPr lang="ru-RU"/>
          </a:p>
        </p:txBody>
      </p:sp>
      <p:pic>
        <p:nvPicPr>
          <p:cNvPr id="592118698" name="Рисунок 6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0628003" y="286281"/>
            <a:ext cx="1533738" cy="1533738"/>
          </a:xfrm>
          <a:prstGeom prst="rect">
            <a:avLst/>
          </a:prstGeom>
        </p:spPr>
      </p:pic>
      <p:sp>
        <p:nvSpPr>
          <p:cNvPr id="1480579785" name="TextBox 12" hidden="0"/>
          <p:cNvSpPr txBox="1"/>
          <p:nvPr isPhoto="0" userDrawn="0"/>
        </p:nvSpPr>
        <p:spPr bwMode="auto">
          <a:xfrm>
            <a:off x="11070444" y="0"/>
            <a:ext cx="671981" cy="365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.mp3</a:t>
            </a:r>
            <a:endParaRPr lang="ru-RU"/>
          </a:p>
        </p:txBody>
      </p:sp>
      <p:sp>
        <p:nvSpPr>
          <p:cNvPr id="1214710998" name="TextBox 54" hidden="0"/>
          <p:cNvSpPr txBox="1"/>
          <p:nvPr isPhoto="0" userDrawn="0"/>
        </p:nvSpPr>
        <p:spPr bwMode="auto">
          <a:xfrm>
            <a:off x="10565701" y="1850943"/>
            <a:ext cx="1637113" cy="518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1400" i="1"/>
              <a:t>Можно проиграть </a:t>
            </a:r>
            <a:br>
              <a:rPr lang="ru-RU" sz="1400" i="1"/>
            </a:br>
            <a:r>
              <a:rPr lang="ru-RU" sz="1400" i="1"/>
              <a:t>с телефона</a:t>
            </a:r>
            <a:endParaRPr/>
          </a:p>
        </p:txBody>
      </p:sp>
      <p:pic>
        <p:nvPicPr>
          <p:cNvPr id="272895665" name="Picture 10" descr="По следам черного самурая, или делаем игру &quot;Sokoban&quot; своими руками (Часть 2  из 3). – RoboCraft" hidden="0"/>
          <p:cNvPicPr>
            <a:picLocks noChangeAspect="1" noChangeArrowheads="1"/>
          </p:cNvPicPr>
          <p:nvPr isPhoto="0" userDrawn="0"/>
        </p:nvPicPr>
        <p:blipFill>
          <a:blip r:embed="rId4"/>
          <a:srcRect l="0" t="0" r="37841" b="0"/>
          <a:stretch/>
        </p:blipFill>
        <p:spPr bwMode="auto">
          <a:xfrm flipH="0" flipV="0">
            <a:off x="6819611" y="2294347"/>
            <a:ext cx="3746088" cy="237358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 txBox="1"/>
          <p:nvPr isPhoto="0" userDrawn="0"/>
        </p:nvSpPr>
        <p:spPr bwMode="auto">
          <a:xfrm>
            <a:off x="0" y="112970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Последовательные и параллельные интерфейсы передачи данных</a:t>
            </a:r>
            <a:endParaRPr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 sz="1800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pic>
        <p:nvPicPr>
          <p:cNvPr id="2" name="Picture 2" descr="Уроки Arduino - Последовательный и параллельный интерфейсы" hidden="0"/>
          <p:cNvPicPr>
            <a:picLocks noChangeAspect="1" noChangeArrowheads="1"/>
          </p:cNvPicPr>
          <p:nvPr isPhoto="0" userDrawn="0"/>
        </p:nvPicPr>
        <p:blipFill>
          <a:blip r:embed="rId2"/>
          <a:srcRect l="0" t="10671" r="0" b="12602"/>
          <a:stretch/>
        </p:blipFill>
        <p:spPr bwMode="auto">
          <a:xfrm>
            <a:off x="1752242" y="1381798"/>
            <a:ext cx="8687516" cy="1666405"/>
          </a:xfrm>
          <a:prstGeom prst="rect">
            <a:avLst/>
          </a:prstGeom>
          <a:noFill/>
        </p:spPr>
      </p:pic>
      <p:pic>
        <p:nvPicPr>
          <p:cNvPr id="3" name="Picture 4" hidden="0"/>
          <p:cNvPicPr>
            <a:picLocks noChangeAspect="1" noChangeArrowheads="1" noCrop="1"/>
          </p:cNvPicPr>
          <p:nvPr isPhoto="0" userDrawn="0"/>
        </p:nvPicPr>
        <p:blipFill>
          <a:blip r:embed="rId3"/>
          <a:stretch/>
        </p:blipFill>
        <p:spPr bwMode="auto">
          <a:xfrm>
            <a:off x="6631264" y="3261059"/>
            <a:ext cx="2105025" cy="1381125"/>
          </a:xfrm>
          <a:prstGeom prst="rect">
            <a:avLst/>
          </a:prstGeom>
          <a:noFill/>
        </p:spPr>
      </p:pic>
      <p:sp>
        <p:nvSpPr>
          <p:cNvPr id="6" name="TextBox 5" hidden="0"/>
          <p:cNvSpPr txBox="1"/>
          <p:nvPr isPhoto="0" userDrawn="0"/>
        </p:nvSpPr>
        <p:spPr bwMode="auto">
          <a:xfrm>
            <a:off x="8938693" y="3536125"/>
            <a:ext cx="2344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 i="1"/>
              <a:t>1. Усложнение логики</a:t>
            </a:r>
            <a:br>
              <a:rPr lang="ru-RU" sz="1600" i="1"/>
            </a:br>
            <a:r>
              <a:rPr lang="ru-RU" sz="1600" i="1"/>
              <a:t>приёма – передачи</a:t>
            </a:r>
            <a:br>
              <a:rPr lang="ru-RU" sz="1600" i="1"/>
            </a:br>
            <a:r>
              <a:rPr lang="ru-RU" sz="1600" i="1"/>
              <a:t>2. Помехоустойчивость</a:t>
            </a:r>
            <a:endParaRPr/>
          </a:p>
        </p:txBody>
      </p:sp>
      <p:pic>
        <p:nvPicPr>
          <p:cNvPr id="2054" name="Picture 6" hidden="0"/>
          <p:cNvPicPr>
            <a:picLocks noChangeAspect="1" noChangeArrowheads="1" noCrop="1"/>
          </p:cNvPicPr>
          <p:nvPr isPhoto="0" userDrawn="0"/>
        </p:nvPicPr>
        <p:blipFill>
          <a:blip r:embed="rId4"/>
          <a:stretch/>
        </p:blipFill>
        <p:spPr bwMode="auto">
          <a:xfrm>
            <a:off x="798895" y="3166792"/>
            <a:ext cx="2105025" cy="1381125"/>
          </a:xfrm>
          <a:prstGeom prst="rect">
            <a:avLst/>
          </a:prstGeom>
          <a:noFill/>
        </p:spPr>
      </p:pic>
      <p:sp>
        <p:nvSpPr>
          <p:cNvPr id="10" name="TextBox 9" hidden="0"/>
          <p:cNvSpPr txBox="1"/>
          <p:nvPr isPhoto="0" userDrawn="0"/>
        </p:nvSpPr>
        <p:spPr bwMode="auto">
          <a:xfrm>
            <a:off x="3117767" y="3318745"/>
            <a:ext cx="30401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ru-RU" sz="1600" i="1"/>
              <a:t>Потенциально </a:t>
            </a:r>
            <a:r>
              <a:rPr lang="ru-RU" sz="1600" i="1"/>
              <a:t>бОльшая</a:t>
            </a:r>
            <a:r>
              <a:rPr lang="ru-RU" sz="1600" i="1"/>
              <a:t> </a:t>
            </a:r>
            <a:br>
              <a:rPr lang="ru-RU" sz="1600" i="1"/>
            </a:br>
            <a:r>
              <a:rPr lang="ru-RU" sz="1600" i="1"/>
              <a:t>скорость передачи.</a:t>
            </a:r>
            <a:endParaRPr/>
          </a:p>
          <a:p>
            <a:pPr marL="342900" indent="-342900">
              <a:buAutoNum type="arabicPeriod"/>
              <a:defRPr/>
            </a:pPr>
            <a:r>
              <a:rPr lang="ru-RU" sz="1600" i="1"/>
              <a:t>Проблема передачи данных </a:t>
            </a:r>
            <a:br>
              <a:rPr lang="ru-RU" sz="1600" i="1"/>
            </a:br>
            <a:r>
              <a:rPr lang="ru-RU" sz="1600" i="1"/>
              <a:t>на большие расстояния</a:t>
            </a:r>
            <a:endParaRPr/>
          </a:p>
          <a:p>
            <a:pPr marL="342900" indent="-342900">
              <a:buAutoNum type="arabicPeriod"/>
              <a:defRPr/>
            </a:pPr>
            <a:r>
              <a:rPr lang="ru-RU" sz="1600" i="1"/>
              <a:t>Искажения сообщений</a:t>
            </a:r>
            <a:endParaRPr/>
          </a:p>
        </p:txBody>
      </p:sp>
      <p:pic>
        <p:nvPicPr>
          <p:cNvPr id="8" name="Рисунок 7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377934" y="4630987"/>
            <a:ext cx="3866452" cy="970094"/>
          </a:xfrm>
          <a:prstGeom prst="rect">
            <a:avLst/>
          </a:prstGeom>
        </p:spPr>
      </p:pic>
      <p:sp>
        <p:nvSpPr>
          <p:cNvPr id="9" name="TextBox 8" hidden="0"/>
          <p:cNvSpPr txBox="1"/>
          <p:nvPr isPhoto="0" userDrawn="0"/>
        </p:nvSpPr>
        <p:spPr bwMode="auto">
          <a:xfrm>
            <a:off x="1376066" y="5601081"/>
            <a:ext cx="152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Пример</a:t>
            </a:r>
            <a:r>
              <a:rPr lang="en-US"/>
              <a:t>: PATA</a:t>
            </a:r>
            <a:endParaRPr lang="ru-RU"/>
          </a:p>
        </p:txBody>
      </p:sp>
      <p:pic>
        <p:nvPicPr>
          <p:cNvPr id="12" name="Рисунок 11" hidden="0"/>
          <p:cNvPicPr>
            <a:picLocks noChangeAspect="1"/>
          </p:cNvPicPr>
          <p:nvPr isPhoto="0" userDrawn="0"/>
        </p:nvPicPr>
        <p:blipFill>
          <a:blip r:embed="rId6"/>
          <a:srcRect l="0" t="39881" r="0" b="0"/>
          <a:stretch/>
        </p:blipFill>
        <p:spPr bwMode="auto">
          <a:xfrm>
            <a:off x="6584653" y="4766877"/>
            <a:ext cx="2025947" cy="698313"/>
          </a:xfrm>
          <a:prstGeom prst="rect">
            <a:avLst/>
          </a:prstGeom>
        </p:spPr>
      </p:pic>
      <p:sp>
        <p:nvSpPr>
          <p:cNvPr id="13" name="TextBox 12" hidden="0"/>
          <p:cNvSpPr txBox="1"/>
          <p:nvPr isPhoto="0" userDrawn="0"/>
        </p:nvSpPr>
        <p:spPr bwMode="auto">
          <a:xfrm>
            <a:off x="6892149" y="5465190"/>
            <a:ext cx="158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Пример</a:t>
            </a:r>
            <a:r>
              <a:rPr lang="en-US"/>
              <a:t>: SATA</a:t>
            </a:r>
            <a:r>
              <a:rPr lang="ru-RU"/>
              <a:t> </a:t>
            </a:r>
            <a:endParaRPr/>
          </a:p>
        </p:txBody>
      </p:sp>
      <p:cxnSp>
        <p:nvCxnSpPr>
          <p:cNvPr id="15" name="Прямая соединительная линия 14" hidden="0"/>
          <p:cNvCxnSpPr>
            <a:cxnSpLocks/>
          </p:cNvCxnSpPr>
          <p:nvPr isPhoto="0" userDrawn="0"/>
        </p:nvCxnSpPr>
        <p:spPr bwMode="auto">
          <a:xfrm>
            <a:off x="6197264" y="1081080"/>
            <a:ext cx="0" cy="56085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 hidden="0"/>
          <p:cNvSpPr txBox="1"/>
          <p:nvPr isPhoto="0" userDrawn="0"/>
        </p:nvSpPr>
        <p:spPr bwMode="auto">
          <a:xfrm>
            <a:off x="1492433" y="6060147"/>
            <a:ext cx="20387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0" i="1" strike="noStrike">
                <a:latin typeface="Arial"/>
              </a:rPr>
              <a:t>ISA</a:t>
            </a:r>
            <a:r>
              <a:rPr lang="en-US" sz="1400" b="0" i="1">
                <a:latin typeface="Arial"/>
              </a:rPr>
              <a:t> </a:t>
            </a:r>
            <a:r>
              <a:rPr lang="en-US" sz="1400" b="0" i="1" strike="noStrike">
                <a:latin typeface="Arial"/>
              </a:rPr>
              <a:t>ATA</a:t>
            </a:r>
            <a:r>
              <a:rPr lang="en-US" sz="1400" b="0" i="1">
                <a:latin typeface="Arial"/>
              </a:rPr>
              <a:t> </a:t>
            </a:r>
            <a:r>
              <a:rPr lang="en-US" sz="1400" b="0" i="1" strike="noStrike">
                <a:latin typeface="Arial"/>
              </a:rPr>
              <a:t>SCSI</a:t>
            </a:r>
            <a:r>
              <a:rPr lang="en-US" sz="1400" b="0" i="1">
                <a:latin typeface="Arial"/>
              </a:rPr>
              <a:t> PCI</a:t>
            </a:r>
            <a:endParaRPr lang="ru-RU" sz="1400" i="1"/>
          </a:p>
        </p:txBody>
      </p:sp>
      <p:sp>
        <p:nvSpPr>
          <p:cNvPr id="19" name="TextBox 18" hidden="0"/>
          <p:cNvSpPr txBox="1"/>
          <p:nvPr isPhoto="0" userDrawn="0"/>
        </p:nvSpPr>
        <p:spPr bwMode="auto">
          <a:xfrm>
            <a:off x="6500760" y="6060147"/>
            <a:ext cx="61900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600" i="1"/>
              <a:t>RS-232 RS-422 RS-423 RS-485 I²C </a:t>
            </a:r>
            <a:r>
              <a:rPr lang="ru-RU" sz="1600" i="1">
                <a:solidFill>
                  <a:srgbClr val="FF0000"/>
                </a:solidFill>
              </a:rPr>
              <a:t>SPI</a:t>
            </a:r>
            <a:r>
              <a:rPr lang="ru-RU" sz="1600" i="1"/>
              <a:t> </a:t>
            </a:r>
            <a:r>
              <a:rPr lang="en-US" sz="1600" i="1"/>
              <a:t>USB PCI-E SATA</a:t>
            </a:r>
            <a:endParaRPr lang="ru-RU" sz="1600" i="1"/>
          </a:p>
        </p:txBody>
      </p:sp>
      <p:pic>
        <p:nvPicPr>
          <p:cNvPr id="14338" name="Picture 2" descr="USB — Википедия" hidden="0"/>
          <p:cNvPicPr>
            <a:picLocks noChangeAspect="1" noChangeArrowheads="1"/>
          </p:cNvPicPr>
          <p:nvPr isPhoto="0" userDrawn="0"/>
        </p:nvPicPr>
        <p:blipFill>
          <a:blip r:embed="rId7"/>
          <a:srcRect l="0" t="21826" r="45210" b="17905"/>
          <a:stretch/>
        </p:blipFill>
        <p:spPr bwMode="auto">
          <a:xfrm>
            <a:off x="9881800" y="4766877"/>
            <a:ext cx="1472000" cy="927358"/>
          </a:xfrm>
          <a:prstGeom prst="rect">
            <a:avLst/>
          </a:prstGeom>
          <a:noFill/>
        </p:spPr>
      </p:pic>
      <p:sp>
        <p:nvSpPr>
          <p:cNvPr id="21" name="TextBox 20" hidden="0"/>
          <p:cNvSpPr txBox="1"/>
          <p:nvPr isPhoto="0" userDrawn="0"/>
        </p:nvSpPr>
        <p:spPr bwMode="auto">
          <a:xfrm>
            <a:off x="9838642" y="5542714"/>
            <a:ext cx="151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Пример</a:t>
            </a:r>
            <a:r>
              <a:rPr lang="en-US"/>
              <a:t>: USB</a:t>
            </a:r>
            <a:r>
              <a:rPr lang="ru-RU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extBox 4" hidden="0"/>
          <p:cNvSpPr txBox="1"/>
          <p:nvPr isPhoto="0" userDrawn="0"/>
        </p:nvSpPr>
        <p:spPr bwMode="auto">
          <a:xfrm>
            <a:off x="19799" y="968500"/>
            <a:ext cx="6094674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600"/>
              <a:t> </a:t>
            </a:r>
            <a:r>
              <a:rPr lang="ru-RU" sz="1600"/>
              <a:t>always</a:t>
            </a:r>
            <a:r>
              <a:rPr lang="ru-RU" sz="1600"/>
              <a:t> @ (</a:t>
            </a:r>
            <a:r>
              <a:rPr lang="ru-RU" sz="1600"/>
              <a:t>posedge</a:t>
            </a:r>
            <a:r>
              <a:rPr lang="ru-RU" sz="1600"/>
              <a:t> </a:t>
            </a:r>
            <a:r>
              <a:rPr lang="ru-RU" sz="1600"/>
              <a:t>clk</a:t>
            </a:r>
            <a:r>
              <a:rPr lang="ru-RU" sz="1600"/>
              <a:t> </a:t>
            </a:r>
            <a:r>
              <a:rPr lang="ru-RU" sz="1600"/>
              <a:t>or</a:t>
            </a:r>
            <a:r>
              <a:rPr lang="ru-RU" sz="1600"/>
              <a:t> </a:t>
            </a:r>
            <a:r>
              <a:rPr lang="ru-RU" sz="1600"/>
              <a:t>posedge</a:t>
            </a:r>
            <a:r>
              <a:rPr lang="ru-RU" sz="1600"/>
              <a:t> </a:t>
            </a:r>
            <a:r>
              <a:rPr lang="ru-RU" sz="1600"/>
              <a:t>reset</a:t>
            </a:r>
            <a:r>
              <a:rPr lang="ru-RU" sz="1600"/>
              <a:t>)</a:t>
            </a:r>
            <a:endParaRPr/>
          </a:p>
          <a:p>
            <a:pPr>
              <a:defRPr/>
            </a:pPr>
            <a:r>
              <a:rPr lang="ru-RU" sz="1600"/>
              <a:t>        </a:t>
            </a:r>
            <a:r>
              <a:rPr lang="ru-RU" sz="1600"/>
              <a:t>if</a:t>
            </a:r>
            <a:r>
              <a:rPr lang="ru-RU" sz="1600"/>
              <a:t> (</a:t>
            </a:r>
            <a:r>
              <a:rPr lang="ru-RU" sz="1600"/>
              <a:t>reset</a:t>
            </a:r>
            <a:r>
              <a:rPr lang="ru-RU" sz="1600"/>
              <a:t>)</a:t>
            </a:r>
            <a:endParaRPr/>
          </a:p>
          <a:p>
            <a:pPr>
              <a:defRPr/>
            </a:pPr>
            <a:r>
              <a:rPr lang="ru-RU" sz="1600"/>
              <a:t>            </a:t>
            </a:r>
            <a:r>
              <a:rPr lang="ru-RU" sz="1600"/>
              <a:t>states</a:t>
            </a:r>
            <a:r>
              <a:rPr lang="ru-RU" sz="1600"/>
              <a:t> [2] &lt;= </a:t>
            </a:r>
            <a:r>
              <a:rPr lang="ru-RU" sz="1600" b="1">
                <a:solidFill>
                  <a:schemeClr val="accent2"/>
                </a:solidFill>
              </a:rPr>
              <a:t>0</a:t>
            </a:r>
            <a:r>
              <a:rPr lang="ru-RU" sz="1600"/>
              <a:t>;</a:t>
            </a:r>
            <a:endParaRPr/>
          </a:p>
          <a:p>
            <a:pPr>
              <a:defRPr/>
            </a:pPr>
            <a:r>
              <a:rPr lang="ru-RU" sz="1600"/>
              <a:t>        </a:t>
            </a:r>
            <a:r>
              <a:rPr lang="ru-RU" sz="1600"/>
              <a:t>else</a:t>
            </a:r>
            <a:endParaRPr lang="ru-RU" sz="1600"/>
          </a:p>
          <a:p>
            <a:pPr>
              <a:defRPr/>
            </a:pPr>
            <a:r>
              <a:rPr lang="ru-RU" sz="1600"/>
              <a:t>            </a:t>
            </a:r>
            <a:r>
              <a:rPr lang="ru-RU" sz="1600"/>
              <a:t>case</a:t>
            </a:r>
            <a:r>
              <a:rPr lang="ru-RU" sz="1600"/>
              <a:t> (</a:t>
            </a:r>
            <a:r>
              <a:rPr lang="ru-RU" sz="1600"/>
              <a:t>states</a:t>
            </a:r>
            <a:r>
              <a:rPr lang="ru-RU" sz="1600"/>
              <a:t> [2])</a:t>
            </a:r>
            <a:endParaRPr/>
          </a:p>
          <a:p>
            <a:pPr>
              <a:defRPr/>
            </a:pPr>
            <a:r>
              <a:rPr lang="ru-RU" sz="1600"/>
              <a:t>             0: </a:t>
            </a:r>
            <a:r>
              <a:rPr lang="ru-RU" sz="1600"/>
              <a:t>if</a:t>
            </a:r>
            <a:r>
              <a:rPr lang="ru-RU" sz="1600"/>
              <a:t> ( </a:t>
            </a:r>
            <a:r>
              <a:rPr lang="ru-RU" sz="1600"/>
              <a:t>t_note</a:t>
            </a:r>
            <a:r>
              <a:rPr lang="ru-RU" sz="1600"/>
              <a:t> == G  ) </a:t>
            </a:r>
            <a:r>
              <a:rPr lang="ru-RU" sz="1600"/>
              <a:t>states</a:t>
            </a:r>
            <a:r>
              <a:rPr lang="ru-RU" sz="1600"/>
              <a:t> [2] &lt;=  1;</a:t>
            </a:r>
            <a:endParaRPr/>
          </a:p>
          <a:p>
            <a:pPr>
              <a:defRPr/>
            </a:pPr>
            <a:r>
              <a:rPr lang="ru-RU" sz="1600"/>
              <a:t>             1: </a:t>
            </a:r>
            <a:r>
              <a:rPr lang="ru-RU" sz="1600"/>
              <a:t>if</a:t>
            </a:r>
            <a:r>
              <a:rPr lang="ru-RU" sz="1600"/>
              <a:t> ( </a:t>
            </a:r>
            <a:r>
              <a:rPr lang="ru-RU" sz="1600"/>
              <a:t>t_note</a:t>
            </a:r>
            <a:r>
              <a:rPr lang="ru-RU" sz="1600"/>
              <a:t> == F  ) </a:t>
            </a:r>
            <a:r>
              <a:rPr lang="ru-RU" sz="1600"/>
              <a:t>states</a:t>
            </a:r>
            <a:r>
              <a:rPr lang="ru-RU" sz="1600"/>
              <a:t> [2] &lt;=  2;</a:t>
            </a:r>
            <a:endParaRPr/>
          </a:p>
          <a:p>
            <a:pPr>
              <a:defRPr/>
            </a:pPr>
            <a:r>
              <a:rPr lang="ru-RU" sz="1600"/>
              <a:t>             2: </a:t>
            </a:r>
            <a:r>
              <a:rPr lang="ru-RU" sz="1600"/>
              <a:t>if</a:t>
            </a:r>
            <a:r>
              <a:rPr lang="ru-RU" sz="1600"/>
              <a:t> ( </a:t>
            </a:r>
            <a:r>
              <a:rPr lang="ru-RU" sz="1600"/>
              <a:t>t_note</a:t>
            </a:r>
            <a:r>
              <a:rPr lang="ru-RU" sz="1600"/>
              <a:t> == A  ) </a:t>
            </a:r>
            <a:r>
              <a:rPr lang="ru-RU" sz="1600"/>
              <a:t>states</a:t>
            </a:r>
            <a:r>
              <a:rPr lang="ru-RU" sz="1600"/>
              <a:t> [2] &lt;=  3;</a:t>
            </a:r>
            <a:endParaRPr/>
          </a:p>
          <a:p>
            <a:pPr>
              <a:defRPr/>
            </a:pPr>
            <a:r>
              <a:rPr lang="ru-RU" sz="1600"/>
              <a:t>             3: </a:t>
            </a:r>
            <a:r>
              <a:rPr lang="ru-RU" sz="1600"/>
              <a:t>if</a:t>
            </a:r>
            <a:r>
              <a:rPr lang="ru-RU" sz="1600"/>
              <a:t> ( </a:t>
            </a:r>
            <a:r>
              <a:rPr lang="ru-RU" sz="1600"/>
              <a:t>t_note</a:t>
            </a:r>
            <a:r>
              <a:rPr lang="ru-RU" sz="1600"/>
              <a:t> == B  ) </a:t>
            </a:r>
            <a:r>
              <a:rPr lang="ru-RU" sz="1600"/>
              <a:t>states</a:t>
            </a:r>
            <a:r>
              <a:rPr lang="ru-RU" sz="1600"/>
              <a:t> [2] &lt;=  4;</a:t>
            </a:r>
            <a:endParaRPr/>
          </a:p>
          <a:p>
            <a:pPr>
              <a:defRPr/>
            </a:pPr>
            <a:r>
              <a:rPr lang="ru-RU" sz="1600"/>
              <a:t>             4: </a:t>
            </a:r>
            <a:r>
              <a:rPr lang="ru-RU" sz="1600"/>
              <a:t>if</a:t>
            </a:r>
            <a:r>
              <a:rPr lang="ru-RU" sz="1600"/>
              <a:t> ( </a:t>
            </a:r>
            <a:r>
              <a:rPr lang="ru-RU" sz="1600"/>
              <a:t>t_note</a:t>
            </a:r>
            <a:r>
              <a:rPr lang="ru-RU" sz="1600"/>
              <a:t> == </a:t>
            </a:r>
            <a:r>
              <a:rPr lang="ru-RU" sz="1600"/>
              <a:t>Cs</a:t>
            </a:r>
            <a:r>
              <a:rPr lang="ru-RU" sz="1600"/>
              <a:t> ) </a:t>
            </a:r>
            <a:r>
              <a:rPr lang="ru-RU" sz="1600"/>
              <a:t>states</a:t>
            </a:r>
            <a:r>
              <a:rPr lang="ru-RU" sz="1600"/>
              <a:t> [2] &lt;=  5;</a:t>
            </a:r>
            <a:endParaRPr/>
          </a:p>
          <a:p>
            <a:pPr>
              <a:defRPr/>
            </a:pPr>
            <a:r>
              <a:rPr lang="ru-RU" sz="1600"/>
              <a:t>             5: </a:t>
            </a:r>
            <a:r>
              <a:rPr lang="ru-RU" sz="1600"/>
              <a:t>if</a:t>
            </a:r>
            <a:r>
              <a:rPr lang="ru-RU" sz="1600"/>
              <a:t> ( </a:t>
            </a:r>
            <a:r>
              <a:rPr lang="ru-RU" sz="1600"/>
              <a:t>t_note</a:t>
            </a:r>
            <a:r>
              <a:rPr lang="ru-RU" sz="1600"/>
              <a:t> == D  ) </a:t>
            </a:r>
            <a:r>
              <a:rPr lang="ru-RU" sz="1600"/>
              <a:t>states</a:t>
            </a:r>
            <a:r>
              <a:rPr lang="ru-RU" sz="1600"/>
              <a:t> [2] &lt;=  6;</a:t>
            </a:r>
            <a:endParaRPr/>
          </a:p>
          <a:p>
            <a:pPr>
              <a:defRPr/>
            </a:pPr>
            <a:r>
              <a:rPr lang="ru-RU" sz="1600"/>
              <a:t>             6: </a:t>
            </a:r>
            <a:r>
              <a:rPr lang="ru-RU" sz="1600"/>
              <a:t>if</a:t>
            </a:r>
            <a:r>
              <a:rPr lang="ru-RU" sz="1600"/>
              <a:t> ( </a:t>
            </a:r>
            <a:r>
              <a:rPr lang="ru-RU" sz="1600"/>
              <a:t>t_note</a:t>
            </a:r>
            <a:r>
              <a:rPr lang="ru-RU" sz="1600"/>
              <a:t> == E  ) </a:t>
            </a:r>
            <a:r>
              <a:rPr lang="ru-RU" sz="1600"/>
              <a:t>states</a:t>
            </a:r>
            <a:r>
              <a:rPr lang="ru-RU" sz="1600"/>
              <a:t> [2] &lt;=  7;</a:t>
            </a:r>
            <a:endParaRPr/>
          </a:p>
          <a:p>
            <a:pPr>
              <a:defRPr/>
            </a:pPr>
            <a:r>
              <a:rPr lang="ru-RU" sz="1600"/>
              <a:t>             7: </a:t>
            </a:r>
            <a:r>
              <a:rPr lang="ru-RU" sz="1600"/>
              <a:t>if</a:t>
            </a:r>
            <a:r>
              <a:rPr lang="ru-RU" sz="1600"/>
              <a:t> ( </a:t>
            </a:r>
            <a:r>
              <a:rPr lang="ru-RU" sz="1600"/>
              <a:t>t_note</a:t>
            </a:r>
            <a:r>
              <a:rPr lang="ru-RU" sz="1600"/>
              <a:t> == F  ) </a:t>
            </a:r>
            <a:r>
              <a:rPr lang="ru-RU" sz="1600"/>
              <a:t>states</a:t>
            </a:r>
            <a:r>
              <a:rPr lang="ru-RU" sz="1600"/>
              <a:t> [2] &lt;=  8;</a:t>
            </a:r>
            <a:endParaRPr/>
          </a:p>
          <a:p>
            <a:pPr>
              <a:defRPr/>
            </a:pPr>
            <a:r>
              <a:rPr lang="ru-RU" sz="1600"/>
              <a:t>             8: </a:t>
            </a:r>
            <a:r>
              <a:rPr lang="ru-RU" sz="1600"/>
              <a:t>if</a:t>
            </a:r>
            <a:r>
              <a:rPr lang="ru-RU" sz="1600"/>
              <a:t> ( </a:t>
            </a:r>
            <a:r>
              <a:rPr lang="ru-RU" sz="1600"/>
              <a:t>t_note</a:t>
            </a:r>
            <a:r>
              <a:rPr lang="ru-RU" sz="1600"/>
              <a:t> == E  ) </a:t>
            </a:r>
            <a:r>
              <a:rPr lang="ru-RU" sz="1600"/>
              <a:t>states</a:t>
            </a:r>
            <a:r>
              <a:rPr lang="ru-RU" sz="1600"/>
              <a:t> [2] &lt;=  9;</a:t>
            </a:r>
            <a:endParaRPr/>
          </a:p>
          <a:p>
            <a:pPr>
              <a:defRPr/>
            </a:pPr>
            <a:r>
              <a:rPr lang="ru-RU" sz="1600"/>
              <a:t>             9: </a:t>
            </a:r>
            <a:r>
              <a:rPr lang="ru-RU" sz="1600"/>
              <a:t>if</a:t>
            </a:r>
            <a:r>
              <a:rPr lang="ru-RU" sz="1600"/>
              <a:t> ( </a:t>
            </a:r>
            <a:r>
              <a:rPr lang="ru-RU" sz="1600"/>
              <a:t>t_note</a:t>
            </a:r>
            <a:r>
              <a:rPr lang="ru-RU" sz="1600"/>
              <a:t> == D  ) </a:t>
            </a:r>
            <a:r>
              <a:rPr lang="ru-RU" sz="1600"/>
              <a:t>states</a:t>
            </a:r>
            <a:r>
              <a:rPr lang="ru-RU" sz="1600"/>
              <a:t> [2] &lt;= 10;</a:t>
            </a:r>
            <a:endParaRPr/>
          </a:p>
          <a:p>
            <a:pPr>
              <a:defRPr/>
            </a:pPr>
            <a:r>
              <a:rPr lang="ru-RU" sz="1600"/>
              <a:t>            10: </a:t>
            </a:r>
            <a:r>
              <a:rPr lang="ru-RU" sz="1600"/>
              <a:t>if</a:t>
            </a:r>
            <a:r>
              <a:rPr lang="ru-RU" sz="1600"/>
              <a:t> ( </a:t>
            </a:r>
            <a:r>
              <a:rPr lang="ru-RU" sz="1600"/>
              <a:t>t_note</a:t>
            </a:r>
            <a:r>
              <a:rPr lang="ru-RU" sz="1600"/>
              <a:t> == C  ) </a:t>
            </a:r>
            <a:r>
              <a:rPr lang="ru-RU" sz="1600"/>
              <a:t>states</a:t>
            </a:r>
            <a:r>
              <a:rPr lang="ru-RU" sz="1600"/>
              <a:t> [2] &lt;= 11;</a:t>
            </a:r>
            <a:endParaRPr/>
          </a:p>
          <a:p>
            <a:pPr>
              <a:defRPr/>
            </a:pPr>
            <a:r>
              <a:rPr lang="ru-RU" sz="1600"/>
              <a:t>            11: </a:t>
            </a:r>
            <a:r>
              <a:rPr lang="ru-RU" sz="1600"/>
              <a:t>if</a:t>
            </a:r>
            <a:r>
              <a:rPr lang="ru-RU" sz="1600"/>
              <a:t> ( </a:t>
            </a:r>
            <a:r>
              <a:rPr lang="ru-RU" sz="1600"/>
              <a:t>t_note</a:t>
            </a:r>
            <a:r>
              <a:rPr lang="ru-RU" sz="1600"/>
              <a:t> == </a:t>
            </a:r>
            <a:r>
              <a:rPr lang="ru-RU" sz="1600"/>
              <a:t>Bf</a:t>
            </a:r>
            <a:r>
              <a:rPr lang="ru-RU" sz="1600"/>
              <a:t> ) </a:t>
            </a:r>
            <a:r>
              <a:rPr lang="ru-RU" sz="1600"/>
              <a:t>states</a:t>
            </a:r>
            <a:r>
              <a:rPr lang="ru-RU" sz="1600"/>
              <a:t> [2] &lt;= 12;</a:t>
            </a:r>
            <a:endParaRPr/>
          </a:p>
          <a:p>
            <a:pPr>
              <a:defRPr/>
            </a:pPr>
            <a:r>
              <a:rPr lang="ru-RU" sz="1600"/>
              <a:t>            12: </a:t>
            </a:r>
            <a:r>
              <a:rPr lang="ru-RU" sz="1600"/>
              <a:t>if</a:t>
            </a:r>
            <a:r>
              <a:rPr lang="ru-RU" sz="1600"/>
              <a:t> ( </a:t>
            </a:r>
            <a:r>
              <a:rPr lang="ru-RU" sz="1600"/>
              <a:t>t_note</a:t>
            </a:r>
            <a:r>
              <a:rPr lang="ru-RU" sz="1600"/>
              <a:t> == A  ) </a:t>
            </a:r>
            <a:r>
              <a:rPr lang="ru-RU" sz="1600"/>
              <a:t>states</a:t>
            </a:r>
            <a:r>
              <a:rPr lang="ru-RU" sz="1600"/>
              <a:t> [2] &lt;= 13;</a:t>
            </a:r>
            <a:endParaRPr/>
          </a:p>
          <a:p>
            <a:pPr>
              <a:defRPr/>
            </a:pPr>
            <a:r>
              <a:rPr lang="ru-RU" sz="1600"/>
              <a:t>            13: </a:t>
            </a:r>
            <a:r>
              <a:rPr lang="ru-RU" sz="1600"/>
              <a:t>if</a:t>
            </a:r>
            <a:r>
              <a:rPr lang="ru-RU" sz="1600"/>
              <a:t> ( </a:t>
            </a:r>
            <a:r>
              <a:rPr lang="ru-RU" sz="1600"/>
              <a:t>t_note</a:t>
            </a:r>
            <a:r>
              <a:rPr lang="ru-RU" sz="1600"/>
              <a:t> == G  ) </a:t>
            </a:r>
            <a:r>
              <a:rPr lang="ru-RU" sz="1600"/>
              <a:t>states</a:t>
            </a:r>
            <a:r>
              <a:rPr lang="ru-RU" sz="1600"/>
              <a:t> [2] &lt;= 14;</a:t>
            </a:r>
            <a:endParaRPr/>
          </a:p>
          <a:p>
            <a:pPr>
              <a:defRPr/>
            </a:pPr>
            <a:r>
              <a:rPr lang="ru-RU" sz="1600"/>
              <a:t>            14: </a:t>
            </a:r>
            <a:r>
              <a:rPr lang="ru-RU" sz="1600"/>
              <a:t>if</a:t>
            </a:r>
            <a:r>
              <a:rPr lang="ru-RU" sz="1600"/>
              <a:t> ( </a:t>
            </a:r>
            <a:r>
              <a:rPr lang="ru-RU" sz="1600"/>
              <a:t>t_note</a:t>
            </a:r>
            <a:r>
              <a:rPr lang="ru-RU" sz="1600"/>
              <a:t> == </a:t>
            </a:r>
            <a:r>
              <a:rPr lang="ru-RU" sz="1600"/>
              <a:t>Bf</a:t>
            </a:r>
            <a:r>
              <a:rPr lang="ru-RU" sz="1600"/>
              <a:t> ) </a:t>
            </a:r>
            <a:r>
              <a:rPr lang="ru-RU" sz="1600"/>
              <a:t>states</a:t>
            </a:r>
            <a:r>
              <a:rPr lang="ru-RU" sz="1600"/>
              <a:t> [2] &lt;= </a:t>
            </a:r>
            <a:r>
              <a:rPr lang="ru-RU" sz="1600" b="1">
                <a:solidFill>
                  <a:schemeClr val="accent5">
                    <a:lumMod val="50000"/>
                  </a:schemeClr>
                </a:solidFill>
              </a:rPr>
              <a:t>recognized</a:t>
            </a:r>
            <a:r>
              <a:rPr lang="ru-RU" sz="1600"/>
              <a:t>;</a:t>
            </a:r>
            <a:endParaRPr/>
          </a:p>
          <a:p>
            <a:pPr>
              <a:defRPr/>
            </a:pPr>
            <a:r>
              <a:rPr lang="ru-RU" sz="1600"/>
              <a:t>            </a:t>
            </a:r>
            <a:r>
              <a:rPr lang="ru-RU" sz="1600"/>
              <a:t>endcase</a:t>
            </a:r>
            <a:endParaRPr lang="ru-RU" sz="1600"/>
          </a:p>
        </p:txBody>
      </p:sp>
      <p:sp>
        <p:nvSpPr>
          <p:cNvPr id="6" name="Заголовок 1" hidden="0"/>
          <p:cNvSpPr txBox="1"/>
          <p:nvPr isPhoto="0" userDrawn="0"/>
        </p:nvSpPr>
        <p:spPr bwMode="auto">
          <a:xfrm>
            <a:off x="0" y="0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А как распознавать не отдельные ноты</a:t>
            </a:r>
            <a:r>
              <a:rPr lang="en-US" sz="2800">
                <a:latin typeface="Times New Roman"/>
                <a:cs typeface="Times New Roman"/>
              </a:rPr>
              <a:t>,</a:t>
            </a:r>
            <a:r>
              <a:rPr lang="ru-RU" sz="2800">
                <a:latin typeface="Times New Roman"/>
                <a:cs typeface="Times New Roman"/>
              </a:rPr>
              <a:t> а мелодии?</a:t>
            </a:r>
            <a:endParaRPr/>
          </a:p>
        </p:txBody>
      </p:sp>
      <p:sp>
        <p:nvSpPr>
          <p:cNvPr id="7" name="TextBox 6" hidden="0"/>
          <p:cNvSpPr txBox="1"/>
          <p:nvPr isPhoto="0" userDrawn="0"/>
        </p:nvSpPr>
        <p:spPr bwMode="auto">
          <a:xfrm>
            <a:off x="148593" y="6412183"/>
            <a:ext cx="52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i="1">
                <a:latin typeface="Courier New"/>
                <a:cs typeface="Courier New"/>
              </a:rPr>
              <a:t>day_6/lab2/top.sv(232)</a:t>
            </a:r>
            <a:endParaRPr lang="ru-RU" i="1">
              <a:latin typeface="Courier New"/>
              <a:cs typeface="Courier New"/>
            </a:endParaRPr>
          </a:p>
        </p:txBody>
      </p:sp>
      <p:pic>
        <p:nvPicPr>
          <p:cNvPr id="8" name="Рисунок 7" hidden="0"/>
          <p:cNvPicPr>
            <a:picLocks noChangeAspect="1"/>
          </p:cNvPicPr>
          <p:nvPr isPhoto="0" userDrawn="0"/>
        </p:nvPicPr>
        <p:blipFill>
          <a:blip r:embed="rId2"/>
          <a:srcRect l="0" t="2411" r="0" b="2052"/>
          <a:stretch/>
        </p:blipFill>
        <p:spPr bwMode="auto">
          <a:xfrm>
            <a:off x="6895521" y="968500"/>
            <a:ext cx="4073718" cy="5470497"/>
          </a:xfrm>
          <a:prstGeom prst="rect">
            <a:avLst/>
          </a:prstGeom>
        </p:spPr>
      </p:pic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  <p:sp>
        <p:nvSpPr>
          <p:cNvPr id="2" name="TextBox 1" hidden="0"/>
          <p:cNvSpPr txBox="1"/>
          <p:nvPr isPhoto="0" userDrawn="0"/>
        </p:nvSpPr>
        <p:spPr bwMode="auto">
          <a:xfrm>
            <a:off x="19799" y="740072"/>
            <a:ext cx="5575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400" i="1"/>
              <a:t>Реализуем конечный автомат, распознающий последовательность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  <p:sp>
        <p:nvSpPr>
          <p:cNvPr id="6" name="Заголовок 1" hidden="0"/>
          <p:cNvSpPr txBox="1"/>
          <p:nvPr isPhoto="0" userDrawn="0"/>
        </p:nvSpPr>
        <p:spPr bwMode="auto">
          <a:xfrm>
            <a:off x="0" y="0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Как создать последовательность нот?</a:t>
            </a:r>
            <a:endParaRPr/>
          </a:p>
        </p:txBody>
      </p:sp>
      <p:pic>
        <p:nvPicPr>
          <p:cNvPr id="8" name="Рисунок 7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2007714"/>
            <a:ext cx="12031754" cy="2657846"/>
          </a:xfrm>
          <a:prstGeom prst="rect">
            <a:avLst/>
          </a:prstGeom>
        </p:spPr>
      </p:pic>
      <p:sp>
        <p:nvSpPr>
          <p:cNvPr id="9" name="TextBox 8" hidden="0"/>
          <p:cNvSpPr txBox="1"/>
          <p:nvPr isPhoto="0" userDrawn="0"/>
        </p:nvSpPr>
        <p:spPr bwMode="auto">
          <a:xfrm>
            <a:off x="267855" y="1602226"/>
            <a:ext cx="810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 b="1" i="1"/>
              <a:t>Для создания последовательности нот можно воспользоваться онлайн-секвенсором</a:t>
            </a:r>
            <a:endParaRPr/>
          </a:p>
        </p:txBody>
      </p:sp>
      <p:pic>
        <p:nvPicPr>
          <p:cNvPr id="10" name="Рисунок 9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0538690" y="0"/>
            <a:ext cx="1653310" cy="1653310"/>
          </a:xfrm>
          <a:prstGeom prst="rect">
            <a:avLst/>
          </a:prstGeom>
        </p:spPr>
      </p:pic>
      <p:sp>
        <p:nvSpPr>
          <p:cNvPr id="11" name="TextBox 10" hidden="0"/>
          <p:cNvSpPr txBox="1"/>
          <p:nvPr isPhoto="0" userDrawn="0"/>
        </p:nvSpPr>
        <p:spPr bwMode="auto">
          <a:xfrm>
            <a:off x="7732893" y="22492"/>
            <a:ext cx="2854071" cy="365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i="1"/>
              <a:t>https://onlinesequencer.net</a:t>
            </a:r>
            <a:endParaRPr/>
          </a:p>
        </p:txBody>
      </p:sp>
      <p:sp>
        <p:nvSpPr>
          <p:cNvPr id="14" name="TextBox 13" hidden="0"/>
          <p:cNvSpPr txBox="1"/>
          <p:nvPr isPhoto="0" userDrawn="0"/>
        </p:nvSpPr>
        <p:spPr bwMode="auto">
          <a:xfrm>
            <a:off x="103908" y="5019964"/>
            <a:ext cx="11016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b="1"/>
              <a:t>Можно создать последовательность на </a:t>
            </a:r>
            <a:r>
              <a:rPr lang="ru-RU" b="1"/>
              <a:t>пк</a:t>
            </a:r>
            <a:r>
              <a:rPr lang="ru-RU" b="1"/>
              <a:t>, затем перенести ссылку на телефон и проиграть её на нём.</a:t>
            </a:r>
            <a:endParaRPr lang="ru-RU"/>
          </a:p>
        </p:txBody>
      </p:sp>
      <p:pic>
        <p:nvPicPr>
          <p:cNvPr id="15" name="Рисунок 14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3810381" y="5415059"/>
            <a:ext cx="5860092" cy="11238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 txBox="1"/>
          <p:nvPr isPhoto="0" userDrawn="0"/>
        </p:nvSpPr>
        <p:spPr bwMode="auto">
          <a:xfrm>
            <a:off x="0" y="136525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Лабораторная работа №</a:t>
            </a:r>
            <a:r>
              <a:rPr lang="en-US" sz="2800">
                <a:latin typeface="Times New Roman"/>
                <a:cs typeface="Times New Roman"/>
              </a:rPr>
              <a:t>2</a:t>
            </a:r>
            <a:endParaRPr lang="ru-RU" sz="2800">
              <a:latin typeface="Times New Roman"/>
              <a:cs typeface="Times New Roman"/>
            </a:endParaRPr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  <p:sp>
        <p:nvSpPr>
          <p:cNvPr id="10" name="TextBox 9" hidden="0"/>
          <p:cNvSpPr txBox="1"/>
          <p:nvPr isPhoto="0" userDrawn="0"/>
        </p:nvSpPr>
        <p:spPr bwMode="auto">
          <a:xfrm>
            <a:off x="66962" y="808381"/>
            <a:ext cx="108688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ru-RU" b="1"/>
              <a:t>Задание 1. Распознать две заготовленные</a:t>
            </a:r>
            <a:r>
              <a:rPr lang="en-US" b="1"/>
              <a:t> .mp3</a:t>
            </a:r>
            <a:r>
              <a:rPr lang="ru-RU" b="1"/>
              <a:t> мелодии с помощью конечного автомата</a:t>
            </a:r>
            <a:r>
              <a:rPr lang="en-US" b="1"/>
              <a:t>:</a:t>
            </a:r>
            <a:endParaRPr lang="ru-RU" b="1"/>
          </a:p>
          <a:p>
            <a:pPr>
              <a:defRPr/>
            </a:pPr>
            <a:r>
              <a:rPr lang="ru-RU" b="1"/>
              <a:t>*Попробовать самостоятельно проиграть мелодию, которая идёт под названием </a:t>
            </a:r>
            <a:r>
              <a:rPr lang="en-US" b="1"/>
              <a:t>simple</a:t>
            </a:r>
            <a:r>
              <a:rPr lang="ru-RU" b="1"/>
              <a:t> </a:t>
            </a:r>
            <a:r>
              <a:rPr lang="en-US" b="1"/>
              <a:t>sequence </a:t>
            </a:r>
            <a:r>
              <a:rPr lang="ru-RU" b="1"/>
              <a:t>в проекте</a:t>
            </a:r>
            <a:endParaRPr lang="ru-RU"/>
          </a:p>
        </p:txBody>
      </p:sp>
      <p:pic>
        <p:nvPicPr>
          <p:cNvPr id="16" name="Рисунок 1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96273" y="2265607"/>
            <a:ext cx="4723976" cy="851167"/>
          </a:xfrm>
          <a:prstGeom prst="rect">
            <a:avLst/>
          </a:prstGeom>
        </p:spPr>
      </p:pic>
      <p:sp>
        <p:nvSpPr>
          <p:cNvPr id="24" name="TextBox 23" hidden="0"/>
          <p:cNvSpPr txBox="1"/>
          <p:nvPr isPhoto="0" userDrawn="0"/>
        </p:nvSpPr>
        <p:spPr bwMode="auto">
          <a:xfrm>
            <a:off x="196273" y="6393785"/>
            <a:ext cx="619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i="1">
                <a:latin typeface="Courier New"/>
                <a:cs typeface="Courier New"/>
              </a:rPr>
              <a:t>day_6/lab*/top.sv</a:t>
            </a:r>
            <a:r>
              <a:rPr lang="ru-RU" i="1">
                <a:latin typeface="Courier New"/>
                <a:cs typeface="Courier New"/>
              </a:rPr>
              <a:t> </a:t>
            </a:r>
            <a:endParaRPr lang="ru-RU"/>
          </a:p>
        </p:txBody>
      </p:sp>
      <p:pic>
        <p:nvPicPr>
          <p:cNvPr id="3" name="Рисунок 2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0593318" y="306955"/>
            <a:ext cx="1543265" cy="1505160"/>
          </a:xfrm>
          <a:prstGeom prst="rect">
            <a:avLst/>
          </a:prstGeom>
        </p:spPr>
      </p:pic>
      <p:sp>
        <p:nvSpPr>
          <p:cNvPr id="17" name="TextBox 16" hidden="0"/>
          <p:cNvSpPr txBox="1"/>
          <p:nvPr isPhoto="0" userDrawn="0"/>
        </p:nvSpPr>
        <p:spPr bwMode="auto">
          <a:xfrm>
            <a:off x="11029372" y="0"/>
            <a:ext cx="671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.mp3</a:t>
            </a:r>
            <a:endParaRPr lang="ru-RU"/>
          </a:p>
        </p:txBody>
      </p:sp>
      <p:sp>
        <p:nvSpPr>
          <p:cNvPr id="18" name="TextBox 17" hidden="0"/>
          <p:cNvSpPr txBox="1"/>
          <p:nvPr isPhoto="0" userDrawn="0"/>
        </p:nvSpPr>
        <p:spPr bwMode="auto">
          <a:xfrm>
            <a:off x="160481" y="3472820"/>
            <a:ext cx="108688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ru-RU" b="1"/>
              <a:t>Задание 2. Придумайте собственную последовательность нот, закодируйте её и проиграйте с помощью онлайн-секвенсора или генератора тона. Можно создать последовательность на </a:t>
            </a:r>
            <a:r>
              <a:rPr lang="ru-RU" b="1"/>
              <a:t>пк</a:t>
            </a:r>
            <a:r>
              <a:rPr lang="ru-RU" b="1"/>
              <a:t>, затем перенести ссылку на телефон и проиграть её на нём.</a:t>
            </a:r>
            <a:endParaRPr lang="ru-RU"/>
          </a:p>
        </p:txBody>
      </p:sp>
      <p:pic>
        <p:nvPicPr>
          <p:cNvPr id="19" name="Рисунок 18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0483273" y="4396309"/>
            <a:ext cx="1653310" cy="1653310"/>
          </a:xfrm>
          <a:prstGeom prst="rect">
            <a:avLst/>
          </a:prstGeom>
        </p:spPr>
      </p:pic>
      <p:sp>
        <p:nvSpPr>
          <p:cNvPr id="21" name="TextBox 20" hidden="0"/>
          <p:cNvSpPr txBox="1"/>
          <p:nvPr isPhoto="0" userDrawn="0"/>
        </p:nvSpPr>
        <p:spPr bwMode="auto">
          <a:xfrm>
            <a:off x="7677477" y="4418802"/>
            <a:ext cx="2854071" cy="365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i="1"/>
              <a:t>https://onlinesequencer.net</a:t>
            </a:r>
            <a:endParaRPr/>
          </a:p>
        </p:txBody>
      </p:sp>
      <p:sp>
        <p:nvSpPr>
          <p:cNvPr id="23" name="TextBox 22" hidden="0"/>
          <p:cNvSpPr txBox="1"/>
          <p:nvPr isPhoto="0" userDrawn="0"/>
        </p:nvSpPr>
        <p:spPr bwMode="auto">
          <a:xfrm>
            <a:off x="10497359" y="1850944"/>
            <a:ext cx="1691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1400" i="1"/>
              <a:t>Можно проиграть </a:t>
            </a:r>
            <a:br>
              <a:rPr lang="ru-RU" sz="1400" i="1"/>
            </a:br>
            <a:r>
              <a:rPr lang="ru-RU" sz="1400" i="1"/>
              <a:t>с телефона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 txBox="1"/>
          <p:nvPr isPhoto="0" userDrawn="0"/>
        </p:nvSpPr>
        <p:spPr bwMode="auto">
          <a:xfrm>
            <a:off x="0" y="112970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Интерфейс </a:t>
            </a:r>
            <a:r>
              <a:rPr lang="en-US" sz="2800">
                <a:latin typeface="Times New Roman"/>
                <a:cs typeface="Times New Roman"/>
              </a:rPr>
              <a:t>SPI (Serial Peripheral interface)</a:t>
            </a:r>
            <a:endParaRPr lang="ru-RU" sz="2800">
              <a:latin typeface="Times New Roman"/>
              <a:cs typeface="Times New Roman"/>
            </a:endParaRPr>
          </a:p>
        </p:txBody>
      </p:sp>
      <p:pic>
        <p:nvPicPr>
          <p:cNvPr id="2050" name="Picture 2" descr="Serial Peripheral Interface - Wikiwand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1272494" y="922589"/>
            <a:ext cx="4762500" cy="1485900"/>
          </a:xfrm>
          <a:prstGeom prst="rect">
            <a:avLst/>
          </a:prstGeom>
          <a:noFill/>
        </p:spPr>
      </p:pic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 sz="1800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pic>
        <p:nvPicPr>
          <p:cNvPr id="1026" name="Picture 2" descr="Serial Peripheral Interface — Википедия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6157008" y="2409895"/>
            <a:ext cx="5470975" cy="2188390"/>
          </a:xfrm>
          <a:prstGeom prst="rect">
            <a:avLst/>
          </a:prstGeom>
          <a:noFill/>
        </p:spPr>
      </p:pic>
      <p:sp>
        <p:nvSpPr>
          <p:cNvPr id="6" name="TextBox 5" hidden="0"/>
          <p:cNvSpPr txBox="1"/>
          <p:nvPr isPhoto="0" userDrawn="0"/>
        </p:nvSpPr>
        <p:spPr bwMode="auto">
          <a:xfrm>
            <a:off x="975659" y="5418178"/>
            <a:ext cx="9837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 i="1">
                <a:solidFill>
                  <a:srgbClr val="555555"/>
                </a:solidFill>
                <a:latin typeface="Times New Roman"/>
                <a:cs typeface="Times New Roman"/>
              </a:rPr>
              <a:t>Интерфейс используется для связи с датчиками</a:t>
            </a:r>
            <a:r>
              <a:rPr lang="ru-RU" sz="1600" b="0" i="1">
                <a:solidFill>
                  <a:srgbClr val="555555"/>
                </a:solidFill>
                <a:latin typeface="Times New Roman"/>
                <a:cs typeface="Times New Roman"/>
              </a:rPr>
              <a:t>, дисплеями, микросхемами ЦАП и АЦП, RFID-ридерами, </a:t>
            </a:r>
            <a:br>
              <a:rPr lang="ru-RU" sz="1600" b="0" i="1">
                <a:solidFill>
                  <a:srgbClr val="555555"/>
                </a:solidFill>
                <a:latin typeface="Times New Roman"/>
                <a:cs typeface="Times New Roman"/>
              </a:rPr>
            </a:br>
            <a:r>
              <a:rPr lang="ru-RU" sz="1600" b="0" i="1">
                <a:solidFill>
                  <a:srgbClr val="555555"/>
                </a:solidFill>
                <a:latin typeface="Times New Roman"/>
                <a:cs typeface="Times New Roman"/>
              </a:rPr>
              <a:t>модулями беспроводной связи, включая приемо-передатчики WiFi и Bluetooth, GPRS-адаптерами и так далее.</a:t>
            </a:r>
            <a:endParaRPr lang="ru-RU" sz="1600" i="1">
              <a:latin typeface="Times New Roman"/>
              <a:cs typeface="Times New Roman"/>
            </a:endParaRPr>
          </a:p>
        </p:txBody>
      </p:sp>
      <p:sp>
        <p:nvSpPr>
          <p:cNvPr id="7" name="TextBox 6" hidden="0"/>
          <p:cNvSpPr txBox="1"/>
          <p:nvPr isPhoto="0" userDrawn="0"/>
        </p:nvSpPr>
        <p:spPr bwMode="auto">
          <a:xfrm>
            <a:off x="392908" y="3904994"/>
            <a:ext cx="1067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100" b="1" i="1"/>
              <a:t>Master output </a:t>
            </a:r>
            <a:endParaRPr/>
          </a:p>
          <a:p>
            <a:pPr algn="ctr">
              <a:defRPr/>
            </a:pPr>
            <a:r>
              <a:rPr lang="en-US" sz="1100" b="1" i="1"/>
              <a:t>slave input</a:t>
            </a:r>
            <a:endParaRPr lang="ru-RU" sz="1100" b="1" i="1"/>
          </a:p>
        </p:txBody>
      </p:sp>
      <p:sp>
        <p:nvSpPr>
          <p:cNvPr id="11" name="TextBox 10" hidden="0"/>
          <p:cNvSpPr txBox="1"/>
          <p:nvPr isPhoto="0" userDrawn="0"/>
        </p:nvSpPr>
        <p:spPr bwMode="auto">
          <a:xfrm>
            <a:off x="418467" y="4509435"/>
            <a:ext cx="9765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100" b="1" i="1"/>
              <a:t>Master input </a:t>
            </a:r>
            <a:endParaRPr/>
          </a:p>
          <a:p>
            <a:pPr algn="ctr">
              <a:defRPr/>
            </a:pPr>
            <a:r>
              <a:rPr lang="en-US" sz="1100" b="1" i="1"/>
              <a:t>slave output</a:t>
            </a:r>
            <a:endParaRPr lang="ru-RU" sz="1100" b="1" i="1"/>
          </a:p>
        </p:txBody>
      </p:sp>
      <p:sp>
        <p:nvSpPr>
          <p:cNvPr id="12" name="TextBox 11" hidden="0"/>
          <p:cNvSpPr txBox="1"/>
          <p:nvPr isPhoto="0" userDrawn="0"/>
        </p:nvSpPr>
        <p:spPr bwMode="auto">
          <a:xfrm>
            <a:off x="668536" y="3277371"/>
            <a:ext cx="476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100" b="1" i="1"/>
              <a:t>SPI</a:t>
            </a:r>
            <a:endParaRPr/>
          </a:p>
          <a:p>
            <a:pPr algn="ctr">
              <a:defRPr/>
            </a:pPr>
            <a:r>
              <a:rPr lang="en-US" sz="1100" b="1" i="1"/>
              <a:t>clock</a:t>
            </a:r>
            <a:endParaRPr lang="ru-RU" sz="1100" b="1" i="1"/>
          </a:p>
        </p:txBody>
      </p:sp>
      <p:sp>
        <p:nvSpPr>
          <p:cNvPr id="8" name="TextBox 7" hidden="0"/>
          <p:cNvSpPr txBox="1"/>
          <p:nvPr isPhoto="0" userDrawn="0"/>
        </p:nvSpPr>
        <p:spPr bwMode="auto">
          <a:xfrm>
            <a:off x="9814100" y="3362009"/>
            <a:ext cx="1332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Сдвиговый регистр</a:t>
            </a:r>
            <a:endParaRPr/>
          </a:p>
        </p:txBody>
      </p:sp>
      <p:sp>
        <p:nvSpPr>
          <p:cNvPr id="16" name="TextBox 15" hidden="0"/>
          <p:cNvSpPr txBox="1"/>
          <p:nvPr isPhoto="0" userDrawn="0"/>
        </p:nvSpPr>
        <p:spPr bwMode="auto">
          <a:xfrm>
            <a:off x="6653138" y="3362009"/>
            <a:ext cx="1332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Сдвиговый регистр</a:t>
            </a:r>
            <a:endParaRPr/>
          </a:p>
        </p:txBody>
      </p:sp>
      <p:pic>
        <p:nvPicPr>
          <p:cNvPr id="10" name="Picture 2" descr="Support SPI Communication - MATLAB &amp; Simulink - MathWorks 中国" hidden="0"/>
          <p:cNvPicPr>
            <a:picLocks noChangeAspect="1" noChangeArrowheads="1"/>
          </p:cNvPicPr>
          <p:nvPr isPhoto="0" userDrawn="0"/>
        </p:nvPicPr>
        <p:blipFill>
          <a:blip r:embed="rId4"/>
          <a:srcRect l="0" t="9179" r="0" b="0"/>
          <a:stretch/>
        </p:blipFill>
        <p:spPr bwMode="auto">
          <a:xfrm>
            <a:off x="1588376" y="2582043"/>
            <a:ext cx="4305969" cy="2505672"/>
          </a:xfrm>
          <a:prstGeom prst="rect">
            <a:avLst/>
          </a:prstGeom>
          <a:noFill/>
        </p:spPr>
      </p:pic>
      <p:sp>
        <p:nvSpPr>
          <p:cNvPr id="18" name="TextBox 17" hidden="0"/>
          <p:cNvSpPr txBox="1"/>
          <p:nvPr isPhoto="0" userDrawn="0"/>
        </p:nvSpPr>
        <p:spPr bwMode="auto">
          <a:xfrm>
            <a:off x="688661" y="2734173"/>
            <a:ext cx="5838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100" b="1" i="1"/>
              <a:t>slave</a:t>
            </a:r>
            <a:endParaRPr/>
          </a:p>
          <a:p>
            <a:pPr algn="ctr">
              <a:defRPr/>
            </a:pPr>
            <a:r>
              <a:rPr lang="en-US" sz="1100" b="1" i="1"/>
              <a:t>select</a:t>
            </a:r>
            <a:endParaRPr lang="ru-RU" sz="1100" b="1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 txBox="1"/>
          <p:nvPr isPhoto="0" userDrawn="0"/>
        </p:nvSpPr>
        <p:spPr bwMode="auto">
          <a:xfrm>
            <a:off x="0" y="112971"/>
            <a:ext cx="12264183" cy="712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Интерфейс </a:t>
            </a:r>
            <a:r>
              <a:rPr lang="en-US" sz="2800">
                <a:latin typeface="Times New Roman"/>
                <a:cs typeface="Times New Roman"/>
              </a:rPr>
              <a:t>SPI.</a:t>
            </a:r>
            <a:r>
              <a:rPr lang="ru-RU" sz="2800">
                <a:latin typeface="Times New Roman"/>
                <a:cs typeface="Times New Roman"/>
              </a:rPr>
              <a:t> Примеры подключения ведомых устройств</a:t>
            </a:r>
            <a:endParaRPr/>
          </a:p>
        </p:txBody>
      </p:sp>
      <p:pic>
        <p:nvPicPr>
          <p:cNvPr id="2050" name="Picture 2" descr="Serial Peripheral Interface - Wikiwand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96975" y="825093"/>
            <a:ext cx="4762500" cy="1485900"/>
          </a:xfrm>
          <a:prstGeom prst="rect">
            <a:avLst/>
          </a:prstGeom>
          <a:noFill/>
        </p:spPr>
      </p:pic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 sz="1800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pic>
        <p:nvPicPr>
          <p:cNvPr id="2" name="Picture 2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6316592" y="2714934"/>
            <a:ext cx="4588016" cy="3641416"/>
          </a:xfrm>
          <a:prstGeom prst="rect">
            <a:avLst/>
          </a:prstGeom>
          <a:noFill/>
        </p:spPr>
      </p:pic>
      <p:pic>
        <p:nvPicPr>
          <p:cNvPr id="1028" name="Picture 4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184216" y="2714934"/>
            <a:ext cx="4588016" cy="3641416"/>
          </a:xfrm>
          <a:prstGeom prst="rect">
            <a:avLst/>
          </a:prstGeom>
          <a:noFill/>
        </p:spPr>
      </p:pic>
      <p:sp>
        <p:nvSpPr>
          <p:cNvPr id="9" name="TextBox 8" hidden="0"/>
          <p:cNvSpPr txBox="1"/>
          <p:nvPr isPhoto="0" userDrawn="0"/>
        </p:nvSpPr>
        <p:spPr bwMode="auto">
          <a:xfrm>
            <a:off x="4772233" y="1361159"/>
            <a:ext cx="691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b="1"/>
              <a:t>Мы можем подключить несколько устройств к основному модулю</a:t>
            </a:r>
            <a:endParaRPr/>
          </a:p>
        </p:txBody>
      </p:sp>
      <p:sp>
        <p:nvSpPr>
          <p:cNvPr id="17" name="TextBox 16" hidden="0"/>
          <p:cNvSpPr txBox="1"/>
          <p:nvPr isPhoto="0" userDrawn="0"/>
        </p:nvSpPr>
        <p:spPr bwMode="auto">
          <a:xfrm>
            <a:off x="6001910" y="2552257"/>
            <a:ext cx="61900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050" b="0" i="0">
                <a:solidFill>
                  <a:srgbClr val="202122"/>
                </a:solidFill>
                <a:latin typeface="Arial"/>
              </a:rPr>
              <a:t>Радиальная структура связи с несколькими ведомыми устройствами через SPI</a:t>
            </a:r>
            <a:endParaRPr lang="ru-RU" sz="1050"/>
          </a:p>
        </p:txBody>
      </p:sp>
      <p:sp>
        <p:nvSpPr>
          <p:cNvPr id="19" name="TextBox 18" hidden="0"/>
          <p:cNvSpPr txBox="1"/>
          <p:nvPr isPhoto="0" userDrawn="0"/>
        </p:nvSpPr>
        <p:spPr bwMode="auto">
          <a:xfrm>
            <a:off x="272332" y="2552257"/>
            <a:ext cx="50391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ru-RU" sz="1050" b="0" i="0">
                <a:solidFill>
                  <a:srgbClr val="202122"/>
                </a:solidFill>
                <a:latin typeface="Arial"/>
              </a:rPr>
              <a:t>Кольцевая структура связи с несколькими ведомыми устройствами через SPI</a:t>
            </a:r>
            <a:endParaRPr/>
          </a:p>
          <a:p>
            <a:pPr>
              <a:defRPr/>
            </a:pPr>
            <a:br>
              <a:rPr lang="ru-RU"/>
            </a:b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 txBox="1"/>
          <p:nvPr isPhoto="0" userDrawn="0"/>
        </p:nvSpPr>
        <p:spPr bwMode="auto">
          <a:xfrm>
            <a:off x="0" y="112970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Пример передачи </a:t>
            </a:r>
            <a:r>
              <a:rPr lang="en-US" sz="2800">
                <a:latin typeface="Times New Roman"/>
                <a:cs typeface="Times New Roman"/>
              </a:rPr>
              <a:t>ASCII -</a:t>
            </a:r>
            <a:r>
              <a:rPr lang="ru-RU" sz="2800">
                <a:latin typeface="Times New Roman"/>
                <a:cs typeface="Times New Roman"/>
              </a:rPr>
              <a:t>символов по</a:t>
            </a:r>
            <a:r>
              <a:rPr lang="en-US" sz="2800">
                <a:latin typeface="Times New Roman"/>
                <a:cs typeface="Times New Roman"/>
              </a:rPr>
              <a:t> SPI</a:t>
            </a:r>
            <a:endParaRPr lang="ru-RU" sz="2800">
              <a:latin typeface="Times New Roman"/>
              <a:cs typeface="Times New Roman"/>
            </a:endParaRPr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 sz="1800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pic>
        <p:nvPicPr>
          <p:cNvPr id="3074" name="Picture 2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520381" y="1006931"/>
            <a:ext cx="7889503" cy="5693728"/>
          </a:xfrm>
          <a:prstGeom prst="rect">
            <a:avLst/>
          </a:prstGeom>
          <a:noFill/>
        </p:spPr>
      </p:pic>
      <p:sp>
        <p:nvSpPr>
          <p:cNvPr id="2" name="Прямоугольник 1" hidden="0"/>
          <p:cNvSpPr/>
          <p:nvPr isPhoto="0" userDrawn="0"/>
        </p:nvSpPr>
        <p:spPr bwMode="auto">
          <a:xfrm>
            <a:off x="2055377" y="4178300"/>
            <a:ext cx="2144389" cy="193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Прямоугольник 5" hidden="0"/>
          <p:cNvSpPr/>
          <p:nvPr isPhoto="0" userDrawn="0"/>
        </p:nvSpPr>
        <p:spPr bwMode="auto">
          <a:xfrm>
            <a:off x="4632924" y="5332565"/>
            <a:ext cx="2144389" cy="193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7" name="Прямая со стрелкой 6" hidden="0"/>
          <p:cNvCxnSpPr>
            <a:cxnSpLocks/>
            <a:endCxn id="2" idx="3"/>
          </p:cNvCxnSpPr>
          <p:nvPr isPhoto="0" userDrawn="0"/>
        </p:nvCxnSpPr>
        <p:spPr bwMode="auto">
          <a:xfrm flipH="1">
            <a:off x="4199766" y="4275138"/>
            <a:ext cx="42101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 hidden="0"/>
          <p:cNvCxnSpPr>
            <a:cxnSpLocks/>
          </p:cNvCxnSpPr>
          <p:nvPr isPhoto="0" userDrawn="0"/>
        </p:nvCxnSpPr>
        <p:spPr bwMode="auto">
          <a:xfrm>
            <a:off x="6777314" y="5418787"/>
            <a:ext cx="1632570" cy="4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 hidden="0"/>
          <p:cNvSpPr/>
          <p:nvPr isPhoto="0" userDrawn="0"/>
        </p:nvSpPr>
        <p:spPr bwMode="auto">
          <a:xfrm>
            <a:off x="8409884" y="3948401"/>
            <a:ext cx="1726739" cy="1602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TextBox 11" hidden="0"/>
          <p:cNvSpPr txBox="1"/>
          <p:nvPr isPhoto="0" userDrawn="0"/>
        </p:nvSpPr>
        <p:spPr bwMode="auto">
          <a:xfrm>
            <a:off x="8834671" y="4371975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i="1"/>
              <a:t>FPGA</a:t>
            </a:r>
            <a:endParaRPr/>
          </a:p>
          <a:p>
            <a:pPr>
              <a:defRPr/>
            </a:pPr>
            <a:r>
              <a:rPr lang="en-US" sz="2400" b="1" i="1"/>
              <a:t>MCU </a:t>
            </a:r>
            <a:endParaRPr lang="ru-RU" sz="2400" b="1" i="1"/>
          </a:p>
        </p:txBody>
      </p:sp>
      <p:cxnSp>
        <p:nvCxnSpPr>
          <p:cNvPr id="19" name="Прямая со стрелкой 18" hidden="0"/>
          <p:cNvCxnSpPr>
            <a:cxnSpLocks/>
          </p:cNvCxnSpPr>
          <p:nvPr isPhoto="0" userDrawn="0"/>
        </p:nvCxnSpPr>
        <p:spPr bwMode="auto">
          <a:xfrm flipH="1">
            <a:off x="1648977" y="5851068"/>
            <a:ext cx="406400" cy="47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 hidden="0"/>
          <p:cNvCxnSpPr>
            <a:cxnSpLocks/>
          </p:cNvCxnSpPr>
          <p:nvPr isPhoto="0" userDrawn="0"/>
        </p:nvCxnSpPr>
        <p:spPr bwMode="auto">
          <a:xfrm>
            <a:off x="6677890" y="5948218"/>
            <a:ext cx="397450" cy="408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 hidden="0"/>
          <p:cNvSpPr txBox="1"/>
          <p:nvPr isPhoto="0" userDrawn="0"/>
        </p:nvSpPr>
        <p:spPr bwMode="auto">
          <a:xfrm>
            <a:off x="1542748" y="5526240"/>
            <a:ext cx="1515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400"/>
              <a:t>Начало передачи</a:t>
            </a:r>
            <a:endParaRPr/>
          </a:p>
        </p:txBody>
      </p:sp>
      <p:sp>
        <p:nvSpPr>
          <p:cNvPr id="25" name="TextBox 24" hidden="0"/>
          <p:cNvSpPr txBox="1"/>
          <p:nvPr isPhoto="0" userDrawn="0"/>
        </p:nvSpPr>
        <p:spPr bwMode="auto">
          <a:xfrm>
            <a:off x="5261386" y="5743778"/>
            <a:ext cx="1433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400"/>
              <a:t>Конец передачи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Объект 4" hidden="0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>
            <a:off x="3463" y="2909831"/>
            <a:ext cx="5855763" cy="3948169"/>
          </a:xfrm>
          <a:prstGeom prst="rect">
            <a:avLst/>
          </a:prstGeom>
        </p:spPr>
      </p:pic>
      <p:pic>
        <p:nvPicPr>
          <p:cNvPr id="1026" name="Picture 2" descr="Bottom view product image of the Pmod MIC3: MEMS Microphone with Adjustable Gain." hidden="0"/>
          <p:cNvPicPr>
            <a:picLocks noChangeAspect="1" noChangeArrowheads="1"/>
          </p:cNvPicPr>
          <p:nvPr isPhoto="0" userDrawn="0"/>
        </p:nvPicPr>
        <p:blipFill>
          <a:blip r:embed="rId3"/>
          <a:srcRect l="0" t="8063" r="0" b="28694"/>
          <a:stretch/>
        </p:blipFill>
        <p:spPr bwMode="auto">
          <a:xfrm>
            <a:off x="5859226" y="2810780"/>
            <a:ext cx="6179820" cy="3908185"/>
          </a:xfrm>
          <a:prstGeom prst="rect">
            <a:avLst/>
          </a:prstGeom>
          <a:noFill/>
        </p:spPr>
      </p:pic>
      <p:sp>
        <p:nvSpPr>
          <p:cNvPr id="6" name="Выноска: линия 5" hidden="0"/>
          <p:cNvSpPr/>
          <p:nvPr isPhoto="0" userDrawn="0"/>
        </p:nvSpPr>
        <p:spPr bwMode="auto">
          <a:xfrm>
            <a:off x="6816654" y="4967794"/>
            <a:ext cx="517518" cy="531495"/>
          </a:xfrm>
          <a:prstGeom prst="borderCallout1">
            <a:avLst>
              <a:gd name="adj1" fmla="val 1546"/>
              <a:gd name="adj2" fmla="val 47667"/>
              <a:gd name="adj3" fmla="val -208520"/>
              <a:gd name="adj4" fmla="val 46215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Выноска: линия 7" hidden="0"/>
          <p:cNvSpPr/>
          <p:nvPr isPhoto="0" userDrawn="0"/>
        </p:nvSpPr>
        <p:spPr bwMode="auto">
          <a:xfrm>
            <a:off x="7686852" y="4831812"/>
            <a:ext cx="939372" cy="914400"/>
          </a:xfrm>
          <a:prstGeom prst="borderCallout1">
            <a:avLst>
              <a:gd name="adj1" fmla="val 0"/>
              <a:gd name="adj2" fmla="val 47638"/>
              <a:gd name="adj3" fmla="val -187458"/>
              <a:gd name="adj4" fmla="val 47711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Выноска: линия 8" hidden="0"/>
          <p:cNvSpPr/>
          <p:nvPr isPhoto="0" userDrawn="0"/>
        </p:nvSpPr>
        <p:spPr bwMode="auto">
          <a:xfrm>
            <a:off x="8511926" y="4031712"/>
            <a:ext cx="651510" cy="651510"/>
          </a:xfrm>
          <a:prstGeom prst="borderCallout1">
            <a:avLst>
              <a:gd name="adj1" fmla="val -2303"/>
              <a:gd name="adj2" fmla="val 100439"/>
              <a:gd name="adj3" fmla="val -75244"/>
              <a:gd name="adj4" fmla="val 101444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TextBox 6" hidden="0"/>
          <p:cNvSpPr txBox="1"/>
          <p:nvPr isPhoto="0" userDrawn="0"/>
        </p:nvSpPr>
        <p:spPr bwMode="auto">
          <a:xfrm>
            <a:off x="5859226" y="3504160"/>
            <a:ext cx="2619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/>
              <a:t>MEMS-</a:t>
            </a:r>
            <a:r>
              <a:rPr lang="ru-RU" sz="2400" b="1"/>
              <a:t>Микрофон</a:t>
            </a:r>
            <a:endParaRPr/>
          </a:p>
        </p:txBody>
      </p:sp>
      <p:sp>
        <p:nvSpPr>
          <p:cNvPr id="10" name="TextBox 9" hidden="0"/>
          <p:cNvSpPr txBox="1"/>
          <p:nvPr isPhoto="0" userDrawn="0"/>
        </p:nvSpPr>
        <p:spPr bwMode="auto">
          <a:xfrm>
            <a:off x="7334172" y="2774157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400" b="1"/>
              <a:t>Усилитель</a:t>
            </a:r>
            <a:endParaRPr/>
          </a:p>
        </p:txBody>
      </p:sp>
      <p:sp>
        <p:nvSpPr>
          <p:cNvPr id="11" name="TextBox 10" hidden="0"/>
          <p:cNvSpPr txBox="1"/>
          <p:nvPr isPhoto="0" userDrawn="0"/>
        </p:nvSpPr>
        <p:spPr bwMode="auto">
          <a:xfrm>
            <a:off x="8802689" y="3124903"/>
            <a:ext cx="3539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400" b="1"/>
              <a:t>12-битный послед. АЦП</a:t>
            </a:r>
            <a:endParaRPr lang="ru-RU" sz="2000" b="1"/>
          </a:p>
        </p:txBody>
      </p:sp>
      <p:sp>
        <p:nvSpPr>
          <p:cNvPr id="14" name="Заголовок 1" hidden="0"/>
          <p:cNvSpPr txBox="1"/>
          <p:nvPr isPhoto="0" userDrawn="0"/>
        </p:nvSpPr>
        <p:spPr bwMode="auto">
          <a:xfrm>
            <a:off x="114507" y="215840"/>
            <a:ext cx="461751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>
                <a:latin typeface="Times New Roman"/>
                <a:cs typeface="Times New Roman"/>
              </a:rPr>
              <a:t>Digilent</a:t>
            </a:r>
            <a:r>
              <a:rPr lang="en-US" sz="4000">
                <a:latin typeface="Times New Roman"/>
                <a:cs typeface="Times New Roman"/>
              </a:rPr>
              <a:t> PMOD MIC3</a:t>
            </a:r>
            <a:endParaRPr lang="ru-RU" sz="4000">
              <a:latin typeface="Times New Roman"/>
              <a:cs typeface="Times New Roman"/>
            </a:endParaRPr>
          </a:p>
        </p:txBody>
      </p:sp>
      <p:sp>
        <p:nvSpPr>
          <p:cNvPr id="15" name="Выноска: линия 14" hidden="0"/>
          <p:cNvSpPr/>
          <p:nvPr isPhoto="0" userDrawn="0"/>
        </p:nvSpPr>
        <p:spPr bwMode="auto">
          <a:xfrm>
            <a:off x="2632363" y="4825937"/>
            <a:ext cx="1248562" cy="1230134"/>
          </a:xfrm>
          <a:prstGeom prst="borderCallout1">
            <a:avLst>
              <a:gd name="adj1" fmla="val -393"/>
              <a:gd name="adj2" fmla="val 48303"/>
              <a:gd name="adj3" fmla="val -156163"/>
              <a:gd name="adj4" fmla="val 46215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TextBox 16" hidden="0"/>
          <p:cNvSpPr txBox="1"/>
          <p:nvPr isPhoto="0" userDrawn="0"/>
        </p:nvSpPr>
        <p:spPr bwMode="auto">
          <a:xfrm>
            <a:off x="969561" y="2448166"/>
            <a:ext cx="520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400" b="1"/>
              <a:t>Регулировка чувствительности</a:t>
            </a:r>
            <a:endParaRPr/>
          </a:p>
        </p:txBody>
      </p:sp>
      <p:sp>
        <p:nvSpPr>
          <p:cNvPr id="13" name="Номер слайда 12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 sz="1800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pic>
        <p:nvPicPr>
          <p:cNvPr id="12292" name="Picture 4" descr="MEMS microphones, why is digital best? - CML Microcircuits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7356605" y="65634"/>
            <a:ext cx="4835394" cy="269021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Заголовок 1" hidden="0"/>
          <p:cNvSpPr txBox="1"/>
          <p:nvPr isPhoto="0" userDrawn="0"/>
        </p:nvSpPr>
        <p:spPr bwMode="auto">
          <a:xfrm>
            <a:off x="114507" y="215840"/>
            <a:ext cx="10494309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>
                <a:latin typeface="Times New Roman"/>
                <a:cs typeface="Times New Roman"/>
              </a:rPr>
              <a:t>Digilent</a:t>
            </a:r>
            <a:r>
              <a:rPr lang="en-US" sz="4000">
                <a:latin typeface="Times New Roman"/>
                <a:cs typeface="Times New Roman"/>
              </a:rPr>
              <a:t> PMOD MIC3</a:t>
            </a:r>
            <a:r>
              <a:rPr lang="ru-RU" sz="4000">
                <a:latin typeface="Times New Roman"/>
                <a:cs typeface="Times New Roman"/>
              </a:rPr>
              <a:t>. Тактовая диаграмма АЦП</a:t>
            </a:r>
            <a:endParaRPr/>
          </a:p>
        </p:txBody>
      </p:sp>
      <p:sp>
        <p:nvSpPr>
          <p:cNvPr id="13" name="Номер слайда 12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 sz="1800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pic>
        <p:nvPicPr>
          <p:cNvPr id="12" name="Рисунок 1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61277" y="1584990"/>
            <a:ext cx="11869445" cy="5136485"/>
          </a:xfrm>
          <a:prstGeom prst="rect">
            <a:avLst/>
          </a:prstGeom>
        </p:spPr>
      </p:pic>
      <p:sp>
        <p:nvSpPr>
          <p:cNvPr id="18" name="TextBox 17" hidden="0"/>
          <p:cNvSpPr txBox="1"/>
          <p:nvPr isPhoto="0" userDrawn="0"/>
        </p:nvSpPr>
        <p:spPr bwMode="auto">
          <a:xfrm>
            <a:off x="1108364" y="1209964"/>
            <a:ext cx="649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Тактовая диаграмма из </a:t>
            </a:r>
            <a:r>
              <a:rPr lang="en-US"/>
              <a:t>datasheet </a:t>
            </a:r>
            <a:r>
              <a:rPr lang="ru-RU"/>
              <a:t>на микросхему АЦП</a:t>
            </a:r>
            <a:r>
              <a:rPr lang="en-US"/>
              <a:t> </a:t>
            </a:r>
            <a:r>
              <a:rPr lang="en-US" sz="1800" b="0" i="0" u="none" strike="noStrike">
                <a:solidFill>
                  <a:srgbClr val="000000"/>
                </a:solidFill>
                <a:latin typeface="Calibri"/>
              </a:rPr>
              <a:t>ADC7476 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074" name="Picture 2" descr="Семисегментный индикатор, 4 символа, точки, 0.56 дюйма, общий катод,  красный 5461AS (5641AH)" hidden="0"/>
          <p:cNvPicPr>
            <a:picLocks noChangeAspect="1" noChangeArrowheads="1"/>
          </p:cNvPicPr>
          <p:nvPr isPhoto="0" userDrawn="0"/>
        </p:nvPicPr>
        <p:blipFill>
          <a:blip r:embed="rId2"/>
          <a:srcRect l="3580" t="19911" r="4031" b="17956"/>
          <a:stretch/>
        </p:blipFill>
        <p:spPr bwMode="auto">
          <a:xfrm>
            <a:off x="6124837" y="4172488"/>
            <a:ext cx="2911876" cy="1958302"/>
          </a:xfrm>
          <a:prstGeom prst="rect">
            <a:avLst/>
          </a:prstGeom>
          <a:noFill/>
        </p:spPr>
      </p:pic>
      <p:pic>
        <p:nvPicPr>
          <p:cNvPr id="25" name="Объект 4" hidden="0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3"/>
          <a:stretch/>
        </p:blipFill>
        <p:spPr bwMode="auto">
          <a:xfrm>
            <a:off x="7493876" y="2428483"/>
            <a:ext cx="2488324" cy="1677719"/>
          </a:xfrm>
          <a:prstGeom prst="rect">
            <a:avLst/>
          </a:prstGeom>
        </p:spPr>
      </p:pic>
      <p:sp>
        <p:nvSpPr>
          <p:cNvPr id="14" name="Заголовок 1" hidden="0"/>
          <p:cNvSpPr txBox="1"/>
          <p:nvPr isPhoto="0" userDrawn="0"/>
        </p:nvSpPr>
        <p:spPr bwMode="auto">
          <a:xfrm>
            <a:off x="114507" y="80512"/>
            <a:ext cx="849609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>
                <a:latin typeface="Times New Roman"/>
                <a:cs typeface="Times New Roman"/>
              </a:rPr>
              <a:t>Digilent</a:t>
            </a:r>
            <a:r>
              <a:rPr lang="en-US" sz="4000">
                <a:latin typeface="Times New Roman"/>
                <a:cs typeface="Times New Roman"/>
              </a:rPr>
              <a:t> PMOD MIC3</a:t>
            </a:r>
            <a:r>
              <a:rPr lang="ru-RU" sz="4000">
                <a:latin typeface="Times New Roman"/>
                <a:cs typeface="Times New Roman"/>
              </a:rPr>
              <a:t>.Структура проекта</a:t>
            </a:r>
            <a:endParaRPr/>
          </a:p>
        </p:txBody>
      </p:sp>
      <p:sp>
        <p:nvSpPr>
          <p:cNvPr id="13" name="Номер слайда 12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 sz="1800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6" name="Прямоугольник 15" hidden="0"/>
          <p:cNvSpPr/>
          <p:nvPr isPhoto="0" userDrawn="0"/>
        </p:nvSpPr>
        <p:spPr bwMode="auto">
          <a:xfrm>
            <a:off x="1094682" y="1436825"/>
            <a:ext cx="4344010" cy="398435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" name="TextBox 2" hidden="0"/>
          <p:cNvSpPr txBox="1"/>
          <p:nvPr isPhoto="0" userDrawn="0"/>
        </p:nvSpPr>
        <p:spPr bwMode="auto">
          <a:xfrm>
            <a:off x="1109286" y="143682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000" b="1"/>
              <a:t>FPGA</a:t>
            </a:r>
            <a:endParaRPr lang="ru-RU" sz="2000" b="1"/>
          </a:p>
        </p:txBody>
      </p:sp>
      <p:sp>
        <p:nvSpPr>
          <p:cNvPr id="18" name="Прямоугольник 17" hidden="0"/>
          <p:cNvSpPr/>
          <p:nvPr isPhoto="0" userDrawn="0"/>
        </p:nvSpPr>
        <p:spPr bwMode="auto">
          <a:xfrm>
            <a:off x="4092209" y="2528537"/>
            <a:ext cx="1346483" cy="1175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TextBox 19" hidden="0"/>
          <p:cNvSpPr txBox="1"/>
          <p:nvPr isPhoto="0" userDrawn="0"/>
        </p:nvSpPr>
        <p:spPr bwMode="auto">
          <a:xfrm>
            <a:off x="4148930" y="2806012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b="1">
                <a:latin typeface="Times New Roman"/>
                <a:cs typeface="Times New Roman"/>
              </a:rPr>
              <a:t>SPI </a:t>
            </a:r>
            <a:br>
              <a:rPr lang="en-US" b="1">
                <a:latin typeface="Times New Roman"/>
                <a:cs typeface="Times New Roman"/>
              </a:rPr>
            </a:br>
            <a:r>
              <a:rPr lang="ru-RU" b="1">
                <a:latin typeface="Times New Roman"/>
                <a:cs typeface="Times New Roman"/>
              </a:rPr>
              <a:t>приёмник</a:t>
            </a:r>
            <a:endParaRPr/>
          </a:p>
        </p:txBody>
      </p:sp>
      <p:cxnSp>
        <p:nvCxnSpPr>
          <p:cNvPr id="12" name="Прямая соединительная линия 11" hidden="0"/>
          <p:cNvCxnSpPr>
            <a:cxnSpLocks/>
          </p:cNvCxnSpPr>
          <p:nvPr isPhoto="0" userDrawn="0"/>
        </p:nvCxnSpPr>
        <p:spPr bwMode="auto">
          <a:xfrm flipV="1">
            <a:off x="5438692" y="2826990"/>
            <a:ext cx="2284881" cy="373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 hidden="0"/>
          <p:cNvCxnSpPr>
            <a:cxnSpLocks/>
            <a:endCxn id="18" idx="3"/>
          </p:cNvCxnSpPr>
          <p:nvPr isPhoto="0" userDrawn="0"/>
        </p:nvCxnSpPr>
        <p:spPr bwMode="auto">
          <a:xfrm flipH="1">
            <a:off x="5438692" y="3116249"/>
            <a:ext cx="2284882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 hidden="0"/>
          <p:cNvCxnSpPr>
            <a:cxnSpLocks/>
          </p:cNvCxnSpPr>
          <p:nvPr isPhoto="0" userDrawn="0"/>
        </p:nvCxnSpPr>
        <p:spPr bwMode="auto">
          <a:xfrm>
            <a:off x="5438692" y="3267342"/>
            <a:ext cx="2284881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tx1"/>
          </a:fontRef>
        </p:style>
      </p:cxnSp>
      <p:sp>
        <p:nvSpPr>
          <p:cNvPr id="24" name="TextBox 23" hidden="0"/>
          <p:cNvSpPr txBox="1"/>
          <p:nvPr isPhoto="0" userDrawn="0"/>
        </p:nvSpPr>
        <p:spPr bwMode="auto">
          <a:xfrm>
            <a:off x="5918433" y="252110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i="1"/>
              <a:t>cs</a:t>
            </a:r>
            <a:endParaRPr lang="ru-RU" i="1"/>
          </a:p>
        </p:txBody>
      </p:sp>
      <p:sp>
        <p:nvSpPr>
          <p:cNvPr id="27" name="TextBox 26" hidden="0"/>
          <p:cNvSpPr txBox="1"/>
          <p:nvPr isPhoto="0" userDrawn="0"/>
        </p:nvSpPr>
        <p:spPr bwMode="auto">
          <a:xfrm>
            <a:off x="5888491" y="3032425"/>
            <a:ext cx="47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i="1"/>
              <a:t>sck</a:t>
            </a:r>
            <a:endParaRPr lang="ru-RU" i="1"/>
          </a:p>
        </p:txBody>
      </p:sp>
      <p:sp>
        <p:nvSpPr>
          <p:cNvPr id="28" name="TextBox 27" hidden="0"/>
          <p:cNvSpPr txBox="1"/>
          <p:nvPr isPhoto="0" userDrawn="0"/>
        </p:nvSpPr>
        <p:spPr bwMode="auto">
          <a:xfrm>
            <a:off x="5827062" y="285934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i="1"/>
              <a:t>miso</a:t>
            </a:r>
            <a:endParaRPr lang="ru-RU" sz="1400" i="1"/>
          </a:p>
        </p:txBody>
      </p:sp>
      <p:cxnSp>
        <p:nvCxnSpPr>
          <p:cNvPr id="36" name="Прямая соединительная линия 35" hidden="0"/>
          <p:cNvCxnSpPr>
            <a:cxnSpLocks/>
          </p:cNvCxnSpPr>
          <p:nvPr isPhoto="0" userDrawn="0"/>
        </p:nvCxnSpPr>
        <p:spPr bwMode="auto">
          <a:xfrm>
            <a:off x="5438692" y="3588418"/>
            <a:ext cx="228488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 hidden="0"/>
          <p:cNvCxnSpPr>
            <a:cxnSpLocks/>
          </p:cNvCxnSpPr>
          <p:nvPr isPhoto="0" userDrawn="0"/>
        </p:nvCxnSpPr>
        <p:spPr bwMode="auto">
          <a:xfrm>
            <a:off x="5438692" y="3443594"/>
            <a:ext cx="228488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 hidden="0"/>
          <p:cNvSpPr/>
          <p:nvPr isPhoto="0" userDrawn="0"/>
        </p:nvSpPr>
        <p:spPr bwMode="auto">
          <a:xfrm>
            <a:off x="1644907" y="2521106"/>
            <a:ext cx="1346483" cy="1175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3" name="Стрелка: влево 42" hidden="0"/>
          <p:cNvSpPr/>
          <p:nvPr isPhoto="0" userDrawn="0"/>
        </p:nvSpPr>
        <p:spPr bwMode="auto">
          <a:xfrm>
            <a:off x="2991390" y="2826990"/>
            <a:ext cx="1100819" cy="44035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6" name="TextBox 45" hidden="0"/>
          <p:cNvSpPr txBox="1"/>
          <p:nvPr isPhoto="0" userDrawn="0"/>
        </p:nvSpPr>
        <p:spPr bwMode="auto">
          <a:xfrm>
            <a:off x="3127797" y="246639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данные</a:t>
            </a:r>
            <a:endParaRPr/>
          </a:p>
        </p:txBody>
      </p:sp>
      <p:sp>
        <p:nvSpPr>
          <p:cNvPr id="47" name="TextBox 46" hidden="0"/>
          <p:cNvSpPr txBox="1"/>
          <p:nvPr isPhoto="0" userDrawn="0"/>
        </p:nvSpPr>
        <p:spPr bwMode="auto">
          <a:xfrm>
            <a:off x="1750478" y="2823627"/>
            <a:ext cx="118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1600" b="1"/>
              <a:t>Обработка </a:t>
            </a:r>
            <a:br>
              <a:rPr lang="ru-RU" sz="1600" b="1"/>
            </a:br>
            <a:r>
              <a:rPr lang="ru-RU" sz="1600" b="1"/>
              <a:t>данных</a:t>
            </a:r>
            <a:endParaRPr/>
          </a:p>
        </p:txBody>
      </p:sp>
      <p:sp>
        <p:nvSpPr>
          <p:cNvPr id="50" name="Прямоугольник 49" hidden="0"/>
          <p:cNvSpPr/>
          <p:nvPr isPhoto="0" userDrawn="0"/>
        </p:nvSpPr>
        <p:spPr bwMode="auto">
          <a:xfrm>
            <a:off x="1671950" y="4002413"/>
            <a:ext cx="1346483" cy="1175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" name="Стрелка: влево 50" hidden="0"/>
          <p:cNvSpPr/>
          <p:nvPr isPhoto="0" userDrawn="0"/>
        </p:nvSpPr>
        <p:spPr bwMode="auto">
          <a:xfrm rot="16199998">
            <a:off x="2196770" y="3716990"/>
            <a:ext cx="298425" cy="272365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2" name="TextBox 51" hidden="0"/>
          <p:cNvSpPr txBox="1"/>
          <p:nvPr isPhoto="0" userDrawn="0"/>
        </p:nvSpPr>
        <p:spPr bwMode="auto">
          <a:xfrm>
            <a:off x="1643847" y="4145732"/>
            <a:ext cx="1402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1600" b="1"/>
              <a:t>Логика </a:t>
            </a:r>
            <a:br>
              <a:rPr lang="ru-RU" sz="1600" b="1"/>
            </a:br>
            <a:r>
              <a:rPr lang="ru-RU" sz="1600" b="1"/>
              <a:t>вывода</a:t>
            </a:r>
            <a:endParaRPr/>
          </a:p>
          <a:p>
            <a:pPr algn="ctr">
              <a:defRPr/>
            </a:pPr>
            <a:r>
              <a:rPr lang="ru-RU" sz="1600" b="1"/>
              <a:t>на индикатор</a:t>
            </a:r>
            <a:endParaRPr/>
          </a:p>
        </p:txBody>
      </p:sp>
      <p:sp>
        <p:nvSpPr>
          <p:cNvPr id="53" name="Стрелка: влево 52" hidden="0"/>
          <p:cNvSpPr/>
          <p:nvPr isPhoto="0" userDrawn="0"/>
        </p:nvSpPr>
        <p:spPr bwMode="auto">
          <a:xfrm flipH="1">
            <a:off x="3018431" y="4466808"/>
            <a:ext cx="3734877" cy="375698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 txBox="1"/>
          <p:nvPr isPhoto="0" userDrawn="0"/>
        </p:nvSpPr>
        <p:spPr bwMode="auto">
          <a:xfrm>
            <a:off x="0" y="112970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Реализация интерфейса</a:t>
            </a:r>
            <a:r>
              <a:rPr lang="en-US" sz="2800">
                <a:latin typeface="Times New Roman"/>
                <a:cs typeface="Times New Roman"/>
              </a:rPr>
              <a:t> SPI</a:t>
            </a:r>
            <a:r>
              <a:rPr lang="ru-RU" sz="2800">
                <a:latin typeface="Times New Roman"/>
                <a:cs typeface="Times New Roman"/>
              </a:rPr>
              <a:t> на </a:t>
            </a:r>
            <a:r>
              <a:rPr lang="en-US" sz="2800">
                <a:latin typeface="Times New Roman"/>
                <a:cs typeface="Times New Roman"/>
              </a:rPr>
              <a:t>Verilog. </a:t>
            </a:r>
            <a:r>
              <a:rPr lang="ru-RU" sz="2800">
                <a:latin typeface="Times New Roman"/>
                <a:cs typeface="Times New Roman"/>
              </a:rPr>
              <a:t>Формирование частот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ru-RU" sz="2800">
                <a:latin typeface="Times New Roman"/>
                <a:cs typeface="Times New Roman"/>
              </a:rPr>
              <a:t>интерфейса</a:t>
            </a:r>
            <a:endParaRPr/>
          </a:p>
        </p:txBody>
      </p:sp>
      <p:sp>
        <p:nvSpPr>
          <p:cNvPr id="8" name="TextBox 7" hidden="0"/>
          <p:cNvSpPr txBox="1"/>
          <p:nvPr isPhoto="0" userDrawn="0"/>
        </p:nvSpPr>
        <p:spPr bwMode="auto">
          <a:xfrm>
            <a:off x="0" y="1073378"/>
            <a:ext cx="54521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  <a:defRPr/>
            </a:pPr>
            <a:r>
              <a:rPr lang="en-US" sz="2000">
                <a:latin typeface="Times New Roman"/>
                <a:cs typeface="Times New Roman"/>
              </a:rPr>
              <a:t>module digilent_pmod_mic3_spi_receiver</a:t>
            </a:r>
            <a:endParaRPr/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000">
                <a:latin typeface="Times New Roman"/>
                <a:cs typeface="Times New Roman"/>
              </a:rPr>
              <a:t>(</a:t>
            </a:r>
            <a:endParaRPr/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000">
                <a:latin typeface="Times New Roman"/>
                <a:cs typeface="Times New Roman"/>
              </a:rPr>
              <a:t>    </a:t>
            </a:r>
            <a:r>
              <a:rPr lang="en-US" sz="2000">
                <a:solidFill>
                  <a:schemeClr val="accent1"/>
                </a:solidFill>
                <a:latin typeface="Times New Roman"/>
                <a:cs typeface="Times New Roman"/>
              </a:rPr>
              <a:t>input</a:t>
            </a:r>
            <a:r>
              <a:rPr lang="en-US" sz="2000">
                <a:latin typeface="Times New Roman"/>
                <a:cs typeface="Times New Roman"/>
              </a:rPr>
              <a:t>              </a:t>
            </a:r>
            <a:r>
              <a:rPr lang="en-US" sz="2000">
                <a:latin typeface="Times New Roman"/>
                <a:cs typeface="Times New Roman"/>
              </a:rPr>
              <a:t>clk</a:t>
            </a:r>
            <a:r>
              <a:rPr lang="en-US" sz="2000">
                <a:latin typeface="Times New Roman"/>
                <a:cs typeface="Times New Roman"/>
              </a:rPr>
              <a:t>,</a:t>
            </a:r>
            <a:endParaRPr/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000">
                <a:latin typeface="Times New Roman"/>
                <a:cs typeface="Times New Roman"/>
              </a:rPr>
              <a:t>    </a:t>
            </a:r>
            <a:r>
              <a:rPr lang="en-US" sz="2000">
                <a:solidFill>
                  <a:schemeClr val="accent1"/>
                </a:solidFill>
                <a:latin typeface="Times New Roman"/>
                <a:cs typeface="Times New Roman"/>
              </a:rPr>
              <a:t>input</a:t>
            </a:r>
            <a:r>
              <a:rPr lang="en-US" sz="2000">
                <a:latin typeface="Times New Roman"/>
                <a:cs typeface="Times New Roman"/>
              </a:rPr>
              <a:t>              reset,</a:t>
            </a:r>
            <a:endParaRPr/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000">
                <a:latin typeface="Times New Roman"/>
                <a:cs typeface="Times New Roman"/>
              </a:rPr>
              <a:t>    </a:t>
            </a:r>
            <a:r>
              <a:rPr lang="en-US" sz="2000">
                <a:solidFill>
                  <a:schemeClr val="accent1"/>
                </a:solidFill>
                <a:latin typeface="Times New Roman"/>
                <a:cs typeface="Times New Roman"/>
              </a:rPr>
              <a:t>output</a:t>
            </a:r>
            <a:r>
              <a:rPr lang="en-US" sz="2000">
                <a:latin typeface="Times New Roman"/>
                <a:cs typeface="Times New Roman"/>
              </a:rPr>
              <a:t>            </a:t>
            </a:r>
            <a:r>
              <a:rPr lang="en-US" sz="2000">
                <a:solidFill>
                  <a:srgbClr val="FF0000"/>
                </a:solidFill>
                <a:latin typeface="Times New Roman"/>
                <a:cs typeface="Times New Roman"/>
              </a:rPr>
              <a:t>cs</a:t>
            </a:r>
            <a:r>
              <a:rPr lang="en-US" sz="2000">
                <a:latin typeface="Times New Roman"/>
                <a:cs typeface="Times New Roman"/>
              </a:rPr>
              <a:t>,</a:t>
            </a:r>
            <a:endParaRPr/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000">
                <a:latin typeface="Times New Roman"/>
                <a:cs typeface="Times New Roman"/>
              </a:rPr>
              <a:t>    </a:t>
            </a:r>
            <a:r>
              <a:rPr lang="en-US" sz="2000">
                <a:solidFill>
                  <a:schemeClr val="accent1"/>
                </a:solidFill>
                <a:latin typeface="Times New Roman"/>
                <a:cs typeface="Times New Roman"/>
              </a:rPr>
              <a:t>output</a:t>
            </a:r>
            <a:r>
              <a:rPr lang="en-US" sz="2000">
                <a:latin typeface="Times New Roman"/>
                <a:cs typeface="Times New Roman"/>
              </a:rPr>
              <a:t>            </a:t>
            </a:r>
            <a:r>
              <a:rPr lang="en-US" sz="2000">
                <a:solidFill>
                  <a:srgbClr val="FF0000"/>
                </a:solidFill>
                <a:latin typeface="Times New Roman"/>
                <a:cs typeface="Times New Roman"/>
              </a:rPr>
              <a:t>sck</a:t>
            </a:r>
            <a:r>
              <a:rPr lang="en-US" sz="2000">
                <a:latin typeface="Times New Roman"/>
                <a:cs typeface="Times New Roman"/>
              </a:rPr>
              <a:t>,</a:t>
            </a:r>
            <a:endParaRPr/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000">
                <a:latin typeface="Times New Roman"/>
                <a:cs typeface="Times New Roman"/>
              </a:rPr>
              <a:t>    </a:t>
            </a:r>
            <a:r>
              <a:rPr lang="en-US" sz="2000">
                <a:solidFill>
                  <a:schemeClr val="accent1"/>
                </a:solidFill>
                <a:latin typeface="Times New Roman"/>
                <a:cs typeface="Times New Roman"/>
              </a:rPr>
              <a:t>input</a:t>
            </a:r>
            <a:r>
              <a:rPr lang="en-US" sz="2000">
                <a:latin typeface="Times New Roman"/>
                <a:cs typeface="Times New Roman"/>
              </a:rPr>
              <a:t>              </a:t>
            </a:r>
            <a:r>
              <a:rPr lang="en-US" sz="2000">
                <a:solidFill>
                  <a:srgbClr val="FF0000"/>
                </a:solidFill>
                <a:latin typeface="Times New Roman"/>
                <a:cs typeface="Times New Roman"/>
              </a:rPr>
              <a:t>sdo</a:t>
            </a:r>
            <a:r>
              <a:rPr lang="en-US" sz="2000">
                <a:latin typeface="Times New Roman"/>
                <a:cs typeface="Times New Roman"/>
              </a:rPr>
              <a:t>,</a:t>
            </a:r>
            <a:endParaRPr/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000">
                <a:latin typeface="Times New Roman"/>
                <a:cs typeface="Times New Roman"/>
              </a:rPr>
              <a:t>    </a:t>
            </a:r>
            <a:r>
              <a:rPr lang="en-US" sz="2000">
                <a:solidFill>
                  <a:schemeClr val="accent1"/>
                </a:solidFill>
                <a:latin typeface="Times New Roman"/>
                <a:cs typeface="Times New Roman"/>
              </a:rPr>
              <a:t>output</a:t>
            </a:r>
            <a:r>
              <a:rPr lang="en-US" sz="2000">
                <a:latin typeface="Times New Roman"/>
                <a:cs typeface="Times New Roman"/>
              </a:rPr>
              <a:t> logic [15:0] value</a:t>
            </a:r>
            <a:endParaRPr/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000">
                <a:latin typeface="Times New Roman"/>
                <a:cs typeface="Times New Roman"/>
              </a:rPr>
              <a:t>);</a:t>
            </a:r>
            <a:endParaRPr lang="ru-RU" sz="2000">
              <a:latin typeface="Times New Roman"/>
              <a:cs typeface="Times New Roman"/>
            </a:endParaRPr>
          </a:p>
        </p:txBody>
      </p:sp>
      <p:sp>
        <p:nvSpPr>
          <p:cNvPr id="10" name="TextBox 9" hidden="0"/>
          <p:cNvSpPr txBox="1"/>
          <p:nvPr isPhoto="0" userDrawn="0"/>
        </p:nvSpPr>
        <p:spPr bwMode="auto">
          <a:xfrm>
            <a:off x="6002656" y="1064691"/>
            <a:ext cx="61893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14"/>
              <a:defRPr/>
            </a:pPr>
            <a:r>
              <a:rPr lang="en-US" sz="2000">
                <a:latin typeface="Times New Roman"/>
                <a:cs typeface="Times New Roman"/>
              </a:rPr>
              <a:t>always_ff</a:t>
            </a:r>
            <a:r>
              <a:rPr lang="en-US" sz="2000">
                <a:latin typeface="Times New Roman"/>
                <a:cs typeface="Times New Roman"/>
              </a:rPr>
              <a:t> @ (</a:t>
            </a:r>
            <a:r>
              <a:rPr lang="en-US" sz="2000">
                <a:latin typeface="Times New Roman"/>
                <a:cs typeface="Times New Roman"/>
              </a:rPr>
              <a:t>posedge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clk</a:t>
            </a:r>
            <a:r>
              <a:rPr lang="en-US" sz="2000">
                <a:latin typeface="Times New Roman"/>
                <a:cs typeface="Times New Roman"/>
              </a:rPr>
              <a:t> or </a:t>
            </a:r>
            <a:r>
              <a:rPr lang="en-US" sz="2000">
                <a:latin typeface="Times New Roman"/>
                <a:cs typeface="Times New Roman"/>
              </a:rPr>
              <a:t>posedge</a:t>
            </a:r>
            <a:r>
              <a:rPr lang="en-US" sz="2000">
                <a:latin typeface="Times New Roman"/>
                <a:cs typeface="Times New Roman"/>
              </a:rPr>
              <a:t> reset)</a:t>
            </a:r>
            <a:endParaRPr/>
          </a:p>
          <a:p>
            <a:pPr marL="457200" indent="-457200">
              <a:buFont typeface="+mj-lt"/>
              <a:buAutoNum type="arabicPeriod" startAt="14"/>
              <a:defRPr/>
            </a:pPr>
            <a:r>
              <a:rPr lang="en-US" sz="2000">
                <a:latin typeface="Times New Roman"/>
                <a:cs typeface="Times New Roman"/>
              </a:rPr>
              <a:t>    begin</a:t>
            </a:r>
            <a:endParaRPr/>
          </a:p>
          <a:p>
            <a:pPr marL="457200" indent="-457200">
              <a:buFont typeface="+mj-lt"/>
              <a:buAutoNum type="arabicPeriod" startAt="14"/>
              <a:defRPr/>
            </a:pPr>
            <a:r>
              <a:rPr lang="en-US" sz="2000">
                <a:latin typeface="Times New Roman"/>
                <a:cs typeface="Times New Roman"/>
              </a:rPr>
              <a:t>        if (reset)</a:t>
            </a:r>
            <a:endParaRPr/>
          </a:p>
          <a:p>
            <a:pPr marL="457200" indent="-457200">
              <a:buFont typeface="+mj-lt"/>
              <a:buAutoNum type="arabicPeriod" startAt="14"/>
              <a:defRPr/>
            </a:pPr>
            <a:r>
              <a:rPr lang="en-US" sz="2000">
                <a:latin typeface="Times New Roman"/>
                <a:cs typeface="Times New Roman"/>
              </a:rPr>
              <a:t>            </a:t>
            </a:r>
            <a:r>
              <a:rPr lang="en-US" sz="2000">
                <a:latin typeface="Times New Roman"/>
                <a:cs typeface="Times New Roman"/>
              </a:rPr>
              <a:t>cnt</a:t>
            </a:r>
            <a:r>
              <a:rPr lang="en-US" sz="2000">
                <a:latin typeface="Times New Roman"/>
                <a:cs typeface="Times New Roman"/>
              </a:rPr>
              <a:t> &lt;= 7'b100;</a:t>
            </a:r>
            <a:endParaRPr/>
          </a:p>
          <a:p>
            <a:pPr marL="457200" indent="-457200">
              <a:buFont typeface="+mj-lt"/>
              <a:buAutoNum type="arabicPeriod" startAt="14"/>
              <a:defRPr/>
            </a:pPr>
            <a:r>
              <a:rPr lang="en-US" sz="2000">
                <a:latin typeface="Times New Roman"/>
                <a:cs typeface="Times New Roman"/>
              </a:rPr>
              <a:t>        else</a:t>
            </a:r>
            <a:endParaRPr/>
          </a:p>
          <a:p>
            <a:pPr marL="457200" indent="-457200">
              <a:buFont typeface="+mj-lt"/>
              <a:buAutoNum type="arabicPeriod" startAt="14"/>
              <a:defRPr/>
            </a:pPr>
            <a:r>
              <a:rPr lang="en-US" sz="2000">
                <a:latin typeface="Times New Roman"/>
                <a:cs typeface="Times New Roman"/>
              </a:rPr>
              <a:t>            </a:t>
            </a:r>
            <a:r>
              <a:rPr lang="en-US" sz="2000">
                <a:latin typeface="Times New Roman"/>
                <a:cs typeface="Times New Roman"/>
              </a:rPr>
              <a:t>cnt</a:t>
            </a:r>
            <a:r>
              <a:rPr lang="en-US" sz="2000">
                <a:latin typeface="Times New Roman"/>
                <a:cs typeface="Times New Roman"/>
              </a:rPr>
              <a:t> &lt;= </a:t>
            </a:r>
            <a:r>
              <a:rPr lang="en-US" sz="2000">
                <a:latin typeface="Times New Roman"/>
                <a:cs typeface="Times New Roman"/>
              </a:rPr>
              <a:t>cnt</a:t>
            </a:r>
            <a:r>
              <a:rPr lang="en-US" sz="2000">
                <a:latin typeface="Times New Roman"/>
                <a:cs typeface="Times New Roman"/>
              </a:rPr>
              <a:t> + 7'b1;</a:t>
            </a:r>
            <a:endParaRPr/>
          </a:p>
          <a:p>
            <a:pPr marL="457200" indent="-457200">
              <a:buFont typeface="+mj-lt"/>
              <a:buAutoNum type="arabicPeriod" startAt="14"/>
              <a:defRPr/>
            </a:pPr>
            <a:r>
              <a:rPr lang="en-US" sz="2000">
                <a:latin typeface="Times New Roman"/>
                <a:cs typeface="Times New Roman"/>
              </a:rPr>
              <a:t>    end</a:t>
            </a:r>
            <a:endParaRPr/>
          </a:p>
          <a:p>
            <a:pPr marL="457200" indent="-457200">
              <a:buFont typeface="+mj-lt"/>
              <a:buAutoNum type="arabicPeriod" startAt="14"/>
              <a:defRPr/>
            </a:pPr>
            <a:r>
              <a:rPr lang="en-US" sz="2000">
                <a:latin typeface="Times New Roman"/>
                <a:cs typeface="Times New Roman"/>
              </a:rPr>
              <a:t>    assign </a:t>
            </a:r>
            <a:r>
              <a:rPr lang="en-US" sz="2000">
                <a:solidFill>
                  <a:srgbClr val="FF0000"/>
                </a:solidFill>
                <a:latin typeface="Times New Roman"/>
                <a:cs typeface="Times New Roman"/>
              </a:rPr>
              <a:t>sck</a:t>
            </a:r>
            <a:r>
              <a:rPr lang="en-US" sz="2000">
                <a:latin typeface="Times New Roman"/>
                <a:cs typeface="Times New Roman"/>
              </a:rPr>
              <a:t> = ~ </a:t>
            </a:r>
            <a:r>
              <a:rPr lang="en-US" sz="2000">
                <a:latin typeface="Times New Roman"/>
                <a:cs typeface="Times New Roman"/>
              </a:rPr>
              <a:t>cnt</a:t>
            </a:r>
            <a:r>
              <a:rPr lang="en-US" sz="2000">
                <a:latin typeface="Times New Roman"/>
                <a:cs typeface="Times New Roman"/>
              </a:rPr>
              <a:t> [1]; </a:t>
            </a:r>
            <a:endParaRPr/>
          </a:p>
          <a:p>
            <a:pPr marL="457200" indent="-457200">
              <a:buFont typeface="+mj-lt"/>
              <a:buAutoNum type="arabicPeriod" startAt="14"/>
              <a:defRPr/>
            </a:pPr>
            <a:r>
              <a:rPr lang="en-US" sz="2000">
                <a:latin typeface="Times New Roman"/>
                <a:cs typeface="Times New Roman"/>
              </a:rPr>
              <a:t>    assign </a:t>
            </a:r>
            <a:r>
              <a:rPr lang="en-US" sz="2000">
                <a:solidFill>
                  <a:srgbClr val="FF0000"/>
                </a:solidFill>
                <a:latin typeface="Times New Roman"/>
                <a:cs typeface="Times New Roman"/>
              </a:rPr>
              <a:t>cs</a:t>
            </a:r>
            <a:r>
              <a:rPr lang="en-US" sz="2000">
                <a:latin typeface="Times New Roman"/>
                <a:cs typeface="Times New Roman"/>
              </a:rPr>
              <a:t>  =   </a:t>
            </a:r>
            <a:r>
              <a:rPr lang="en-US" sz="2000">
                <a:latin typeface="Times New Roman"/>
                <a:cs typeface="Times New Roman"/>
              </a:rPr>
              <a:t>cnt</a:t>
            </a:r>
            <a:r>
              <a:rPr lang="en-US" sz="2000">
                <a:latin typeface="Times New Roman"/>
                <a:cs typeface="Times New Roman"/>
              </a:rPr>
              <a:t> [6]; </a:t>
            </a:r>
            <a:endParaRPr lang="ru-RU" sz="200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3074" name="Picture 2" descr="SPI vs I2C Protocol Differences and Things to Consider - Saleae Articles" hidden="0"/>
          <p:cNvPicPr>
            <a:picLocks noChangeAspect="1" noChangeArrowheads="1"/>
          </p:cNvPicPr>
          <p:nvPr isPhoto="0" userDrawn="0"/>
        </p:nvPicPr>
        <p:blipFill>
          <a:blip r:embed="rId2"/>
          <a:srcRect l="9571" t="0" r="0" b="49407"/>
          <a:stretch/>
        </p:blipFill>
        <p:spPr bwMode="auto">
          <a:xfrm>
            <a:off x="771802" y="4297329"/>
            <a:ext cx="4929979" cy="1215485"/>
          </a:xfrm>
          <a:prstGeom prst="rect">
            <a:avLst/>
          </a:prstGeom>
          <a:noFill/>
        </p:spPr>
      </p:pic>
      <p:sp>
        <p:nvSpPr>
          <p:cNvPr id="17" name="TextBox 16" hidden="0"/>
          <p:cNvSpPr txBox="1"/>
          <p:nvPr isPhoto="0" userDrawn="0"/>
        </p:nvSpPr>
        <p:spPr bwMode="auto">
          <a:xfrm>
            <a:off x="209827" y="4468174"/>
            <a:ext cx="7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0000"/>
                </a:solidFill>
              </a:rPr>
              <a:t>SCK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19" name="TextBox 18" hidden="0"/>
          <p:cNvSpPr txBox="1"/>
          <p:nvPr isPhoto="0" userDrawn="0"/>
        </p:nvSpPr>
        <p:spPr bwMode="auto">
          <a:xfrm>
            <a:off x="235463" y="5568983"/>
            <a:ext cx="7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0000"/>
                </a:solidFill>
              </a:rPr>
              <a:t>CS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0" name="TextBox 19" hidden="0"/>
          <p:cNvSpPr txBox="1"/>
          <p:nvPr isPhoto="0" userDrawn="0"/>
        </p:nvSpPr>
        <p:spPr bwMode="auto">
          <a:xfrm>
            <a:off x="209826" y="5008351"/>
            <a:ext cx="7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0000"/>
                </a:solidFill>
              </a:rPr>
              <a:t>SDO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18" name="Номер слайда 17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 sz="1800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2" name="TextBox 11" hidden="0"/>
          <p:cNvSpPr txBox="1"/>
          <p:nvPr isPhoto="0" userDrawn="0"/>
        </p:nvSpPr>
        <p:spPr bwMode="auto">
          <a:xfrm>
            <a:off x="91438" y="6397852"/>
            <a:ext cx="52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i="1">
                <a:latin typeface="Courier New"/>
                <a:cs typeface="Courier New"/>
              </a:rPr>
              <a:t>day_6/lab*/pmod_mic3_spi_receiver.sv</a:t>
            </a:r>
            <a:endParaRPr lang="ru-RU" i="1">
              <a:latin typeface="Courier New"/>
              <a:cs typeface="Courier New"/>
            </a:endParaRPr>
          </a:p>
        </p:txBody>
      </p:sp>
      <p:pic>
        <p:nvPicPr>
          <p:cNvPr id="13" name="Picture 2" descr="SPI vs I2C Protocol Differences and Things to Consider - Saleae Articles" hidden="0"/>
          <p:cNvPicPr>
            <a:picLocks noChangeAspect="1" noChangeArrowheads="1"/>
          </p:cNvPicPr>
          <p:nvPr isPhoto="0" userDrawn="0"/>
        </p:nvPicPr>
        <p:blipFill>
          <a:blip r:embed="rId2"/>
          <a:srcRect l="9571" t="74564" r="0" b="0"/>
          <a:stretch/>
        </p:blipFill>
        <p:spPr bwMode="auto">
          <a:xfrm>
            <a:off x="771802" y="5515660"/>
            <a:ext cx="4929979" cy="611109"/>
          </a:xfrm>
          <a:prstGeom prst="rect">
            <a:avLst/>
          </a:prstGeom>
          <a:noFill/>
        </p:spPr>
      </p:pic>
      <p:pic>
        <p:nvPicPr>
          <p:cNvPr id="14" name="Рисунок 13" hidden="0"/>
          <p:cNvPicPr>
            <a:picLocks noChangeAspect="1"/>
          </p:cNvPicPr>
          <p:nvPr isPhoto="0" userDrawn="0"/>
        </p:nvPicPr>
        <p:blipFill>
          <a:blip r:embed="rId3"/>
          <a:srcRect l="3603" t="12685" r="41662" b="0"/>
          <a:stretch/>
        </p:blipFill>
        <p:spPr bwMode="auto">
          <a:xfrm>
            <a:off x="5929746" y="4538050"/>
            <a:ext cx="5657332" cy="1588719"/>
          </a:xfrm>
          <a:prstGeom prst="rect">
            <a:avLst/>
          </a:prstGeom>
        </p:spPr>
      </p:pic>
      <p:cxnSp>
        <p:nvCxnSpPr>
          <p:cNvPr id="3" name="Прямая соединительная линия 2" hidden="0"/>
          <p:cNvCxnSpPr>
            <a:cxnSpLocks/>
          </p:cNvCxnSpPr>
          <p:nvPr isPhoto="0" userDrawn="0"/>
        </p:nvCxnSpPr>
        <p:spPr bwMode="auto">
          <a:xfrm>
            <a:off x="7250545" y="4426672"/>
            <a:ext cx="0" cy="192967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 hidden="0"/>
          <p:cNvSpPr txBox="1"/>
          <p:nvPr isPhoto="0" userDrawn="0"/>
        </p:nvSpPr>
        <p:spPr bwMode="auto">
          <a:xfrm>
            <a:off x="6394769" y="4078643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400" b="1" i="1"/>
              <a:t>Начало транзакции</a:t>
            </a:r>
            <a:endParaRPr/>
          </a:p>
        </p:txBody>
      </p:sp>
      <p:cxnSp>
        <p:nvCxnSpPr>
          <p:cNvPr id="22" name="Прямая соединительная линия 21" hidden="0"/>
          <p:cNvCxnSpPr>
            <a:cxnSpLocks/>
          </p:cNvCxnSpPr>
          <p:nvPr isPhoto="0" userDrawn="0"/>
        </p:nvCxnSpPr>
        <p:spPr bwMode="auto">
          <a:xfrm>
            <a:off x="11440416" y="4412844"/>
            <a:ext cx="0" cy="192967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 hidden="0"/>
          <p:cNvSpPr txBox="1"/>
          <p:nvPr isPhoto="0" userDrawn="0"/>
        </p:nvSpPr>
        <p:spPr bwMode="auto">
          <a:xfrm>
            <a:off x="10347749" y="4036637"/>
            <a:ext cx="1669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400" b="1" i="1"/>
              <a:t>Конец транзакции</a:t>
            </a:r>
            <a:endParaRPr/>
          </a:p>
        </p:txBody>
      </p:sp>
      <p:cxnSp>
        <p:nvCxnSpPr>
          <p:cNvPr id="30" name="Прямая соединительная линия 29" hidden="0"/>
          <p:cNvCxnSpPr>
            <a:cxnSpLocks/>
          </p:cNvCxnSpPr>
          <p:nvPr isPhoto="0" userDrawn="0"/>
        </p:nvCxnSpPr>
        <p:spPr bwMode="auto">
          <a:xfrm>
            <a:off x="7509625" y="4426672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 hidden="0"/>
          <p:cNvCxnSpPr>
            <a:cxnSpLocks/>
          </p:cNvCxnSpPr>
          <p:nvPr isPhoto="0" userDrawn="0"/>
        </p:nvCxnSpPr>
        <p:spPr bwMode="auto">
          <a:xfrm>
            <a:off x="7776325" y="4426672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 hidden="0"/>
          <p:cNvCxnSpPr>
            <a:cxnSpLocks/>
          </p:cNvCxnSpPr>
          <p:nvPr isPhoto="0" userDrawn="0"/>
        </p:nvCxnSpPr>
        <p:spPr bwMode="auto">
          <a:xfrm>
            <a:off x="8035405" y="4426672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 hidden="0"/>
          <p:cNvCxnSpPr>
            <a:cxnSpLocks/>
          </p:cNvCxnSpPr>
          <p:nvPr isPhoto="0" userDrawn="0"/>
        </p:nvCxnSpPr>
        <p:spPr bwMode="auto">
          <a:xfrm>
            <a:off x="8302105" y="4426672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 hidden="0"/>
          <p:cNvCxnSpPr>
            <a:cxnSpLocks/>
          </p:cNvCxnSpPr>
          <p:nvPr isPhoto="0" userDrawn="0"/>
        </p:nvCxnSpPr>
        <p:spPr bwMode="auto">
          <a:xfrm>
            <a:off x="8561185" y="4426672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 hidden="0"/>
          <p:cNvCxnSpPr>
            <a:cxnSpLocks/>
          </p:cNvCxnSpPr>
          <p:nvPr isPhoto="0" userDrawn="0"/>
        </p:nvCxnSpPr>
        <p:spPr bwMode="auto">
          <a:xfrm>
            <a:off x="8827885" y="4426672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 hidden="0"/>
          <p:cNvCxnSpPr>
            <a:cxnSpLocks/>
          </p:cNvCxnSpPr>
          <p:nvPr isPhoto="0" userDrawn="0"/>
        </p:nvCxnSpPr>
        <p:spPr bwMode="auto">
          <a:xfrm>
            <a:off x="9086965" y="4426672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 hidden="0"/>
          <p:cNvCxnSpPr>
            <a:cxnSpLocks/>
          </p:cNvCxnSpPr>
          <p:nvPr isPhoto="0" userDrawn="0"/>
        </p:nvCxnSpPr>
        <p:spPr bwMode="auto">
          <a:xfrm>
            <a:off x="9353665" y="4412844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 hidden="0"/>
          <p:cNvCxnSpPr>
            <a:cxnSpLocks/>
          </p:cNvCxnSpPr>
          <p:nvPr isPhoto="0" userDrawn="0"/>
        </p:nvCxnSpPr>
        <p:spPr bwMode="auto">
          <a:xfrm>
            <a:off x="9612744" y="4412844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 hidden="0"/>
          <p:cNvCxnSpPr>
            <a:cxnSpLocks/>
          </p:cNvCxnSpPr>
          <p:nvPr isPhoto="0" userDrawn="0"/>
        </p:nvCxnSpPr>
        <p:spPr bwMode="auto">
          <a:xfrm>
            <a:off x="9879445" y="4412844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 hidden="0"/>
          <p:cNvCxnSpPr>
            <a:cxnSpLocks/>
          </p:cNvCxnSpPr>
          <p:nvPr isPhoto="0" userDrawn="0"/>
        </p:nvCxnSpPr>
        <p:spPr bwMode="auto">
          <a:xfrm>
            <a:off x="10138525" y="4412844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 hidden="0"/>
          <p:cNvCxnSpPr>
            <a:cxnSpLocks/>
          </p:cNvCxnSpPr>
          <p:nvPr isPhoto="0" userDrawn="0"/>
        </p:nvCxnSpPr>
        <p:spPr bwMode="auto">
          <a:xfrm>
            <a:off x="10397605" y="4412844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 hidden="0"/>
          <p:cNvCxnSpPr>
            <a:cxnSpLocks/>
          </p:cNvCxnSpPr>
          <p:nvPr isPhoto="0" userDrawn="0"/>
        </p:nvCxnSpPr>
        <p:spPr bwMode="auto">
          <a:xfrm>
            <a:off x="10656684" y="4412844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 hidden="0"/>
          <p:cNvCxnSpPr>
            <a:cxnSpLocks/>
          </p:cNvCxnSpPr>
          <p:nvPr isPhoto="0" userDrawn="0"/>
        </p:nvCxnSpPr>
        <p:spPr bwMode="auto">
          <a:xfrm>
            <a:off x="10923385" y="4412844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 hidden="0"/>
          <p:cNvCxnSpPr>
            <a:cxnSpLocks/>
          </p:cNvCxnSpPr>
          <p:nvPr isPhoto="0" userDrawn="0"/>
        </p:nvCxnSpPr>
        <p:spPr bwMode="auto">
          <a:xfrm>
            <a:off x="11182465" y="4412844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 hidden="0"/>
          <p:cNvSpPr txBox="1"/>
          <p:nvPr isPhoto="0" userDrawn="0"/>
        </p:nvSpPr>
        <p:spPr bwMode="auto">
          <a:xfrm>
            <a:off x="7574920" y="505672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45" name="TextBox 44" hidden="0"/>
          <p:cNvSpPr txBox="1"/>
          <p:nvPr isPhoto="0" userDrawn="0"/>
        </p:nvSpPr>
        <p:spPr bwMode="auto">
          <a:xfrm>
            <a:off x="7804900" y="5064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46" name="TextBox 45" hidden="0"/>
          <p:cNvSpPr txBox="1"/>
          <p:nvPr isPhoto="0" userDrawn="0"/>
        </p:nvSpPr>
        <p:spPr bwMode="auto">
          <a:xfrm>
            <a:off x="8023267" y="5064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47" name="TextBox 46" hidden="0"/>
          <p:cNvSpPr txBox="1"/>
          <p:nvPr isPhoto="0" userDrawn="0"/>
        </p:nvSpPr>
        <p:spPr bwMode="auto">
          <a:xfrm>
            <a:off x="8230409" y="507594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1</a:t>
            </a:r>
            <a:endParaRPr/>
          </a:p>
        </p:txBody>
      </p:sp>
      <p:sp>
        <p:nvSpPr>
          <p:cNvPr id="48" name="TextBox 47" hidden="0"/>
          <p:cNvSpPr txBox="1"/>
          <p:nvPr isPhoto="0" userDrawn="0"/>
        </p:nvSpPr>
        <p:spPr bwMode="auto">
          <a:xfrm>
            <a:off x="8601380" y="505785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49" name="TextBox 48" hidden="0"/>
          <p:cNvSpPr txBox="1"/>
          <p:nvPr isPhoto="0" userDrawn="0"/>
        </p:nvSpPr>
        <p:spPr bwMode="auto">
          <a:xfrm>
            <a:off x="8831360" y="506571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50" name="TextBox 49" hidden="0"/>
          <p:cNvSpPr txBox="1"/>
          <p:nvPr isPhoto="0" userDrawn="0"/>
        </p:nvSpPr>
        <p:spPr bwMode="auto">
          <a:xfrm>
            <a:off x="9049727" y="506571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52" name="TextBox 51" hidden="0"/>
          <p:cNvSpPr txBox="1"/>
          <p:nvPr isPhoto="0" userDrawn="0"/>
        </p:nvSpPr>
        <p:spPr bwMode="auto">
          <a:xfrm>
            <a:off x="9354861" y="505586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53" name="TextBox 52" hidden="0"/>
          <p:cNvSpPr txBox="1"/>
          <p:nvPr isPhoto="0" userDrawn="0"/>
        </p:nvSpPr>
        <p:spPr bwMode="auto">
          <a:xfrm>
            <a:off x="9573228" y="505586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60" name="TextBox 59" hidden="0"/>
          <p:cNvSpPr txBox="1"/>
          <p:nvPr isPhoto="0" userDrawn="0"/>
        </p:nvSpPr>
        <p:spPr bwMode="auto">
          <a:xfrm>
            <a:off x="9832766" y="507594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1</a:t>
            </a:r>
            <a:endParaRPr/>
          </a:p>
        </p:txBody>
      </p:sp>
      <p:sp>
        <p:nvSpPr>
          <p:cNvPr id="61" name="TextBox 60" hidden="0"/>
          <p:cNvSpPr txBox="1"/>
          <p:nvPr isPhoto="0" userDrawn="0"/>
        </p:nvSpPr>
        <p:spPr bwMode="auto">
          <a:xfrm>
            <a:off x="10096278" y="507594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1</a:t>
            </a:r>
            <a:endParaRPr/>
          </a:p>
        </p:txBody>
      </p:sp>
      <p:sp>
        <p:nvSpPr>
          <p:cNvPr id="62" name="TextBox 61" hidden="0"/>
          <p:cNvSpPr txBox="1"/>
          <p:nvPr isPhoto="0" userDrawn="0"/>
        </p:nvSpPr>
        <p:spPr bwMode="auto">
          <a:xfrm>
            <a:off x="10383187" y="50777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63" name="TextBox 62" hidden="0"/>
          <p:cNvSpPr txBox="1"/>
          <p:nvPr isPhoto="0" userDrawn="0"/>
        </p:nvSpPr>
        <p:spPr bwMode="auto">
          <a:xfrm>
            <a:off x="10590329" y="509261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1</a:t>
            </a:r>
            <a:endParaRPr/>
          </a:p>
        </p:txBody>
      </p:sp>
      <p:sp>
        <p:nvSpPr>
          <p:cNvPr id="64" name="TextBox 63" hidden="0"/>
          <p:cNvSpPr txBox="1"/>
          <p:nvPr isPhoto="0" userDrawn="0"/>
        </p:nvSpPr>
        <p:spPr bwMode="auto">
          <a:xfrm>
            <a:off x="10863827" y="5064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65" name="TextBox 64" hidden="0"/>
          <p:cNvSpPr txBox="1"/>
          <p:nvPr isPhoto="0" userDrawn="0"/>
        </p:nvSpPr>
        <p:spPr bwMode="auto">
          <a:xfrm>
            <a:off x="11113829" y="509261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1</a:t>
            </a:r>
            <a:endParaRPr/>
          </a:p>
        </p:txBody>
      </p:sp>
      <p:sp>
        <p:nvSpPr>
          <p:cNvPr id="67" name="TextBox 66" hidden="0"/>
          <p:cNvSpPr txBox="1"/>
          <p:nvPr isPhoto="0" userDrawn="0"/>
        </p:nvSpPr>
        <p:spPr bwMode="auto">
          <a:xfrm>
            <a:off x="7330257" y="507283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R7-Office/7.0.1.62</Application>
  <DocSecurity>0</DocSecurity>
  <PresentationFormat>Широкоэкранный</PresentationFormat>
  <Paragraphs>0</Paragraphs>
  <Slides>22</Slides>
  <Notes>22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День 2. Лабораторная работа №5.</dc:title>
  <dc:subject/>
  <dc:creator>Семён Москоленко</dc:creator>
  <cp:keywords/>
  <dc:description/>
  <dc:identifier/>
  <dc:language/>
  <cp:lastModifiedBy>Семён Москаленко</cp:lastModifiedBy>
  <cp:revision>49</cp:revision>
  <dcterms:created xsi:type="dcterms:W3CDTF">2021-11-26T17:19:48Z</dcterms:created>
  <dcterms:modified xsi:type="dcterms:W3CDTF">2022-10-15T05:54:10Z</dcterms:modified>
  <cp:category/>
  <cp:contentStatus/>
  <cp:version/>
</cp:coreProperties>
</file>