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sldIdLst>
    <p:sldId id="261" r:id="rId2"/>
    <p:sldId id="259" r:id="rId3"/>
    <p:sldId id="262" r:id="rId4"/>
    <p:sldId id="263" r:id="rId5"/>
    <p:sldId id="264" r:id="rId6"/>
    <p:sldId id="266" r:id="rId7"/>
    <p:sldId id="265" r:id="rId8"/>
    <p:sldId id="268" r:id="rId9"/>
    <p:sldId id="269" r:id="rId10"/>
    <p:sldId id="270" r:id="rId11"/>
    <p:sldId id="267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71" r:id="rId23"/>
    <p:sldId id="284" r:id="rId24"/>
    <p:sldId id="285" r:id="rId25"/>
    <p:sldId id="287" r:id="rId26"/>
    <p:sldId id="286" r:id="rId27"/>
    <p:sldId id="288" r:id="rId28"/>
  </p:sldIdLst>
  <p:sldSz cx="9144000" cy="6858000" type="screen4x3"/>
  <p:notesSz cx="6858000" cy="100599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66FF66"/>
    <a:srgbClr val="006600"/>
    <a:srgbClr val="A6CDDE"/>
    <a:srgbClr val="0066CC"/>
    <a:srgbClr val="00FFFF"/>
    <a:srgbClr val="4E5566"/>
    <a:srgbClr val="0033CC"/>
    <a:srgbClr val="00FF00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58403" autoAdjust="0"/>
  </p:normalViewPr>
  <p:slideViewPr>
    <p:cSldViewPr>
      <p:cViewPr varScale="1">
        <p:scale>
          <a:sx n="60" d="100"/>
          <a:sy n="60" d="100"/>
        </p:scale>
        <p:origin x="-19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854" y="-96"/>
      </p:cViewPr>
      <p:guideLst>
        <p:guide orient="horz" pos="3169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EB6F08-57C2-4E2E-87BB-9D9AE477B196}" type="datetimeFigureOut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54063"/>
            <a:ext cx="5029200" cy="3773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78375"/>
            <a:ext cx="548640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5163"/>
            <a:ext cx="29718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555163"/>
            <a:ext cx="29718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CA256E-B455-45D0-BBE6-AD49E81AACF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오늘 발표를 맡은 </a:t>
            </a:r>
            <a:r>
              <a:rPr lang="ko-KR" altLang="en-US" dirty="0" err="1" smtClean="0"/>
              <a:t>스마트카</a:t>
            </a:r>
            <a:r>
              <a:rPr lang="en-US" altLang="ko-KR" dirty="0" smtClean="0"/>
              <a:t> 2</a:t>
            </a:r>
            <a:r>
              <a:rPr lang="ko-KR" altLang="en-US" dirty="0" smtClean="0"/>
              <a:t>그룹의 문필용 입니다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먼저 바쁘신 중에 시간을 내어 참석해 주셔서 감사 드립니다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저는 지난 주에 입사하여 현재 업무 파악 중에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앞으로 잘 부탁 드리겠습니다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발표를 시작하겠습니다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제가 준비한 주제는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Embedded System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 세미나를 통해서 </a:t>
            </a:r>
            <a:r>
              <a:rPr lang="en-US" altLang="ko-KR" dirty="0" smtClean="0"/>
              <a:t>HMI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제품이란 무엇이며</a:t>
            </a:r>
            <a:r>
              <a:rPr lang="en-US" altLang="ko-KR" baseline="0" dirty="0" smtClean="0"/>
              <a:t>, HMI</a:t>
            </a:r>
            <a:r>
              <a:rPr lang="ko-KR" altLang="en-US" baseline="0" dirty="0" smtClean="0"/>
              <a:t>를 구현하는데 사용되는 </a:t>
            </a:r>
            <a:r>
              <a:rPr lang="en-US" altLang="ko-KR" baseline="0" dirty="0" smtClean="0"/>
              <a:t>Embedded System</a:t>
            </a:r>
            <a:r>
              <a:rPr lang="ko-KR" altLang="en-US" baseline="0" dirty="0" smtClean="0"/>
              <a:t>이 어떠한 구조를 가지고 동작하는지 말하고자 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B7277C-1F1E-403E-A23F-7865600C761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두 번째 개발한 </a:t>
            </a:r>
            <a:r>
              <a:rPr lang="en-US" altLang="ko-KR" dirty="0" smtClean="0"/>
              <a:t>HMI </a:t>
            </a:r>
            <a:r>
              <a:rPr lang="ko-KR" altLang="en-US" dirty="0" smtClean="0"/>
              <a:t>제품 소개 입니다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제가 참여하여 개발하고 양산한 제품은 산업용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특정 형태의 패널에 부착하고 </a:t>
            </a:r>
            <a:r>
              <a:rPr lang="en-US" altLang="ko-KR" dirty="0" smtClean="0"/>
              <a:t>PLC</a:t>
            </a:r>
            <a:r>
              <a:rPr lang="ko-KR" altLang="en-US" dirty="0" smtClean="0"/>
              <a:t>와 연결하여 사용합니다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PLC</a:t>
            </a:r>
            <a:r>
              <a:rPr lang="ko-KR" altLang="en-US" dirty="0" smtClean="0"/>
              <a:t>에게 제어 명령을 하거나</a:t>
            </a:r>
            <a:r>
              <a:rPr lang="en-US" altLang="ko-KR" dirty="0" smtClean="0"/>
              <a:t>, PLC</a:t>
            </a:r>
            <a:r>
              <a:rPr lang="ko-KR" altLang="en-US" dirty="0" smtClean="0"/>
              <a:t>로부터 정보를 받아 화면에 표시하게 됩니다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그리고 </a:t>
            </a:r>
            <a:r>
              <a:rPr lang="en-US" altLang="ko-KR" dirty="0" smtClean="0"/>
              <a:t>PLC</a:t>
            </a:r>
            <a:r>
              <a:rPr lang="ko-KR" altLang="en-US" dirty="0" smtClean="0"/>
              <a:t>는 각종 기계장치 또는 센서 모듈에 연결되어 제어를 하거나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수집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HMI</a:t>
            </a:r>
            <a:r>
              <a:rPr lang="ko-KR" altLang="en-US" dirty="0" smtClean="0"/>
              <a:t>의 사양과 기능에 대해서 간략하게 설명하겠습니다</a:t>
            </a:r>
            <a:r>
              <a:rPr lang="en-US" altLang="ko-KR" dirty="0" smtClean="0"/>
              <a:t>. AP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i.MX6 DL</a:t>
            </a:r>
            <a:r>
              <a:rPr lang="ko-KR" altLang="en-US" dirty="0" smtClean="0"/>
              <a:t>을 사용하고 </a:t>
            </a:r>
            <a:r>
              <a:rPr lang="en-US" altLang="ko-KR" dirty="0" smtClean="0"/>
              <a:t>OS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Windows Embedded Compact 7</a:t>
            </a:r>
            <a:r>
              <a:rPr lang="ko-KR" altLang="en-US" dirty="0" smtClean="0"/>
              <a:t>을 사용하였습니다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Compact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은</a:t>
            </a:r>
            <a:r>
              <a:rPr lang="en-US" altLang="ko-KR" baseline="0" dirty="0" smtClean="0"/>
              <a:t> Windows CE 6.0</a:t>
            </a:r>
            <a:r>
              <a:rPr lang="ko-KR" altLang="en-US" baseline="0" dirty="0" smtClean="0"/>
              <a:t>의 다음 버전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PLC</a:t>
            </a:r>
            <a:r>
              <a:rPr lang="ko-KR" altLang="en-US" dirty="0" smtClean="0"/>
              <a:t>와의 통신하는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UART Serial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</a:t>
            </a:r>
            <a:r>
              <a:rPr lang="en-US" altLang="ko-KR" baseline="0" dirty="0" smtClean="0"/>
              <a:t> Ethernet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Port</a:t>
            </a:r>
            <a:r>
              <a:rPr lang="ko-KR" altLang="en-US" baseline="0" dirty="0" smtClean="0"/>
              <a:t>를 지원합니다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기타사항으로 </a:t>
            </a:r>
            <a:r>
              <a:rPr lang="ko-KR" altLang="en-US" baseline="0" dirty="0" err="1" smtClean="0"/>
              <a:t>정전식</a:t>
            </a:r>
            <a:r>
              <a:rPr lang="ko-KR" altLang="en-US" baseline="0" dirty="0" smtClean="0"/>
              <a:t> 멀티 터치를 지원하며</a:t>
            </a:r>
            <a:r>
              <a:rPr lang="en-US" altLang="ko-KR" baseline="0" dirty="0" smtClean="0"/>
              <a:t>, HDMI</a:t>
            </a:r>
            <a:r>
              <a:rPr lang="ko-KR" altLang="en-US" baseline="0" dirty="0" smtClean="0"/>
              <a:t>를 이용한 </a:t>
            </a:r>
            <a:r>
              <a:rPr lang="en-US" altLang="ko-KR" baseline="0" dirty="0" smtClean="0"/>
              <a:t>Dual Monitor</a:t>
            </a:r>
            <a:r>
              <a:rPr lang="ko-KR" altLang="en-US" baseline="0" dirty="0" smtClean="0"/>
              <a:t>사용이 가능합니다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Dual </a:t>
            </a:r>
            <a:r>
              <a:rPr lang="en-US" altLang="ko-KR" baseline="0" dirty="0" smtClean="0"/>
              <a:t>Monitor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LCD</a:t>
            </a:r>
            <a:r>
              <a:rPr lang="ko-KR" altLang="en-US" baseline="0" dirty="0" smtClean="0"/>
              <a:t>와 동일한 화면을 </a:t>
            </a:r>
            <a:r>
              <a:rPr lang="en-US" altLang="ko-KR" baseline="0" dirty="0" smtClean="0"/>
              <a:t>Monitor</a:t>
            </a:r>
            <a:r>
              <a:rPr lang="ko-KR" altLang="en-US" baseline="0" dirty="0" smtClean="0"/>
              <a:t>에 표시하는 복제모드와 지금처럼 노트북과 </a:t>
            </a:r>
            <a:r>
              <a:rPr lang="en-US" altLang="ko-KR" baseline="0" dirty="0" smtClean="0"/>
              <a:t>TV</a:t>
            </a:r>
            <a:r>
              <a:rPr lang="ko-KR" altLang="en-US" baseline="0" dirty="0" smtClean="0"/>
              <a:t>를 연결하여 화면을 추가로 사용하는 방식의 </a:t>
            </a:r>
            <a:r>
              <a:rPr lang="ko-KR" altLang="en-US" baseline="0" dirty="0" smtClean="0"/>
              <a:t>확장 모드를 지원 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해당 제품은 생산 설비나 공조 시스템 같은 대형 시스템의 제어 및 모니터링을 위해 사용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HMI</a:t>
            </a:r>
            <a:r>
              <a:rPr lang="ko-KR" altLang="en-US" baseline="0" dirty="0" smtClean="0"/>
              <a:t>는 </a:t>
            </a:r>
            <a:r>
              <a:rPr lang="en-US" altLang="ko-KR" dirty="0" smtClean="0"/>
              <a:t>PLC</a:t>
            </a:r>
            <a:r>
              <a:rPr lang="ko-KR" altLang="en-US" dirty="0" smtClean="0"/>
              <a:t>로 명령을 전달하거나</a:t>
            </a:r>
            <a:r>
              <a:rPr lang="en-US" altLang="ko-KR" dirty="0" smtClean="0"/>
              <a:t>, PLC</a:t>
            </a:r>
            <a:r>
              <a:rPr lang="ko-KR" altLang="en-US" dirty="0" smtClean="0"/>
              <a:t>로부터 전달 받은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표시하여 제어 또는 모니터링을 합니다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HMI</a:t>
            </a:r>
            <a:r>
              <a:rPr lang="ko-KR" altLang="en-US" dirty="0" smtClean="0"/>
              <a:t>와 연결된 </a:t>
            </a:r>
            <a:r>
              <a:rPr lang="en-US" altLang="ko-KR" dirty="0" smtClean="0"/>
              <a:t>PLC</a:t>
            </a:r>
            <a:r>
              <a:rPr lang="ko-KR" altLang="en-US" dirty="0" smtClean="0"/>
              <a:t>들은 생산장비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펌프 등과 연결이 되고 각 단말로부터 얻은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또는 제어 사항이 우측에 있는 그림처럼 표시 됩니다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(</a:t>
            </a:r>
            <a:r>
              <a:rPr lang="ko-KR" altLang="en-US" dirty="0" smtClean="0"/>
              <a:t>우측의 그림은 </a:t>
            </a:r>
            <a:r>
              <a:rPr lang="ko-KR" altLang="en-US" dirty="0" err="1" smtClean="0"/>
              <a:t>작화라고</a:t>
            </a:r>
            <a:r>
              <a:rPr lang="ko-KR" altLang="en-US" dirty="0" smtClean="0"/>
              <a:t> 부릅니다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Program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꾸미고 작업 순서 및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처리 내용을 </a:t>
            </a:r>
            <a:r>
              <a:rPr lang="en-US" altLang="ko-KR" dirty="0" smtClean="0"/>
              <a:t>Programming 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세 번째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Embedded System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Embedded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를 구현하기 위한 하나의 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원래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Embedded System</a:t>
            </a:r>
            <a:r>
              <a:rPr lang="ko-KR" altLang="en-US" dirty="0" smtClean="0"/>
              <a:t>은 서로 종속적이지 않고 각각의 영역을 갖고 있는 개념입니다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하지만 </a:t>
            </a:r>
            <a:r>
              <a:rPr lang="ko-KR" altLang="en-US" dirty="0" smtClean="0"/>
              <a:t>시간이 지나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로 </a:t>
            </a:r>
            <a:r>
              <a:rPr lang="ko-KR" altLang="en-US" baseline="0" dirty="0" smtClean="0"/>
              <a:t>지원해야 하는 기능이 많아</a:t>
            </a:r>
            <a:r>
              <a:rPr lang="ko-KR" altLang="en-US" dirty="0" smtClean="0"/>
              <a:t> 지고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처리해야 할 작업이 복잡해지면서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Embedded System</a:t>
            </a:r>
            <a:r>
              <a:rPr lang="ko-KR" altLang="en-US" dirty="0" smtClean="0"/>
              <a:t>의 겹치는 부분이 증가하게 되었습니다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그래서 지금은 </a:t>
            </a:r>
            <a:r>
              <a:rPr lang="ko-KR" altLang="en-US" dirty="0" smtClean="0"/>
              <a:t>대부분의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 장비가 </a:t>
            </a:r>
            <a:r>
              <a:rPr lang="en-US" altLang="ko-KR" dirty="0" smtClean="0"/>
              <a:t>Embedded</a:t>
            </a:r>
            <a:r>
              <a:rPr lang="en-US" altLang="ko-KR" baseline="0" dirty="0" smtClean="0"/>
              <a:t> System</a:t>
            </a:r>
            <a:r>
              <a:rPr lang="ko-KR" altLang="en-US" baseline="0" dirty="0" smtClean="0"/>
              <a:t>으로 만들어지고 있습니다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그럼 </a:t>
            </a:r>
            <a:r>
              <a:rPr lang="en-US" altLang="ko-KR" dirty="0" smtClean="0"/>
              <a:t>Embedded System</a:t>
            </a:r>
            <a:r>
              <a:rPr lang="ko-KR" altLang="en-US" dirty="0" smtClean="0"/>
              <a:t>이 무엇인지 그 정의를 알아보겠습니다</a:t>
            </a:r>
            <a:r>
              <a:rPr lang="en-US" altLang="ko-KR" dirty="0" smtClean="0"/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~</a:t>
            </a:r>
            <a:r>
              <a:rPr lang="ko-KR" altLang="en-US" dirty="0" smtClean="0"/>
              <a:t>정의된 내용 읽기</a:t>
            </a:r>
            <a:r>
              <a:rPr lang="en-US" altLang="ko-KR" dirty="0" smtClean="0"/>
              <a:t>~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이를 간략하게 표현하면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“Embedded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은</a:t>
            </a:r>
            <a:r>
              <a:rPr lang="ko-KR" altLang="en-US" dirty="0" smtClean="0"/>
              <a:t> 제품에 내장된 특정 작업을 수행하기 위한 소형 </a:t>
            </a:r>
            <a:r>
              <a:rPr lang="en-US" altLang="ko-KR" dirty="0" smtClean="0"/>
              <a:t>Computer”</a:t>
            </a:r>
            <a:r>
              <a:rPr lang="ko-KR" altLang="en-US" dirty="0" smtClean="0"/>
              <a:t>라 </a:t>
            </a:r>
            <a:r>
              <a:rPr lang="ko-KR" altLang="en-US" dirty="0" smtClean="0"/>
              <a:t>할 수 있겠습니다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Embedded System</a:t>
            </a:r>
            <a:r>
              <a:rPr lang="ko-KR" altLang="en-US" dirty="0" smtClean="0"/>
              <a:t>은 둘 다 </a:t>
            </a:r>
            <a:r>
              <a:rPr lang="en-US" altLang="ko-KR" dirty="0" smtClean="0"/>
              <a:t>Computer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둘의 차이점은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경우 </a:t>
            </a:r>
            <a:r>
              <a:rPr lang="ko-KR" altLang="en-US" dirty="0" smtClean="0"/>
              <a:t>불특정되고 </a:t>
            </a:r>
            <a:r>
              <a:rPr lang="ko-KR" altLang="en-US" dirty="0" smtClean="0"/>
              <a:t>광범위의 작업을 </a:t>
            </a:r>
            <a:r>
              <a:rPr lang="ko-KR" altLang="en-US" dirty="0" smtClean="0"/>
              <a:t>수행하려는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목적으로 설계된 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Embedded System</a:t>
            </a:r>
            <a:r>
              <a:rPr lang="ko-KR" altLang="en-US" baseline="0" dirty="0" smtClean="0"/>
              <a:t>은 특정하게 지정된 작업을 처리하기 위한 목적으로 설계되었습니다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때문에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전체적인 기능의 </a:t>
            </a:r>
            <a:r>
              <a:rPr lang="ko-KR" altLang="en-US" baseline="0" dirty="0" smtClean="0"/>
              <a:t>다양성과 성능이 </a:t>
            </a:r>
            <a:r>
              <a:rPr lang="en-US" altLang="ko-KR" baseline="0" dirty="0" smtClean="0"/>
              <a:t>Embedded System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보다 제한적이라는 단점이 있지만</a:t>
            </a:r>
            <a:r>
              <a:rPr lang="en-US" altLang="ko-KR" baseline="0" dirty="0" smtClean="0"/>
              <a:t>, PC</a:t>
            </a:r>
            <a:r>
              <a:rPr lang="ko-KR" altLang="en-US" baseline="0" dirty="0" smtClean="0"/>
              <a:t>와 비교하여 물리적인 크기가 </a:t>
            </a:r>
            <a:r>
              <a:rPr lang="ko-KR" altLang="en-US" baseline="0" dirty="0" smtClean="0"/>
              <a:t>작고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구축하는데 드는 비용도 저렴하다는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게다가 </a:t>
            </a:r>
            <a:r>
              <a:rPr lang="ko-KR" altLang="en-US" baseline="0" dirty="0" smtClean="0"/>
              <a:t>요즘은 고성능의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도 제작되어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Embedded System</a:t>
            </a:r>
            <a:r>
              <a:rPr lang="ko-KR" altLang="en-US" baseline="0" dirty="0" smtClean="0"/>
              <a:t>간의 성능적인 격차가 더욱 좁아지고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 smtClean="0"/>
          </a:p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Embedded System</a:t>
            </a:r>
            <a:r>
              <a:rPr lang="ko-KR" altLang="en-US" dirty="0" smtClean="0"/>
              <a:t>의 구조는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거의 동일 합니다</a:t>
            </a:r>
            <a:r>
              <a:rPr lang="en-US" altLang="ko-KR" dirty="0" smtClean="0"/>
              <a:t>. Processor, </a:t>
            </a:r>
            <a:r>
              <a:rPr lang="ko-KR" altLang="en-US" dirty="0" smtClean="0"/>
              <a:t>주 기억 장치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보조 기억 장치가 구성 요소의 핵심 입니다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단</a:t>
            </a:r>
            <a:r>
              <a:rPr lang="en-US" altLang="ko-KR" dirty="0" smtClean="0"/>
              <a:t>, 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칩에 해당하는 </a:t>
            </a:r>
            <a:r>
              <a:rPr lang="en-US" altLang="ko-KR" dirty="0" smtClean="0"/>
              <a:t>Embedded System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AP</a:t>
            </a:r>
            <a:r>
              <a:rPr lang="ko-KR" altLang="en-US" dirty="0" smtClean="0"/>
              <a:t>칩은 </a:t>
            </a:r>
            <a:r>
              <a:rPr lang="en-US" altLang="ko-KR" dirty="0" smtClean="0"/>
              <a:t>SOC</a:t>
            </a:r>
            <a:r>
              <a:rPr lang="ko-KR" altLang="en-US" dirty="0" smtClean="0"/>
              <a:t>형태로 되어 있습니다</a:t>
            </a:r>
            <a:r>
              <a:rPr lang="en-US" altLang="ko-KR" dirty="0" smtClean="0"/>
              <a:t>. SOC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System On Chip</a:t>
            </a:r>
            <a:r>
              <a:rPr lang="ko-KR" altLang="en-US" dirty="0" smtClean="0"/>
              <a:t>의 약자로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Core</a:t>
            </a:r>
            <a:r>
              <a:rPr lang="ko-KR" altLang="en-US" dirty="0" smtClean="0"/>
              <a:t>와 주변 장치를 제어하는 모듈들이 하나의 칩에 같이 내장되어 있는 형태를 말합니다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조금은 과장해서 말하면 </a:t>
            </a:r>
            <a:r>
              <a:rPr lang="en-US" altLang="ko-KR" dirty="0" smtClean="0"/>
              <a:t>SOC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Mother board</a:t>
            </a:r>
            <a:r>
              <a:rPr lang="ko-KR" altLang="en-US" dirty="0" smtClean="0"/>
              <a:t>를 하나의 칩으로 합친 것 입니다</a:t>
            </a:r>
            <a:r>
              <a:rPr lang="en-US" altLang="ko-KR" dirty="0" smtClean="0"/>
              <a:t>. Embedded</a:t>
            </a:r>
            <a:r>
              <a:rPr lang="en-US" altLang="ko-KR" baseline="0" dirty="0" smtClean="0"/>
              <a:t> System</a:t>
            </a:r>
            <a:r>
              <a:rPr lang="ko-KR" altLang="en-US" baseline="0" dirty="0" smtClean="0"/>
              <a:t>이 </a:t>
            </a:r>
            <a:r>
              <a:rPr lang="ko-KR" altLang="en-US" dirty="0" smtClean="0"/>
              <a:t>이런 </a:t>
            </a:r>
            <a:r>
              <a:rPr lang="en-US" altLang="ko-KR" dirty="0" smtClean="0"/>
              <a:t>SOC </a:t>
            </a:r>
            <a:r>
              <a:rPr lang="ko-KR" altLang="en-US" dirty="0" smtClean="0"/>
              <a:t>형태의 </a:t>
            </a:r>
            <a:r>
              <a:rPr lang="en-US" altLang="ko-KR" dirty="0" smtClean="0"/>
              <a:t>AP</a:t>
            </a:r>
            <a:r>
              <a:rPr lang="ko-KR" altLang="en-US" dirty="0" smtClean="0"/>
              <a:t>를 사용하기 때문에 </a:t>
            </a:r>
            <a:r>
              <a:rPr lang="ko-KR" altLang="en-US" baseline="0" dirty="0" smtClean="0"/>
              <a:t>일반적인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보다 작은 크기의  </a:t>
            </a:r>
            <a:r>
              <a:rPr lang="en-US" altLang="ko-KR" baseline="0" dirty="0" smtClean="0"/>
              <a:t>Computer System</a:t>
            </a:r>
            <a:r>
              <a:rPr lang="ko-KR" altLang="en-US" baseline="0" dirty="0" smtClean="0"/>
              <a:t>을 구현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보조 기억 장치는 </a:t>
            </a:r>
            <a:r>
              <a:rPr lang="en-US" altLang="ko-KR" baseline="0" dirty="0" smtClean="0"/>
              <a:t>HDD</a:t>
            </a:r>
            <a:r>
              <a:rPr lang="ko-KR" altLang="en-US" baseline="0" dirty="0" smtClean="0"/>
              <a:t>를 사용하는 경우가 매우 드물며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보통 </a:t>
            </a:r>
            <a:r>
              <a:rPr lang="en-US" altLang="ko-KR" baseline="0" dirty="0" smtClean="0"/>
              <a:t>NOR</a:t>
            </a:r>
            <a:r>
              <a:rPr lang="ko-KR" altLang="en-US" baseline="0" dirty="0" smtClean="0"/>
              <a:t> 또는</a:t>
            </a:r>
            <a:r>
              <a:rPr lang="en-US" altLang="ko-KR" baseline="0" dirty="0" smtClean="0"/>
              <a:t> NAND Flash memory</a:t>
            </a:r>
            <a:r>
              <a:rPr lang="en-US" altLang="ko-KR" baseline="0" dirty="0" smtClean="0"/>
              <a:t>, SD Card, </a:t>
            </a:r>
            <a:r>
              <a:rPr lang="en-US" altLang="ko-KR" baseline="0" dirty="0" err="1" smtClean="0"/>
              <a:t>eMMC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칩 형태의 </a:t>
            </a:r>
            <a:r>
              <a:rPr lang="en-US" altLang="ko-KR" baseline="0" dirty="0" smtClean="0"/>
              <a:t>Memory</a:t>
            </a:r>
            <a:r>
              <a:rPr lang="ko-KR" altLang="en-US" baseline="0" dirty="0" smtClean="0"/>
              <a:t>를 사용합니다</a:t>
            </a:r>
            <a:r>
              <a:rPr lang="en-US" altLang="ko-KR" baseline="0" dirty="0" smtClean="0"/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그림을 보면 </a:t>
            </a:r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안에는 </a:t>
            </a:r>
            <a:r>
              <a:rPr lang="en-US" altLang="ko-KR" baseline="0" dirty="0" smtClean="0"/>
              <a:t>Core</a:t>
            </a:r>
            <a:r>
              <a:rPr lang="ko-KR" altLang="en-US" baseline="0" dirty="0" smtClean="0"/>
              <a:t>와 내부 </a:t>
            </a:r>
            <a:r>
              <a:rPr lang="en-US" altLang="ko-KR" baseline="0" dirty="0" smtClean="0"/>
              <a:t>RAM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ROM, </a:t>
            </a:r>
            <a:r>
              <a:rPr lang="ko-KR" altLang="en-US" baseline="0" dirty="0" smtClean="0"/>
              <a:t>주변장치 모듈들이 있고 이 장치 들은 내부 </a:t>
            </a:r>
            <a:r>
              <a:rPr lang="en-US" altLang="ko-KR" baseline="0" dirty="0" smtClean="0"/>
              <a:t>BUS</a:t>
            </a:r>
            <a:r>
              <a:rPr lang="ko-KR" altLang="en-US" baseline="0" dirty="0" smtClean="0"/>
              <a:t>를 통해 서로 통신하게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외부 </a:t>
            </a:r>
            <a:r>
              <a:rPr lang="en-US" altLang="ko-KR" baseline="0" dirty="0" smtClean="0"/>
              <a:t>Memory Interface</a:t>
            </a:r>
            <a:r>
              <a:rPr lang="ko-KR" altLang="en-US" baseline="0" dirty="0" smtClean="0"/>
              <a:t>를 통해 주 기억 장치인 </a:t>
            </a:r>
            <a:r>
              <a:rPr lang="en-US" altLang="ko-KR" baseline="0" dirty="0" smtClean="0"/>
              <a:t>SDRAM</a:t>
            </a:r>
            <a:r>
              <a:rPr lang="ko-KR" altLang="en-US" baseline="0" dirty="0" smtClean="0"/>
              <a:t>과 보조 기억 장치가 연결되며</a:t>
            </a:r>
            <a:r>
              <a:rPr lang="en-US" altLang="ko-KR" baseline="0" dirty="0" smtClean="0"/>
              <a:t>, Display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Touch Panel</a:t>
            </a:r>
            <a:r>
              <a:rPr lang="ko-KR" altLang="en-US" baseline="0" dirty="0" smtClean="0"/>
              <a:t>등 주변 장치들은 각 모듈의 </a:t>
            </a:r>
            <a:r>
              <a:rPr lang="en-US" altLang="ko-KR" baseline="0" dirty="0" smtClean="0"/>
              <a:t>Interface</a:t>
            </a:r>
            <a:r>
              <a:rPr lang="ko-KR" altLang="en-US" baseline="0" dirty="0" smtClean="0"/>
              <a:t>를 통해 연결 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Embedded</a:t>
            </a:r>
            <a:r>
              <a:rPr lang="en-US" altLang="ko-KR" baseline="0" dirty="0" smtClean="0"/>
              <a:t>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Booting </a:t>
            </a:r>
            <a:r>
              <a:rPr lang="ko-KR" altLang="en-US" baseline="0" dirty="0" smtClean="0"/>
              <a:t>과정을 </a:t>
            </a: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적 관점에서 간단하게 보겠습니다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이 내용은 보편적으로 비슷하나</a:t>
            </a:r>
            <a:r>
              <a:rPr lang="en-US" altLang="ko-KR" baseline="0" dirty="0" smtClean="0"/>
              <a:t>, AP</a:t>
            </a:r>
            <a:r>
              <a:rPr lang="ko-KR" altLang="en-US" baseline="0" dirty="0" smtClean="0"/>
              <a:t>별로 조금씩 다를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해당 내용은 </a:t>
            </a:r>
            <a:r>
              <a:rPr lang="en-US" altLang="ko-KR" baseline="0" dirty="0" smtClean="0"/>
              <a:t>Arm</a:t>
            </a:r>
            <a:r>
              <a:rPr lang="ko-KR" altLang="en-US" baseline="0" dirty="0" smtClean="0"/>
              <a:t>계열의 </a:t>
            </a:r>
            <a:r>
              <a:rPr lang="en-US" altLang="ko-KR" baseline="0" dirty="0" smtClean="0"/>
              <a:t>i.MX </a:t>
            </a:r>
            <a:r>
              <a:rPr lang="ko-KR" altLang="en-US" baseline="0" dirty="0" smtClean="0"/>
              <a:t>시리즈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칩을 기준으로 작성했음을 참고해 주시기 바랍니다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에 전원이 공급되면 자동으로 내부 </a:t>
            </a:r>
            <a:r>
              <a:rPr lang="en-US" altLang="ko-KR" baseline="0" dirty="0" smtClean="0"/>
              <a:t>ROM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Boot Code</a:t>
            </a:r>
            <a:r>
              <a:rPr lang="ko-KR" altLang="en-US" baseline="0" dirty="0" smtClean="0"/>
              <a:t>가 실행됩니다</a:t>
            </a:r>
            <a:r>
              <a:rPr lang="en-US" altLang="ko-KR" baseline="0" dirty="0" smtClean="0"/>
              <a:t>. Boot Code</a:t>
            </a:r>
            <a:r>
              <a:rPr lang="ko-KR" altLang="en-US" baseline="0" dirty="0" smtClean="0"/>
              <a:t>는 보조 </a:t>
            </a:r>
            <a:r>
              <a:rPr lang="en-US" altLang="ko-KR" baseline="0" dirty="0" smtClean="0"/>
              <a:t>Memory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Boot Loader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RAM</a:t>
            </a:r>
            <a:r>
              <a:rPr lang="ko-KR" altLang="en-US" baseline="0" dirty="0" smtClean="0"/>
              <a:t>으로 올리고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옮기는 과정이 끝나면 </a:t>
            </a:r>
            <a:r>
              <a:rPr lang="en-US" altLang="ko-KR" baseline="0" dirty="0" smtClean="0"/>
              <a:t>Boot Loader</a:t>
            </a:r>
            <a:r>
              <a:rPr lang="ko-KR" altLang="en-US" baseline="0" dirty="0" smtClean="0"/>
              <a:t>로 점프합니다</a:t>
            </a:r>
            <a:r>
              <a:rPr lang="en-US" altLang="ko-KR" baseline="0" dirty="0" smtClean="0"/>
              <a:t>. Boot Loader</a:t>
            </a:r>
            <a:r>
              <a:rPr lang="ko-KR" altLang="en-US" baseline="0" dirty="0" smtClean="0"/>
              <a:t>는 전의 과정과 비슷하게 </a:t>
            </a:r>
            <a:r>
              <a:rPr lang="en-US" altLang="ko-KR" baseline="0" dirty="0" smtClean="0"/>
              <a:t>Kernel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RAM</a:t>
            </a:r>
            <a:r>
              <a:rPr lang="ko-KR" altLang="en-US" baseline="0" dirty="0" smtClean="0"/>
              <a:t>으로 올리고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옮기는 과정이 끝나면 </a:t>
            </a:r>
            <a:r>
              <a:rPr lang="en-US" altLang="ko-KR" baseline="0" dirty="0" smtClean="0"/>
              <a:t>Kernel</a:t>
            </a:r>
            <a:r>
              <a:rPr lang="ko-KR" altLang="en-US" baseline="0" dirty="0" smtClean="0"/>
              <a:t>로 점프합니다</a:t>
            </a:r>
            <a:r>
              <a:rPr lang="en-US" altLang="ko-KR" baseline="0" dirty="0" smtClean="0"/>
              <a:t>. Kernel</a:t>
            </a:r>
            <a:r>
              <a:rPr lang="ko-KR" altLang="en-US" baseline="0" dirty="0" smtClean="0"/>
              <a:t>이 구동되고 초기화가 끝나면 </a:t>
            </a:r>
            <a:r>
              <a:rPr lang="en-US" altLang="ko-KR" baseline="0" dirty="0" smtClean="0"/>
              <a:t>Kernel</a:t>
            </a:r>
            <a:r>
              <a:rPr lang="ko-KR" altLang="en-US" baseline="0" dirty="0" smtClean="0"/>
              <a:t>은 예약된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을 실행합니다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때</a:t>
            </a:r>
            <a:r>
              <a:rPr lang="en-US" altLang="ko-KR" baseline="0" dirty="0" smtClean="0"/>
              <a:t> Kernel</a:t>
            </a:r>
            <a:r>
              <a:rPr lang="ko-KR" altLang="en-US" baseline="0" dirty="0" smtClean="0"/>
              <a:t>은 종료되지 않고 일부의 권한만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에 넘긴 상태로 </a:t>
            </a:r>
            <a:r>
              <a:rPr lang="en-US" altLang="ko-KR" baseline="0" dirty="0" smtClean="0"/>
              <a:t>Background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을 지원 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Booting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과정을 순서 별로 다시 보면서 조금 더 자세하게 설명을 하겠습니다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에 전원이 들어 왔을 때 실행되는 </a:t>
            </a:r>
            <a:r>
              <a:rPr lang="en-US" altLang="ko-KR" baseline="0" dirty="0" smtClean="0"/>
              <a:t>Boot Code</a:t>
            </a:r>
            <a:r>
              <a:rPr lang="ko-KR" altLang="en-US" baseline="0" dirty="0" smtClean="0"/>
              <a:t>는 현재 </a:t>
            </a:r>
            <a:r>
              <a:rPr lang="en-US" altLang="ko-KR" baseline="0" dirty="0" smtClean="0"/>
              <a:t>Booting Mode</a:t>
            </a:r>
            <a:r>
              <a:rPr lang="ko-KR" altLang="en-US" baseline="0" dirty="0" smtClean="0"/>
              <a:t>가 어떻게 설정되어 있는지 확인 합니다</a:t>
            </a:r>
            <a:r>
              <a:rPr lang="en-US" altLang="ko-KR" baseline="0" dirty="0" smtClean="0"/>
              <a:t>. Booting Mode</a:t>
            </a:r>
            <a:r>
              <a:rPr lang="ko-KR" altLang="en-US" baseline="0" dirty="0" smtClean="0"/>
              <a:t>로는 </a:t>
            </a:r>
            <a:r>
              <a:rPr lang="en-US" altLang="ko-KR" baseline="0" dirty="0" smtClean="0"/>
              <a:t>Boot From Fuses Mode, Serial Downloader Mode, Internal Boot Mode</a:t>
            </a:r>
            <a:r>
              <a:rPr lang="ko-KR" altLang="en-US" baseline="0" dirty="0" smtClean="0"/>
              <a:t>가 있으며</a:t>
            </a:r>
            <a:r>
              <a:rPr lang="en-US" altLang="ko-KR" baseline="0" dirty="0" smtClean="0"/>
              <a:t>, Booting Mode</a:t>
            </a:r>
            <a:r>
              <a:rPr lang="ko-KR" altLang="en-US" baseline="0" dirty="0" smtClean="0"/>
              <a:t>를 파악 중에 어떤 보조 기억 장치로</a:t>
            </a:r>
            <a:r>
              <a:rPr lang="en-US" altLang="ko-KR" baseline="0" dirty="0" smtClean="0"/>
              <a:t> Booting </a:t>
            </a:r>
            <a:r>
              <a:rPr lang="ko-KR" altLang="en-US" baseline="0" dirty="0" smtClean="0"/>
              <a:t>할 것인지도 파악합니다</a:t>
            </a:r>
            <a:r>
              <a:rPr lang="en-US" altLang="ko-KR" baseline="0" dirty="0" smtClean="0"/>
              <a:t>. Serial Downloader Mode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OS Update Mode</a:t>
            </a:r>
            <a:r>
              <a:rPr lang="ko-KR" altLang="en-US" baseline="0" dirty="0" smtClean="0"/>
              <a:t>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일반적인 </a:t>
            </a:r>
            <a:r>
              <a:rPr lang="en-US" altLang="ko-KR" baseline="0" dirty="0" smtClean="0"/>
              <a:t>Booting Mode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Internal Boot Mode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Boot Code</a:t>
            </a:r>
            <a:r>
              <a:rPr lang="ko-KR" altLang="en-US" baseline="0" dirty="0" smtClean="0"/>
              <a:t>의 확인 작업이 끝나면 지정된 보조 기억 장치로 부터 </a:t>
            </a:r>
            <a:r>
              <a:rPr lang="en-US" altLang="ko-KR" baseline="0" dirty="0" smtClean="0"/>
              <a:t>Boot Loader</a:t>
            </a:r>
            <a:r>
              <a:rPr lang="ko-KR" altLang="en-US" baseline="0" dirty="0" smtClean="0"/>
              <a:t>를 읽어 </a:t>
            </a:r>
            <a:r>
              <a:rPr lang="en-US" altLang="ko-KR" baseline="0" dirty="0" smtClean="0"/>
              <a:t>RAM</a:t>
            </a:r>
            <a:r>
              <a:rPr lang="ko-KR" altLang="en-US" baseline="0" dirty="0" smtClean="0"/>
              <a:t>에 올립니다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(Boot From Fuses Mode i.MX </a:t>
            </a:r>
            <a:r>
              <a:rPr lang="ko-KR" altLang="en-US" baseline="0" dirty="0" smtClean="0"/>
              <a:t>칩 시리즈가 지원하는 </a:t>
            </a:r>
            <a:r>
              <a:rPr lang="en-US" altLang="ko-KR" baseline="0" dirty="0" smtClean="0"/>
              <a:t>HAB(High Availability Boot)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Secure Boot</a:t>
            </a:r>
            <a:r>
              <a:rPr lang="ko-KR" altLang="en-US" baseline="0" dirty="0" smtClean="0"/>
              <a:t>와 관련이 있는데 정확히는 모르겠습니다</a:t>
            </a:r>
            <a:r>
              <a:rPr lang="en-US" altLang="ko-KR" baseline="0" dirty="0" smtClean="0"/>
              <a:t>.)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다음 </a:t>
            </a:r>
            <a:r>
              <a:rPr lang="ko-KR" altLang="en-US" baseline="0" dirty="0" smtClean="0"/>
              <a:t>단계로 </a:t>
            </a:r>
            <a:r>
              <a:rPr lang="en-US" altLang="ko-KR" baseline="0" dirty="0" smtClean="0"/>
              <a:t>Boot Loader</a:t>
            </a:r>
            <a:r>
              <a:rPr lang="ko-KR" altLang="en-US" baseline="0" dirty="0" smtClean="0"/>
              <a:t>가 실행되면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차적인 초기화를 수행합니다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과정을 통해서 </a:t>
            </a:r>
            <a:r>
              <a:rPr lang="en-US" altLang="ko-KR" baseline="0" dirty="0" smtClean="0"/>
              <a:t>Debug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Serial</a:t>
            </a:r>
            <a:r>
              <a:rPr lang="ko-KR" altLang="en-US" baseline="0" dirty="0" smtClean="0"/>
              <a:t>을 사용 할 수 있게 되고</a:t>
            </a:r>
            <a:r>
              <a:rPr lang="en-US" altLang="ko-KR" baseline="0" dirty="0" smtClean="0"/>
              <a:t>, Display</a:t>
            </a:r>
            <a:r>
              <a:rPr lang="ko-KR" altLang="en-US" baseline="0" dirty="0" smtClean="0"/>
              <a:t>가 초기화 되어 화면에 </a:t>
            </a:r>
            <a:r>
              <a:rPr lang="en-US" altLang="ko-KR" baseline="0" dirty="0" smtClean="0"/>
              <a:t>Booting Logo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Animation</a:t>
            </a:r>
            <a:r>
              <a:rPr lang="ko-KR" altLang="en-US" baseline="0" dirty="0" smtClean="0"/>
              <a:t>을 표시할 수 있게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구현된 기능에 따라서 </a:t>
            </a:r>
            <a:r>
              <a:rPr lang="en-US" altLang="ko-KR" baseline="0" dirty="0" smtClean="0"/>
              <a:t>SD Card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를 이용한 </a:t>
            </a:r>
            <a:r>
              <a:rPr lang="en-US" altLang="ko-KR" baseline="0" dirty="0" smtClean="0"/>
              <a:t>OS Update</a:t>
            </a:r>
            <a:r>
              <a:rPr lang="ko-KR" altLang="en-US" baseline="0" dirty="0" smtClean="0"/>
              <a:t>도 가능합니다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(Debug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Serial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제품이 구동하면서 남기는 </a:t>
            </a:r>
            <a:r>
              <a:rPr lang="en-US" altLang="ko-KR" baseline="0" dirty="0" smtClean="0"/>
              <a:t>Log</a:t>
            </a:r>
            <a:r>
              <a:rPr lang="ko-KR" altLang="en-US" baseline="0" dirty="0" smtClean="0"/>
              <a:t>들을 확인하기 위한 </a:t>
            </a:r>
            <a:r>
              <a:rPr lang="en-US" altLang="ko-KR" baseline="0" dirty="0" smtClean="0"/>
              <a:t>Serial</a:t>
            </a:r>
            <a:r>
              <a:rPr lang="ko-KR" altLang="en-US" baseline="0" dirty="0" smtClean="0"/>
              <a:t> 통신 포트로 이를 통해 </a:t>
            </a:r>
            <a:r>
              <a:rPr lang="en-US" altLang="ko-KR" baseline="0" dirty="0" smtClean="0"/>
              <a:t>OS, Driver, Application</a:t>
            </a:r>
            <a:r>
              <a:rPr lang="ko-KR" altLang="en-US" baseline="0" dirty="0" smtClean="0"/>
              <a:t>이 작동하는 것을 간접적으로 확인이 가능합니다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Embedded Linux</a:t>
            </a:r>
            <a:r>
              <a:rPr lang="ko-KR" altLang="en-US" baseline="0" dirty="0" smtClean="0"/>
              <a:t>의 경우 이 통신 포트를 통해 </a:t>
            </a:r>
            <a:r>
              <a:rPr lang="en-US" altLang="ko-KR" baseline="0" dirty="0" smtClean="0"/>
              <a:t>Bash Shell</a:t>
            </a:r>
            <a:r>
              <a:rPr lang="ko-KR" altLang="en-US" baseline="0" dirty="0" smtClean="0"/>
              <a:t>과 통신하게 됩니다</a:t>
            </a:r>
            <a:r>
              <a:rPr lang="en-US" altLang="ko-KR" baseline="0" dirty="0" smtClean="0"/>
              <a:t>.)</a:t>
            </a: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Boot Loader</a:t>
            </a:r>
            <a:r>
              <a:rPr lang="ko-KR" altLang="en-US" baseline="0" dirty="0" smtClean="0"/>
              <a:t>의 작업이 끝나고 </a:t>
            </a:r>
            <a:r>
              <a:rPr lang="en-US" altLang="ko-KR" baseline="0" dirty="0" smtClean="0"/>
              <a:t>Kernel</a:t>
            </a:r>
            <a:r>
              <a:rPr lang="ko-KR" altLang="en-US" baseline="0" dirty="0" smtClean="0"/>
              <a:t>이 </a:t>
            </a:r>
            <a:r>
              <a:rPr lang="ko-KR" altLang="en-US" baseline="0" dirty="0" smtClean="0"/>
              <a:t>동작하면서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차적인 초기화를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Kernel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를 등록 및 </a:t>
            </a:r>
            <a:r>
              <a:rPr lang="ko-KR" altLang="en-US" baseline="0" dirty="0" smtClean="0"/>
              <a:t>활성화 시키고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를 초기화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밖에도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에서 지원하는 </a:t>
            </a:r>
            <a:r>
              <a:rPr lang="en-US" altLang="ko-KR" baseline="0" dirty="0" smtClean="0"/>
              <a:t>Service</a:t>
            </a:r>
            <a:r>
              <a:rPr lang="ko-KR" altLang="en-US" baseline="0" dirty="0" smtClean="0"/>
              <a:t>들을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제공하기 위해 </a:t>
            </a:r>
            <a:r>
              <a:rPr lang="en-US" altLang="ko-KR" baseline="0" dirty="0" smtClean="0"/>
              <a:t>GWES(Graphic Windowing and Event Sub-system), File System, Device Manager</a:t>
            </a:r>
            <a:r>
              <a:rPr lang="ko-KR" altLang="en-US" baseline="0" dirty="0" smtClean="0"/>
              <a:t>같은 </a:t>
            </a:r>
            <a:r>
              <a:rPr lang="en-US" altLang="ko-KR" baseline="0" dirty="0" smtClean="0"/>
              <a:t>Kernel Program</a:t>
            </a:r>
            <a:r>
              <a:rPr lang="ko-KR" altLang="en-US" baseline="0" dirty="0" smtClean="0"/>
              <a:t>을 실행합니다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이와 같은 과정이 전부 완료되어 </a:t>
            </a:r>
            <a:r>
              <a:rPr lang="en-US" altLang="ko-KR" baseline="0" dirty="0" smtClean="0"/>
              <a:t>Booting</a:t>
            </a:r>
            <a:r>
              <a:rPr lang="ko-KR" altLang="en-US" baseline="0" dirty="0" smtClean="0"/>
              <a:t>이 끝나면 </a:t>
            </a:r>
            <a:r>
              <a:rPr lang="en-US" altLang="ko-KR" baseline="0" dirty="0" smtClean="0"/>
              <a:t>Standard Shell</a:t>
            </a:r>
            <a:r>
              <a:rPr lang="ko-KR" altLang="en-US" baseline="0" dirty="0" smtClean="0"/>
              <a:t>을 표시하거나 예약된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을 실행합니다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OS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Driver,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의 역할을 간단히 설명하면 이와 같습니다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OS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각종 자원을 관리하는데 주된 자원은 메모리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작업 </a:t>
            </a:r>
            <a:r>
              <a:rPr lang="en-US" altLang="ko-KR" dirty="0" smtClean="0"/>
              <a:t>Scheduling,</a:t>
            </a:r>
            <a:r>
              <a:rPr lang="en-US" altLang="ko-KR" baseline="0" dirty="0" smtClean="0"/>
              <a:t> Event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Message </a:t>
            </a:r>
            <a:r>
              <a:rPr lang="ko-KR" altLang="en-US" baseline="0" dirty="0" smtClean="0"/>
              <a:t>제어 같은 </a:t>
            </a:r>
            <a:r>
              <a:rPr lang="en-US" altLang="ko-KR" baseline="0" dirty="0" smtClean="0"/>
              <a:t>Managing </a:t>
            </a:r>
            <a:r>
              <a:rPr lang="ko-KR" altLang="en-US" baseline="0" dirty="0" smtClean="0"/>
              <a:t>업무를 하며</a:t>
            </a:r>
            <a:r>
              <a:rPr lang="en-US" altLang="ko-KR" baseline="0" dirty="0" smtClean="0"/>
              <a:t>, Graphic </a:t>
            </a:r>
            <a:r>
              <a:rPr lang="ko-KR" altLang="en-US" baseline="0" dirty="0" smtClean="0"/>
              <a:t>처리</a:t>
            </a:r>
            <a:r>
              <a:rPr lang="en-US" altLang="ko-KR" baseline="0" dirty="0" smtClean="0"/>
              <a:t>, File System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Network </a:t>
            </a:r>
            <a:r>
              <a:rPr lang="ko-KR" altLang="en-US" baseline="0" dirty="0" smtClean="0"/>
              <a:t>기능 지원 등 다양한 </a:t>
            </a:r>
            <a:r>
              <a:rPr lang="en-US" altLang="ko-KR" baseline="0" dirty="0" smtClean="0"/>
              <a:t>Service</a:t>
            </a:r>
            <a:r>
              <a:rPr lang="ko-KR" altLang="en-US" baseline="0" dirty="0" smtClean="0"/>
              <a:t>를 제공합니다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Interface</a:t>
            </a:r>
            <a:r>
              <a:rPr lang="ko-KR" altLang="en-US" baseline="0" dirty="0" smtClean="0"/>
              <a:t>이며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를 통하여 주변장치 및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 자체의 </a:t>
            </a: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적 기능을 제어 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를 기반으로 특정한 작업을 수행하게 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목차를 </a:t>
            </a:r>
            <a:r>
              <a:rPr lang="ko-KR" altLang="en-US" dirty="0" smtClean="0"/>
              <a:t>크게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가지로 구성하였습니다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 2</a:t>
            </a:r>
            <a:r>
              <a:rPr lang="ko-KR" altLang="en-US" dirty="0" smtClean="0"/>
              <a:t>번 개발한 </a:t>
            </a:r>
            <a:r>
              <a:rPr lang="en-US" altLang="ko-KR" dirty="0" smtClean="0"/>
              <a:t>HMI </a:t>
            </a:r>
            <a:r>
              <a:rPr lang="ko-KR" altLang="en-US" dirty="0" smtClean="0"/>
              <a:t>제품 소개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Embedded</a:t>
            </a:r>
            <a:r>
              <a:rPr lang="en-US" altLang="ko-KR" baseline="0" dirty="0" smtClean="0"/>
              <a:t> System, 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에 의한 </a:t>
            </a: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제어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마지막으로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번 질의응답 입니다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이어서 </a:t>
            </a:r>
            <a:r>
              <a:rPr lang="en-US" altLang="ko-KR" dirty="0" smtClean="0"/>
              <a:t>OS, Driver, Application</a:t>
            </a:r>
            <a:r>
              <a:rPr lang="ko-KR" altLang="en-US" dirty="0" smtClean="0"/>
              <a:t>간의 관계 입니다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Application</a:t>
            </a:r>
            <a:r>
              <a:rPr lang="ko-KR" altLang="en-US" dirty="0" smtClean="0"/>
              <a:t>은 직접적으로 </a:t>
            </a:r>
            <a:r>
              <a:rPr lang="en-US" altLang="ko-KR" dirty="0" smtClean="0"/>
              <a:t>HW</a:t>
            </a:r>
            <a:r>
              <a:rPr lang="ko-KR" altLang="en-US" dirty="0" smtClean="0"/>
              <a:t>를 제어 할 수 없으며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의 도움을 받아야 합니다</a:t>
            </a:r>
            <a:r>
              <a:rPr lang="en-US" altLang="ko-KR" dirty="0" smtClean="0"/>
              <a:t>. Driver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안에 포함되어 있고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처럼 다룹니다</a:t>
            </a:r>
            <a:r>
              <a:rPr lang="en-US" altLang="ko-KR" dirty="0" smtClean="0"/>
              <a:t>. Application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 접근하는 방식으로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를 호출 하면</a:t>
            </a:r>
            <a:r>
              <a:rPr lang="en-US" altLang="ko-KR" dirty="0" smtClean="0"/>
              <a:t>, OS</a:t>
            </a:r>
            <a:r>
              <a:rPr lang="ko-KR" altLang="en-US" dirty="0" smtClean="0"/>
              <a:t>가 이를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에게 전달합니다</a:t>
            </a:r>
            <a:r>
              <a:rPr lang="en-US" altLang="ko-KR" dirty="0" smtClean="0"/>
              <a:t>. Application</a:t>
            </a:r>
            <a:r>
              <a:rPr lang="ko-KR" altLang="en-US" dirty="0" smtClean="0"/>
              <a:t>은 몇 가지의 정해진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주고 받을 수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Device Module</a:t>
            </a:r>
            <a:r>
              <a:rPr lang="ko-KR" altLang="en-US" dirty="0" smtClean="0"/>
              <a:t>의 지정된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사용하여 주변장치와 물리적인 통신을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네 번째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HW</a:t>
            </a:r>
            <a:r>
              <a:rPr lang="ko-KR" altLang="en-US" dirty="0" smtClean="0"/>
              <a:t>제어 입니다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앞서 </a:t>
            </a:r>
            <a:r>
              <a:rPr lang="ko-KR" altLang="en-US" baseline="0" dirty="0" smtClean="0"/>
              <a:t>했던 설명에서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은 직접적으로 </a:t>
            </a: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를 제어 할 수 없다고 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여기서는 그 이유에 대해서 말하려고 합니다</a:t>
            </a:r>
            <a:r>
              <a:rPr lang="en-US" altLang="ko-KR" baseline="0" dirty="0" smtClean="0"/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를 제어하기 위해서는 각 </a:t>
            </a:r>
            <a:r>
              <a:rPr lang="en-US" altLang="ko-KR" baseline="0" dirty="0" smtClean="0"/>
              <a:t>Device Module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Register</a:t>
            </a:r>
            <a:r>
              <a:rPr lang="ko-KR" altLang="en-US" baseline="0" dirty="0" smtClean="0"/>
              <a:t>를 제어해야 합니다</a:t>
            </a:r>
            <a:r>
              <a:rPr lang="en-US" altLang="ko-KR" baseline="0" dirty="0" smtClean="0"/>
              <a:t>. Register</a:t>
            </a:r>
            <a:r>
              <a:rPr lang="ko-KR" altLang="en-US" baseline="0" dirty="0" smtClean="0"/>
              <a:t>는 모듈 내에 있는 작은 </a:t>
            </a:r>
            <a:r>
              <a:rPr lang="en-US" altLang="ko-KR" baseline="0" dirty="0" smtClean="0"/>
              <a:t>Memory </a:t>
            </a:r>
            <a:r>
              <a:rPr lang="ko-KR" altLang="en-US" baseline="0" dirty="0" smtClean="0"/>
              <a:t>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단일 </a:t>
            </a:r>
            <a:r>
              <a:rPr lang="en-US" altLang="ko-KR" baseline="0" dirty="0" smtClean="0"/>
              <a:t>Bit </a:t>
            </a:r>
            <a:r>
              <a:rPr lang="ko-KR" altLang="en-US" baseline="0" dirty="0" smtClean="0"/>
              <a:t>또는 일정 범위를 묶어서 사용합니다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이런 </a:t>
            </a:r>
            <a:r>
              <a:rPr lang="en-US" altLang="ko-KR" baseline="0" dirty="0" smtClean="0"/>
              <a:t>Register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Device </a:t>
            </a:r>
            <a:r>
              <a:rPr lang="ko-KR" altLang="en-US" baseline="0" dirty="0" smtClean="0"/>
              <a:t>기능을 설정 하는데 쓰이거나 </a:t>
            </a:r>
            <a:r>
              <a:rPr lang="en-US" altLang="ko-KR" baseline="0" dirty="0" smtClean="0"/>
              <a:t>Data Buffer</a:t>
            </a:r>
            <a:r>
              <a:rPr lang="ko-KR" altLang="en-US" baseline="0" dirty="0" smtClean="0"/>
              <a:t>로 이용됩니다</a:t>
            </a:r>
            <a:r>
              <a:rPr lang="en-US" altLang="ko-KR" baseline="0" dirty="0" smtClean="0"/>
              <a:t>. Register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RAM</a:t>
            </a:r>
            <a:r>
              <a:rPr lang="ko-KR" altLang="en-US" baseline="0" dirty="0" smtClean="0"/>
              <a:t>처럼 주소를 가지고 있는데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이 </a:t>
            </a:r>
            <a:r>
              <a:rPr lang="en-US" altLang="ko-KR" baseline="0" dirty="0" smtClean="0"/>
              <a:t>Register</a:t>
            </a:r>
            <a:r>
              <a:rPr lang="ko-KR" altLang="en-US" baseline="0" dirty="0" smtClean="0"/>
              <a:t>의 주소가 </a:t>
            </a:r>
            <a:r>
              <a:rPr lang="en-US" altLang="ko-KR" baseline="0" dirty="0" smtClean="0"/>
              <a:t>RAM</a:t>
            </a:r>
            <a:r>
              <a:rPr lang="ko-KR" altLang="en-US" baseline="0" dirty="0" smtClean="0"/>
              <a:t>의 일정 범위와 </a:t>
            </a:r>
            <a:r>
              <a:rPr lang="en-US" altLang="ko-KR" baseline="0" dirty="0" smtClean="0"/>
              <a:t>1:1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Mapping </a:t>
            </a:r>
            <a:r>
              <a:rPr lang="ko-KR" altLang="en-US" baseline="0" dirty="0" smtClean="0"/>
              <a:t>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결국 근원적으로 </a:t>
            </a: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의 제어는 </a:t>
            </a: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Register </a:t>
            </a:r>
            <a:r>
              <a:rPr lang="ko-KR" altLang="en-US" baseline="0" dirty="0" smtClean="0"/>
              <a:t>주소와 </a:t>
            </a:r>
            <a:r>
              <a:rPr lang="en-US" altLang="ko-KR" baseline="0" dirty="0" smtClean="0"/>
              <a:t>Mapping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RAM</a:t>
            </a:r>
            <a:r>
              <a:rPr lang="ko-KR" altLang="en-US" baseline="0" dirty="0" smtClean="0"/>
              <a:t>의 지정된 주소에 제어할 </a:t>
            </a:r>
            <a:r>
              <a:rPr lang="en-US" altLang="ko-KR" baseline="0" dirty="0" smtClean="0"/>
              <a:t>Bit</a:t>
            </a:r>
            <a:r>
              <a:rPr lang="ko-KR" altLang="en-US" baseline="0" dirty="0" smtClean="0"/>
              <a:t> 값을 써서 하게 되는 것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RAM</a:t>
            </a:r>
            <a:r>
              <a:rPr lang="ko-KR" altLang="en-US" baseline="0" dirty="0" smtClean="0"/>
              <a:t>의 지정된 주소에 제어할 </a:t>
            </a:r>
            <a:r>
              <a:rPr lang="en-US" altLang="ko-KR" baseline="0" dirty="0" smtClean="0"/>
              <a:t>Bit</a:t>
            </a:r>
            <a:r>
              <a:rPr lang="ko-KR" altLang="en-US" baseline="0" dirty="0" smtClean="0"/>
              <a:t> 값을 쓰면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는 이를 읽고 </a:t>
            </a:r>
            <a:r>
              <a:rPr lang="en-US" altLang="ko-KR" baseline="0" dirty="0" smtClean="0"/>
              <a:t>Register</a:t>
            </a:r>
            <a:r>
              <a:rPr lang="ko-KR" altLang="en-US" baseline="0" dirty="0" smtClean="0"/>
              <a:t>에 해당 값을 쓰게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Register </a:t>
            </a:r>
            <a:r>
              <a:rPr lang="ko-KR" altLang="en-US" baseline="0" dirty="0" smtClean="0"/>
              <a:t>값이 변화하면 </a:t>
            </a: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 모듈은 바뀐 내용대로 작동하게 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이처럼 </a:t>
            </a:r>
            <a:r>
              <a:rPr lang="en-US" altLang="ko-KR" baseline="0" dirty="0" smtClean="0"/>
              <a:t>Device Module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Register</a:t>
            </a:r>
            <a:r>
              <a:rPr lang="ko-KR" altLang="en-US" baseline="0" dirty="0" smtClean="0"/>
              <a:t>와 물리적 </a:t>
            </a:r>
            <a:r>
              <a:rPr lang="en-US" altLang="ko-KR" baseline="0" dirty="0" smtClean="0"/>
              <a:t>RAM </a:t>
            </a:r>
            <a:r>
              <a:rPr lang="ko-KR" altLang="en-US" baseline="0" dirty="0" smtClean="0"/>
              <a:t>주소는 </a:t>
            </a:r>
            <a:r>
              <a:rPr lang="en-US" altLang="ko-KR" baseline="0" dirty="0" smtClean="0"/>
              <a:t>1:1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Mapping</a:t>
            </a:r>
            <a:r>
              <a:rPr lang="ko-KR" altLang="en-US" baseline="0" dirty="0" smtClean="0"/>
              <a:t>되어 있는데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를 사용하는 </a:t>
            </a:r>
            <a:r>
              <a:rPr lang="en-US" altLang="ko-KR" baseline="0" dirty="0" smtClean="0"/>
              <a:t>Embedded System</a:t>
            </a:r>
            <a:r>
              <a:rPr lang="ko-KR" altLang="en-US" baseline="0" dirty="0" smtClean="0"/>
              <a:t>의 경우에는 한번 더 물리 </a:t>
            </a:r>
            <a:r>
              <a:rPr lang="en-US" altLang="ko-KR" baseline="0" dirty="0" smtClean="0"/>
              <a:t>Memory </a:t>
            </a:r>
            <a:r>
              <a:rPr lang="ko-KR" altLang="en-US" baseline="0" dirty="0" smtClean="0"/>
              <a:t>주소를 가상 </a:t>
            </a:r>
            <a:r>
              <a:rPr lang="en-US" altLang="ko-KR" baseline="0" dirty="0" smtClean="0"/>
              <a:t>Memory </a:t>
            </a:r>
            <a:r>
              <a:rPr lang="ko-KR" altLang="en-US" baseline="0" dirty="0" smtClean="0"/>
              <a:t>주소와 </a:t>
            </a:r>
            <a:r>
              <a:rPr lang="en-US" altLang="ko-KR" baseline="0" dirty="0" smtClean="0"/>
              <a:t>Mapping</a:t>
            </a:r>
            <a:r>
              <a:rPr lang="ko-KR" altLang="en-US" baseline="0" dirty="0" smtClean="0"/>
              <a:t>하게 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부팅 과정에서 </a:t>
            </a:r>
            <a:r>
              <a:rPr lang="en-US" altLang="ko-KR" dirty="0" smtClean="0"/>
              <a:t>Kernel</a:t>
            </a:r>
            <a:r>
              <a:rPr lang="ko-KR" altLang="en-US" dirty="0" smtClean="0"/>
              <a:t>은 물리 </a:t>
            </a:r>
            <a:r>
              <a:rPr lang="en-US" altLang="ko-KR" dirty="0" smtClean="0"/>
              <a:t>Memory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주소를 가상 </a:t>
            </a:r>
            <a:r>
              <a:rPr lang="en-US" altLang="ko-KR" baseline="0" dirty="0" smtClean="0"/>
              <a:t>Memory </a:t>
            </a:r>
            <a:r>
              <a:rPr lang="ko-KR" altLang="en-US" baseline="0" dirty="0" smtClean="0"/>
              <a:t>주소로 </a:t>
            </a:r>
            <a:r>
              <a:rPr lang="en-US" altLang="ko-KR" baseline="0" dirty="0" smtClean="0"/>
              <a:t>Mapping</a:t>
            </a:r>
            <a:r>
              <a:rPr lang="ko-KR" altLang="en-US" baseline="0" dirty="0" smtClean="0"/>
              <a:t>하고</a:t>
            </a:r>
            <a:r>
              <a:rPr lang="en-US" altLang="ko-KR" baseline="0" dirty="0" smtClean="0"/>
              <a:t>, MMU(Memory Management Unit)</a:t>
            </a:r>
            <a:r>
              <a:rPr lang="ko-KR" altLang="en-US" baseline="0" dirty="0" smtClean="0"/>
              <a:t>가 물리 및 가상 주소를 관리하게 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가상 </a:t>
            </a:r>
            <a:r>
              <a:rPr lang="en-US" altLang="ko-KR" baseline="0" dirty="0" smtClean="0"/>
              <a:t>Memory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영역으로 나뉘는데 </a:t>
            </a:r>
            <a:r>
              <a:rPr lang="en-US" altLang="ko-KR" baseline="0" dirty="0" smtClean="0"/>
              <a:t>Kernel Mode </a:t>
            </a:r>
            <a:r>
              <a:rPr lang="ko-KR" altLang="en-US" baseline="0" dirty="0" smtClean="0"/>
              <a:t>영역과 </a:t>
            </a:r>
            <a:r>
              <a:rPr lang="en-US" altLang="ko-KR" baseline="0" dirty="0" smtClean="0"/>
              <a:t>User Mode </a:t>
            </a:r>
            <a:r>
              <a:rPr lang="ko-KR" altLang="en-US" baseline="0" dirty="0" smtClean="0"/>
              <a:t>영역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앞에서 언급한 </a:t>
            </a:r>
            <a:r>
              <a:rPr lang="en-US" altLang="ko-KR" baseline="0" dirty="0" smtClean="0"/>
              <a:t>Register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Mapping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Memory </a:t>
            </a:r>
            <a:r>
              <a:rPr lang="ko-KR" altLang="en-US" baseline="0" dirty="0" smtClean="0"/>
              <a:t>영역은 </a:t>
            </a:r>
            <a:r>
              <a:rPr lang="en-US" altLang="ko-KR" baseline="0" dirty="0" smtClean="0"/>
              <a:t>Kernel Mode </a:t>
            </a:r>
            <a:r>
              <a:rPr lang="ko-KR" altLang="en-US" baseline="0" dirty="0" smtClean="0"/>
              <a:t>영역에 속하게 되고</a:t>
            </a:r>
            <a:r>
              <a:rPr lang="en-US" altLang="ko-KR" baseline="0" dirty="0" smtClean="0"/>
              <a:t>, Application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User Mode </a:t>
            </a:r>
            <a:r>
              <a:rPr lang="ko-KR" altLang="en-US" baseline="0" dirty="0" smtClean="0"/>
              <a:t>영역에서 동작하게 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가 가상 </a:t>
            </a:r>
            <a:r>
              <a:rPr lang="en-US" altLang="ko-KR" baseline="0" dirty="0" smtClean="0"/>
              <a:t>Memory</a:t>
            </a:r>
            <a:r>
              <a:rPr lang="ko-KR" altLang="en-US" baseline="0" dirty="0" smtClean="0"/>
              <a:t> 기능을 지원하는 이유는 제한된 </a:t>
            </a:r>
            <a:r>
              <a:rPr lang="en-US" altLang="ko-KR" baseline="0" dirty="0" smtClean="0"/>
              <a:t>Memory </a:t>
            </a:r>
            <a:r>
              <a:rPr lang="ko-KR" altLang="en-US" baseline="0" dirty="0" smtClean="0"/>
              <a:t>자원에서 보다 유연한 작업처리가 가능하도록 하기 위함이고</a:t>
            </a:r>
            <a:r>
              <a:rPr lang="en-US" altLang="ko-KR" baseline="0" dirty="0" smtClean="0"/>
              <a:t>, Kernel Mode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User Mode </a:t>
            </a:r>
            <a:r>
              <a:rPr lang="ko-KR" altLang="en-US" baseline="0" dirty="0" smtClean="0"/>
              <a:t>영역으로 가상 메모리 영역을 나눈 이유는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에 의해 붕괴되지 않도록 안정성을 확보하기 위해서 입니다</a:t>
            </a:r>
            <a:r>
              <a:rPr lang="en-US" altLang="ko-KR" baseline="0" dirty="0" smtClean="0"/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하지만 이런 편의와 보안을 위해 발전된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의 기능에 의해서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를 직접제어 하지 못하게 되었습니다</a:t>
            </a:r>
            <a:r>
              <a:rPr lang="en-US" altLang="ko-KR" baseline="0" dirty="0" smtClean="0"/>
              <a:t>. Application</a:t>
            </a:r>
            <a:r>
              <a:rPr lang="ko-KR" altLang="en-US" baseline="0" dirty="0" smtClean="0"/>
              <a:t>이 동작하는 영역은 </a:t>
            </a:r>
            <a:r>
              <a:rPr lang="en-US" altLang="ko-KR" baseline="0" dirty="0" smtClean="0"/>
              <a:t>User Mode </a:t>
            </a:r>
            <a:r>
              <a:rPr lang="ko-KR" altLang="en-US" baseline="0" dirty="0" smtClean="0"/>
              <a:t>영역으로 </a:t>
            </a:r>
            <a:r>
              <a:rPr lang="en-US" altLang="ko-KR" baseline="0" dirty="0" smtClean="0"/>
              <a:t>MMU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Register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Mapping</a:t>
            </a:r>
            <a:r>
              <a:rPr lang="ko-KR" altLang="en-US" baseline="0" dirty="0" smtClean="0"/>
              <a:t>된 가상 주소를 얻어도 이에 접근할 권한이 없기 때문입니다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의 도움을 통해서 </a:t>
            </a: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를 제어하게 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그럼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HW</a:t>
            </a:r>
            <a:r>
              <a:rPr lang="ko-KR" altLang="en-US" dirty="0" smtClean="0"/>
              <a:t>를 제어 하려면 어떻게 해야 하는지 알아 보겠습니다</a:t>
            </a:r>
            <a:r>
              <a:rPr lang="en-US" altLang="ko-KR" dirty="0" smtClean="0"/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Windows CE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처럼 다룹니다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때문에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에 접근하려면 </a:t>
            </a:r>
            <a:r>
              <a:rPr lang="en-US" altLang="ko-KR" dirty="0" err="1" smtClean="0"/>
              <a:t>CreateFile</a:t>
            </a:r>
            <a:r>
              <a:rPr lang="en-US" altLang="ko-KR" baseline="0" dirty="0" smtClean="0"/>
              <a:t>( ) API</a:t>
            </a:r>
            <a:r>
              <a:rPr lang="ko-KR" altLang="en-US" baseline="0" dirty="0" smtClean="0"/>
              <a:t>를 사용하여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Handle </a:t>
            </a:r>
            <a:r>
              <a:rPr lang="ko-KR" altLang="en-US" baseline="0" dirty="0" smtClean="0"/>
              <a:t>값을 얻어와야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얻은 </a:t>
            </a:r>
            <a:r>
              <a:rPr lang="en-US" altLang="ko-KR" baseline="0" dirty="0" smtClean="0"/>
              <a:t>Handle </a:t>
            </a:r>
            <a:r>
              <a:rPr lang="ko-KR" altLang="en-US" baseline="0" dirty="0" smtClean="0"/>
              <a:t>값을 가지고 </a:t>
            </a:r>
            <a:r>
              <a:rPr lang="en-US" altLang="ko-KR" baseline="0" dirty="0" err="1" smtClean="0"/>
              <a:t>ReadFile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WriteFile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DeviceIoControl</a:t>
            </a:r>
            <a:r>
              <a:rPr lang="en-US" altLang="ko-KR" baseline="0" dirty="0" smtClean="0"/>
              <a:t>( ) API</a:t>
            </a:r>
            <a:r>
              <a:rPr lang="ko-KR" altLang="en-US" baseline="0" dirty="0" smtClean="0"/>
              <a:t>를 사용하여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로부터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를 읽고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특정 명령을 보냅니다</a:t>
            </a:r>
            <a:r>
              <a:rPr lang="en-US" altLang="ko-KR" baseline="0" dirty="0" smtClean="0"/>
              <a:t>. Application</a:t>
            </a:r>
            <a:r>
              <a:rPr lang="ko-KR" altLang="en-US" baseline="0" dirty="0" smtClean="0"/>
              <a:t>의 요청을 받은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는 해당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와 대응되는 함수들을 호출 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 ( </a:t>
            </a:r>
            <a:r>
              <a:rPr lang="en-US" altLang="ko-KR" baseline="0" dirty="0" err="1" smtClean="0"/>
              <a:t>XXX_IOContorl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command</a:t>
            </a:r>
            <a:r>
              <a:rPr lang="ko-KR" altLang="en-US" baseline="0" dirty="0" smtClean="0"/>
              <a:t>값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숫자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전달 받고</a:t>
            </a:r>
            <a:r>
              <a:rPr lang="en-US" altLang="ko-KR" baseline="0" dirty="0" smtClean="0"/>
              <a:t>, command</a:t>
            </a:r>
            <a:r>
              <a:rPr lang="ko-KR" altLang="en-US" baseline="0" dirty="0" smtClean="0"/>
              <a:t>값을 이용해 해당 구문으로 분기하여 작업 하고 반환 합니다</a:t>
            </a:r>
            <a:r>
              <a:rPr lang="en-US" altLang="ko-KR" baseline="0" dirty="0" smtClean="0"/>
              <a:t>. )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기본적으로는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직접 사용하여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를 호출하는 것이 맞지만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개발의 편의를 위해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에 접근하는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호출 부분은 </a:t>
            </a:r>
            <a:r>
              <a:rPr lang="en-US" altLang="ko-KR" dirty="0" smtClean="0"/>
              <a:t>DLL</a:t>
            </a:r>
            <a:r>
              <a:rPr lang="ko-KR" altLang="en-US" dirty="0" smtClean="0"/>
              <a:t>로 따로 빼놓는</a:t>
            </a:r>
            <a:r>
              <a:rPr lang="ko-KR" altLang="en-US" baseline="0" dirty="0" smtClean="0"/>
              <a:t> 경우가 많습니다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이렇게 하는 이유로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첫째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의 수정을 최소화하기 위해서이며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둘째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Driver </a:t>
            </a:r>
            <a:r>
              <a:rPr lang="ko-KR" altLang="en-US" baseline="0" dirty="0" smtClean="0"/>
              <a:t>개발을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인 이상이 별도로 수행 할 경우 보다 쉽게 협업을 하기 위해서 입니다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첫 번째 경우로 </a:t>
            </a:r>
            <a:r>
              <a:rPr lang="en-US" altLang="ko-KR" baseline="0" dirty="0" smtClean="0"/>
              <a:t> Driver</a:t>
            </a:r>
            <a:r>
              <a:rPr lang="ko-KR" altLang="en-US" baseline="0" dirty="0" smtClean="0"/>
              <a:t>가 수정 될 경우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도 같이 수정돼야 하는 경우가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이럴 때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와 통신하는 부분이 </a:t>
            </a:r>
            <a:r>
              <a:rPr lang="en-US" altLang="ko-KR" baseline="0" dirty="0" smtClean="0"/>
              <a:t>DLL</a:t>
            </a:r>
            <a:r>
              <a:rPr lang="ko-KR" altLang="en-US" baseline="0" dirty="0" smtClean="0"/>
              <a:t>로 빠져있으면</a:t>
            </a:r>
            <a:r>
              <a:rPr lang="en-US" altLang="ko-KR" baseline="0" dirty="0" smtClean="0"/>
              <a:t>, Driver</a:t>
            </a:r>
            <a:r>
              <a:rPr lang="ko-KR" altLang="en-US" baseline="0" dirty="0" smtClean="0"/>
              <a:t>의 내용이 수정되어도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Code</a:t>
            </a:r>
            <a:r>
              <a:rPr lang="ko-KR" altLang="en-US" baseline="0" dirty="0" smtClean="0"/>
              <a:t>는 수정하지 않거나 최소한의 수정만 하게 됩니다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두 번째 경우에서 </a:t>
            </a:r>
            <a:r>
              <a:rPr lang="en-US" altLang="ko-KR" baseline="0" dirty="0" smtClean="0"/>
              <a:t>Application </a:t>
            </a:r>
            <a:r>
              <a:rPr lang="ko-KR" altLang="en-US" baseline="0" dirty="0" smtClean="0"/>
              <a:t>개발자는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를 수정할 수 없고</a:t>
            </a:r>
            <a:r>
              <a:rPr lang="en-US" altLang="ko-KR" baseline="0" dirty="0" smtClean="0"/>
              <a:t>, Driver</a:t>
            </a:r>
            <a:r>
              <a:rPr lang="ko-KR" altLang="en-US" baseline="0" dirty="0" smtClean="0"/>
              <a:t>에 구현된 세부내용을 알지 못하는 경우가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에서 기능을 구현 해야되는 사항이 있으면 </a:t>
            </a:r>
            <a:r>
              <a:rPr lang="en-US" altLang="ko-KR" baseline="0" dirty="0" smtClean="0"/>
              <a:t>Driver </a:t>
            </a:r>
            <a:r>
              <a:rPr lang="ko-KR" altLang="en-US" baseline="0" dirty="0" smtClean="0"/>
              <a:t>개발자에게 요청을 해야 합니다</a:t>
            </a:r>
            <a:r>
              <a:rPr lang="en-US" altLang="ko-KR" baseline="0" dirty="0" smtClean="0"/>
              <a:t>. DLL</a:t>
            </a:r>
            <a:r>
              <a:rPr lang="ko-KR" altLang="en-US" baseline="0" dirty="0" smtClean="0"/>
              <a:t>을 별도로 쓰는 경우라면 </a:t>
            </a:r>
            <a:r>
              <a:rPr lang="en-US" altLang="ko-KR" baseline="0" dirty="0" smtClean="0"/>
              <a:t>Driver </a:t>
            </a:r>
            <a:r>
              <a:rPr lang="ko-KR" altLang="en-US" baseline="0" dirty="0" smtClean="0"/>
              <a:t>수정을 요청 할 때 </a:t>
            </a:r>
            <a:r>
              <a:rPr lang="en-US" altLang="ko-KR" baseline="0" dirty="0" smtClean="0"/>
              <a:t>Application </a:t>
            </a:r>
            <a:r>
              <a:rPr lang="ko-KR" altLang="en-US" baseline="0" dirty="0" smtClean="0"/>
              <a:t>개발자는 사용하고자 하는 기능 및 해당 기능을 사용하기 위해 호출할 함수의 구조를 명확히 정리하여 </a:t>
            </a:r>
            <a:r>
              <a:rPr lang="en-US" altLang="ko-KR" baseline="0" dirty="0" smtClean="0"/>
              <a:t>Driver </a:t>
            </a:r>
            <a:r>
              <a:rPr lang="ko-KR" altLang="en-US" baseline="0" dirty="0" smtClean="0"/>
              <a:t>개발자에게 보내야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해당 요청을 받은 </a:t>
            </a:r>
            <a:r>
              <a:rPr lang="en-US" altLang="ko-KR" baseline="0" dirty="0" smtClean="0"/>
              <a:t>Driver </a:t>
            </a:r>
            <a:r>
              <a:rPr lang="ko-KR" altLang="en-US" baseline="0" dirty="0" smtClean="0"/>
              <a:t>개발자는 요구에 맞게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를 수정하거나 기능을 구현하고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에서 사용하려는 함수에서 </a:t>
            </a:r>
            <a:r>
              <a:rPr lang="en-US" altLang="ko-KR" baseline="0" dirty="0" smtClean="0"/>
              <a:t>Driver </a:t>
            </a:r>
            <a:r>
              <a:rPr lang="ko-KR" altLang="en-US" baseline="0" dirty="0" smtClean="0"/>
              <a:t>호출 부분만 채워서 </a:t>
            </a:r>
            <a:r>
              <a:rPr lang="en-US" altLang="ko-KR" baseline="0" dirty="0" smtClean="0"/>
              <a:t>Application </a:t>
            </a:r>
            <a:r>
              <a:rPr lang="ko-KR" altLang="en-US" baseline="0" dirty="0" smtClean="0"/>
              <a:t>개발자에게 건네주면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작업하면 협업이 한결 편해 집니다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/>
              <a:t>DLL</a:t>
            </a:r>
            <a:r>
              <a:rPr lang="ko-KR" altLang="en-US" baseline="0" dirty="0" smtClean="0"/>
              <a:t>을 별도로 사용하는 방법은 해야될 일을 따로 빼놓는 것이기 때문에 큰 관점에서 보면 조삼모사의 행동이거나 오히려 일을 번거롭게 하는 것일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이를 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활용하면 </a:t>
            </a:r>
            <a:r>
              <a:rPr lang="en-US" altLang="ko-KR" baseline="0" dirty="0" smtClean="0"/>
              <a:t>Source </a:t>
            </a:r>
            <a:r>
              <a:rPr lang="ko-KR" altLang="en-US" baseline="0" dirty="0" smtClean="0"/>
              <a:t>관리에 편의성을 </a:t>
            </a:r>
            <a:r>
              <a:rPr lang="ko-KR" altLang="en-US" baseline="0" dirty="0" smtClean="0"/>
              <a:t>얻고 </a:t>
            </a:r>
            <a:r>
              <a:rPr lang="ko-KR" altLang="en-US" baseline="0" dirty="0" smtClean="0"/>
              <a:t>협업의 효율성을 늘리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이상으로 발표하려는 내용은 다 말씀 드렸습니다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경청해 주셔서 감사 드리며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내용 중 궁금한 점이 있으시면 말씀해 주시기 바랍니다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첫 번째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는 무엇인가 입니다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HMI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대해 </a:t>
            </a:r>
            <a:r>
              <a:rPr lang="ko-KR" altLang="en-US" dirty="0" smtClean="0"/>
              <a:t>다양한 정의가 있지만 그 중에서 복잡한 내용은 빼고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원론적으로 설명한 정의를 </a:t>
            </a:r>
            <a:r>
              <a:rPr lang="ko-KR" altLang="en-US" dirty="0" smtClean="0"/>
              <a:t>말해보겠습니다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~ </a:t>
            </a:r>
            <a:r>
              <a:rPr lang="ko-KR" altLang="en-US" dirty="0" smtClean="0"/>
              <a:t>정의된 내용 읽기 </a:t>
            </a:r>
            <a:r>
              <a:rPr lang="en-US" altLang="ko-KR" dirty="0" smtClean="0"/>
              <a:t>~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이렇게 정의된 </a:t>
            </a:r>
            <a:r>
              <a:rPr lang="ko-KR" altLang="en-US" dirty="0" smtClean="0"/>
              <a:t>내용에 대로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는 사람과 기계간에 소통을 하는데 사용되는 도구를 의미합니다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지금 앞에 보여지는 제품들이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의 범위에 들어 가는 제품들 입니다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흔하게 볼 수 있는 도구들로 일상생활에서 쉽게 접하는 물건들 입니다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이런 제품들을 통해서 </a:t>
            </a:r>
            <a:r>
              <a:rPr lang="en-US" altLang="ko-KR" dirty="0" smtClean="0"/>
              <a:t>Machine</a:t>
            </a:r>
            <a:r>
              <a:rPr lang="ko-KR" altLang="en-US" dirty="0" smtClean="0"/>
              <a:t>에 정보를 입력</a:t>
            </a:r>
            <a:r>
              <a:rPr lang="ko-KR" altLang="en-US" baseline="0" dirty="0" smtClean="0"/>
              <a:t> 또는 조작을 하거나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Machine</a:t>
            </a:r>
            <a:r>
              <a:rPr lang="ko-KR" altLang="en-US" baseline="0" dirty="0" smtClean="0"/>
              <a:t>으로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부터 시각적 또는 청각적으로 정보를 전달받게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그런데 분명 </a:t>
            </a:r>
            <a:r>
              <a:rPr lang="ko-KR" altLang="en-US" dirty="0" smtClean="0"/>
              <a:t>이 제품들도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의 한 종류 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</a:t>
            </a:r>
            <a:r>
              <a:rPr lang="ko-KR" altLang="en-US" baseline="0" dirty="0" smtClean="0"/>
              <a:t> 제품들을 보고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HMI </a:t>
            </a:r>
            <a:r>
              <a:rPr lang="ko-KR" altLang="en-US" dirty="0" smtClean="0"/>
              <a:t>장비라 부르지는 않습니다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인터넷에서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라 검색하면 이와 같은 </a:t>
            </a:r>
            <a:r>
              <a:rPr lang="en-US" altLang="ko-KR" dirty="0" smtClean="0"/>
              <a:t>Kiosk, ATM, Navigation</a:t>
            </a:r>
            <a:r>
              <a:rPr lang="ko-KR" altLang="en-US" dirty="0" smtClean="0"/>
              <a:t>같은 제품 들이 검색됩니다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이처럼 보통은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HMI</a:t>
            </a:r>
            <a:r>
              <a:rPr lang="ko-KR" altLang="en-US" baseline="0" dirty="0" smtClean="0"/>
              <a:t>라고 </a:t>
            </a:r>
            <a:r>
              <a:rPr lang="ko-KR" altLang="en-US" baseline="0" dirty="0" smtClean="0"/>
              <a:t>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앞서 보여드린 제품들 처럼 단순하게 정보를 입력하거나 출력하는 장치를 의미하지 않고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“</a:t>
            </a:r>
            <a:r>
              <a:rPr lang="ko-KR" altLang="en-US" dirty="0" smtClean="0"/>
              <a:t>사람이 특정 목적을 위해 조작했을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이에 대해 예약된 행동을 하거나 처리된 결과를 보여주는 장치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들을 의미합니다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HMI</a:t>
            </a:r>
            <a:r>
              <a:rPr lang="ko-KR" altLang="en-US" dirty="0" smtClean="0"/>
              <a:t>라는 명칭이 다소 생소 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장치는 과거에도 </a:t>
            </a:r>
            <a:r>
              <a:rPr lang="ko-KR" altLang="en-US" dirty="0" smtClean="0"/>
              <a:t>있어 왔던 장치입니다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단지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시간이 흐름에 따라 그 형태와 사용 방법이 </a:t>
            </a:r>
            <a:r>
              <a:rPr lang="ko-KR" altLang="en-US" dirty="0" smtClean="0"/>
              <a:t>변화하여 과거의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와 현재의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는 조금 다릅니다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화면에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사진이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위에 있는 것은 과거의 </a:t>
            </a:r>
            <a:r>
              <a:rPr lang="en-US" altLang="ko-KR" dirty="0" smtClean="0"/>
              <a:t>HMI </a:t>
            </a:r>
            <a:r>
              <a:rPr lang="ko-KR" altLang="en-US" dirty="0" smtClean="0"/>
              <a:t>형태이고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아래에 있는 것은 현재 사용되는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의 형태 입니다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과거의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를 보면 다수의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램프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세븐세그먼트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창이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있고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디자인이 약간 투박하고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복잡하게 보입니다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이런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제조공장 이나 선박의 </a:t>
            </a:r>
            <a:r>
              <a:rPr lang="en-US" altLang="ko-KR" dirty="0" smtClean="0"/>
              <a:t>Control Panel</a:t>
            </a:r>
            <a:r>
              <a:rPr lang="ko-KR" altLang="en-US" dirty="0" smtClean="0"/>
              <a:t>에서 쉽게 볼 수 있는데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안전이 중요하고 </a:t>
            </a:r>
            <a:r>
              <a:rPr lang="en-US" altLang="ko-KR" dirty="0" smtClean="0"/>
              <a:t>Analog</a:t>
            </a:r>
            <a:r>
              <a:rPr lang="ko-KR" altLang="en-US" dirty="0" smtClean="0"/>
              <a:t>적인 제어가 주된 장비에서는 지금도 </a:t>
            </a:r>
            <a:r>
              <a:rPr lang="ko-KR" altLang="en-US" dirty="0" smtClean="0"/>
              <a:t>이런 제품이 사용됩니다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하지만 </a:t>
            </a:r>
            <a:r>
              <a:rPr lang="ko-KR" altLang="en-US" baseline="0" dirty="0" smtClean="0"/>
              <a:t>이 </a:t>
            </a:r>
            <a:r>
              <a:rPr lang="ko-KR" altLang="en-US" baseline="0" dirty="0" smtClean="0"/>
              <a:t>같은 </a:t>
            </a:r>
            <a:r>
              <a:rPr lang="en-US" altLang="ko-KR" baseline="0" dirty="0" smtClean="0"/>
              <a:t>HMI</a:t>
            </a:r>
            <a:r>
              <a:rPr lang="ko-KR" altLang="en-US" baseline="0" dirty="0" smtClean="0"/>
              <a:t>는 </a:t>
            </a:r>
            <a:r>
              <a:rPr lang="ko-KR" altLang="en-US" dirty="0" smtClean="0"/>
              <a:t>한 번 제작되면 조작하는 방식을 바꾸기가 어렵고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램프와 </a:t>
            </a:r>
            <a:r>
              <a:rPr lang="ko-KR" altLang="en-US" dirty="0" err="1" smtClean="0"/>
              <a:t>세븐세그먼트</a:t>
            </a:r>
            <a:r>
              <a:rPr lang="ko-KR" altLang="en-US" dirty="0" smtClean="0"/>
              <a:t> 창으로 확인할 수 있는 정보도 단편적</a:t>
            </a:r>
            <a:r>
              <a:rPr lang="ko-KR" altLang="en-US" baseline="0" dirty="0" smtClean="0"/>
              <a:t> 이라는 단점이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위의 사진과 </a:t>
            </a:r>
            <a:r>
              <a:rPr lang="ko-KR" altLang="en-US" dirty="0" smtClean="0"/>
              <a:t>비교하여 </a:t>
            </a:r>
            <a:r>
              <a:rPr lang="ko-KR" altLang="en-US" dirty="0" smtClean="0"/>
              <a:t>아래의 사진을 보면 다수의 버튼이 </a:t>
            </a:r>
            <a:r>
              <a:rPr lang="en-US" altLang="ko-KR" dirty="0" smtClean="0"/>
              <a:t>Touch panel</a:t>
            </a:r>
            <a:r>
              <a:rPr lang="ko-KR" altLang="en-US" dirty="0" smtClean="0"/>
              <a:t>로 바뀌고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램프와 </a:t>
            </a:r>
            <a:r>
              <a:rPr lang="ko-KR" altLang="en-US" dirty="0" err="1" smtClean="0"/>
              <a:t>세븐세그먼트</a:t>
            </a:r>
            <a:r>
              <a:rPr lang="ko-KR" altLang="en-US" baseline="0" dirty="0" smtClean="0"/>
              <a:t> 창이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LCD Display</a:t>
            </a:r>
            <a:r>
              <a:rPr lang="ko-KR" altLang="en-US" dirty="0" smtClean="0"/>
              <a:t>로 대체 </a:t>
            </a:r>
            <a:r>
              <a:rPr lang="ko-KR" altLang="en-US" dirty="0" smtClean="0"/>
              <a:t>된 것을 알 수 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그리고 조작하는 </a:t>
            </a:r>
            <a:r>
              <a:rPr lang="en-US" altLang="ko-KR" dirty="0" smtClean="0"/>
              <a:t>Panel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구성은 </a:t>
            </a:r>
            <a:r>
              <a:rPr lang="ko-KR" altLang="en-US" dirty="0" smtClean="0"/>
              <a:t>물리적인 회로로 만드는 것이 </a:t>
            </a:r>
            <a:r>
              <a:rPr lang="ko-KR" altLang="en-US" dirty="0" smtClean="0"/>
              <a:t>아니라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꾸며서 만드는 것으로 바뀌었습니다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이런 변화를 </a:t>
            </a:r>
            <a:r>
              <a:rPr lang="ko-KR" altLang="en-US" dirty="0" smtClean="0"/>
              <a:t>통해 현재의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는 외적인 디자인이 </a:t>
            </a:r>
            <a:r>
              <a:rPr lang="ko-KR" altLang="en-US" dirty="0" smtClean="0"/>
              <a:t>단순화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표시되는 </a:t>
            </a:r>
            <a:r>
              <a:rPr lang="ko-KR" altLang="en-US" dirty="0" smtClean="0"/>
              <a:t>정보가 </a:t>
            </a:r>
            <a:r>
              <a:rPr lang="ko-KR" altLang="en-US" dirty="0" smtClean="0"/>
              <a:t>보다 복합적이면서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유의미하게 바뀌었습니다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게다가 조작하는 </a:t>
            </a:r>
            <a:r>
              <a:rPr lang="ko-KR" altLang="en-US" baseline="0" dirty="0" smtClean="0"/>
              <a:t>방식 및 표시되는 구성을 </a:t>
            </a: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의 수정으로 변경할 수 있어서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제품이 제작된 후에도 </a:t>
            </a:r>
            <a:r>
              <a:rPr lang="ko-KR" altLang="en-US" baseline="0" dirty="0" smtClean="0"/>
              <a:t>사용자의 요구에 </a:t>
            </a:r>
            <a:r>
              <a:rPr lang="ko-KR" altLang="en-US" baseline="0" dirty="0" smtClean="0"/>
              <a:t>따라 </a:t>
            </a:r>
            <a:r>
              <a:rPr lang="ko-KR" altLang="en-US" baseline="0" dirty="0" smtClean="0"/>
              <a:t>유연한 대응을 할 수 </a:t>
            </a:r>
            <a:r>
              <a:rPr lang="ko-KR" altLang="en-US" baseline="0" dirty="0" smtClean="0"/>
              <a:t>있습니다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그리고 이러한 변화는 </a:t>
            </a:r>
            <a:r>
              <a:rPr lang="ko-KR" altLang="en-US" dirty="0" smtClean="0"/>
              <a:t>산업현장에 사용되는 </a:t>
            </a:r>
            <a:r>
              <a:rPr lang="en-US" altLang="ko-KR" dirty="0" smtClean="0"/>
              <a:t>HMI</a:t>
            </a:r>
            <a:r>
              <a:rPr lang="ko-KR" altLang="en-US" dirty="0" smtClean="0"/>
              <a:t>에만 국한된 것은 아닙니다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자동차를 보면 </a:t>
            </a:r>
            <a:r>
              <a:rPr lang="ko-KR" altLang="en-US" dirty="0" smtClean="0"/>
              <a:t>기존에 존재했던</a:t>
            </a:r>
            <a:r>
              <a:rPr lang="ko-KR" altLang="en-US" baseline="0" dirty="0" smtClean="0"/>
              <a:t> 모듈들의 기능을 </a:t>
            </a:r>
            <a:r>
              <a:rPr lang="en-US" altLang="ko-KR" baseline="0" dirty="0" smtClean="0"/>
              <a:t>AVN</a:t>
            </a:r>
            <a:r>
              <a:rPr lang="ko-KR" altLang="en-US" baseline="0" dirty="0" smtClean="0"/>
              <a:t>에 내장하고 </a:t>
            </a:r>
            <a:r>
              <a:rPr lang="ko-KR" altLang="en-US" dirty="0" smtClean="0"/>
              <a:t>최소한의 버튼 만을 남기고 있습니다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이를 통해 내부 </a:t>
            </a:r>
            <a:r>
              <a:rPr lang="ko-KR" altLang="en-US" dirty="0" smtClean="0"/>
              <a:t>디자인의 복잡함이 낮아져서 </a:t>
            </a:r>
            <a:r>
              <a:rPr lang="ko-KR" altLang="en-US" dirty="0" smtClean="0"/>
              <a:t>사용자에게 </a:t>
            </a:r>
            <a:r>
              <a:rPr lang="en-US" altLang="ko-KR" dirty="0" smtClean="0"/>
              <a:t>Simple</a:t>
            </a:r>
            <a:r>
              <a:rPr lang="ko-KR" altLang="en-US" dirty="0" smtClean="0"/>
              <a:t>한 느낌을 줍니다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HMI</a:t>
            </a:r>
            <a:r>
              <a:rPr lang="ko-KR" altLang="en-US" dirty="0" smtClean="0"/>
              <a:t>가 이렇게 변화하는 </a:t>
            </a:r>
            <a:r>
              <a:rPr lang="ko-KR" altLang="en-US" dirty="0" smtClean="0"/>
              <a:t>이유로 </a:t>
            </a:r>
            <a:r>
              <a:rPr lang="ko-KR" altLang="en-US" dirty="0" smtClean="0"/>
              <a:t>시각적인 깔끔함도 있지만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직관적으로 사용하기</a:t>
            </a:r>
            <a:r>
              <a:rPr lang="ko-KR" altLang="en-US" baseline="0" dirty="0" smtClean="0"/>
              <a:t> 수월해 진다는 기능적인 이점도 </a:t>
            </a:r>
            <a:r>
              <a:rPr lang="ko-KR" altLang="en-US" baseline="0" dirty="0" smtClean="0"/>
              <a:t>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직관적으로 사용하기 편하다는 것은 사용자가 특정 사용법을 숙지 하지 않고도 쉽게 사용할 수 있다는 것 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특정 버튼을 누르지 않고 화면에 표시된 그림을 누르는 것이나</a:t>
            </a:r>
            <a:r>
              <a:rPr lang="en-US" altLang="ko-KR" dirty="0" smtClean="0"/>
              <a:t>,</a:t>
            </a: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err="1" smtClean="0"/>
              <a:t>세븐세그먼트나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램프가 점등 된 것으로 확인하지 않고 화면에 표시된 </a:t>
            </a:r>
            <a:r>
              <a:rPr lang="ko-KR" altLang="en-US" baseline="0" dirty="0" smtClean="0"/>
              <a:t>그림 또는 표를 </a:t>
            </a:r>
            <a:r>
              <a:rPr lang="ko-KR" altLang="en-US" baseline="0" dirty="0" smtClean="0"/>
              <a:t>보고 이해하는 </a:t>
            </a:r>
            <a:r>
              <a:rPr lang="ko-KR" altLang="en-US" baseline="0" dirty="0" smtClean="0"/>
              <a:t>것이 전과 비교하여 </a:t>
            </a:r>
            <a:r>
              <a:rPr lang="ko-KR" altLang="en-US" baseline="0" dirty="0" smtClean="0"/>
              <a:t>보다 쉽습니다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이렇게  편하고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쉬운 사용을 추구하는 흐름에서 더욱 직관적으로 </a:t>
            </a:r>
            <a:r>
              <a:rPr lang="en-US" altLang="ko-KR" baseline="0" dirty="0" smtClean="0"/>
              <a:t>HMI</a:t>
            </a:r>
            <a:r>
              <a:rPr lang="ko-KR" altLang="en-US" baseline="0" dirty="0" smtClean="0"/>
              <a:t>를 사용할 수 있는 방법이 무엇인지 연구 되었고</a:t>
            </a:r>
            <a:r>
              <a:rPr lang="en-US" altLang="ko-KR" baseline="0" dirty="0" smtClean="0"/>
              <a:t>,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이에 </a:t>
            </a:r>
            <a:r>
              <a:rPr lang="ko-KR" altLang="en-US" baseline="0" dirty="0" smtClean="0"/>
              <a:t>대한 결과로 음성인식과 모션인식 기술이 등장 했습니다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지금은 일부 독립된 제품 또는 </a:t>
            </a:r>
            <a:r>
              <a:rPr lang="ko-KR" altLang="en-US" baseline="0" dirty="0" err="1" smtClean="0"/>
              <a:t>스마트폰에</a:t>
            </a:r>
            <a:r>
              <a:rPr lang="ko-KR" altLang="en-US" baseline="0" dirty="0" smtClean="0"/>
              <a:t> 제한되어 </a:t>
            </a:r>
            <a:r>
              <a:rPr lang="ko-KR" altLang="en-US" baseline="0" dirty="0" smtClean="0"/>
              <a:t>있지만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점점 </a:t>
            </a:r>
            <a:r>
              <a:rPr lang="ko-KR" altLang="en-US" baseline="0" dirty="0" smtClean="0"/>
              <a:t>자연스럽게 다수의 </a:t>
            </a:r>
            <a:r>
              <a:rPr lang="en-US" altLang="ko-KR" baseline="0" dirty="0" smtClean="0"/>
              <a:t>HMI</a:t>
            </a:r>
            <a:r>
              <a:rPr lang="ko-KR" altLang="en-US" baseline="0" dirty="0" smtClean="0"/>
              <a:t>가 </a:t>
            </a:r>
            <a:r>
              <a:rPr lang="ko-KR" altLang="en-US" baseline="0" dirty="0" smtClean="0"/>
              <a:t>음성인식 기술과 모션인식 기술을 지원하게 될 것 입니다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/>
              <a:t>현재 </a:t>
            </a:r>
            <a:r>
              <a:rPr lang="ko-KR" altLang="en-US" baseline="0" dirty="0" smtClean="0"/>
              <a:t>자동차에서는 </a:t>
            </a:r>
            <a:r>
              <a:rPr lang="ko-KR" altLang="en-US" baseline="0" dirty="0" err="1" smtClean="0"/>
              <a:t>스마트폰을</a:t>
            </a:r>
            <a:r>
              <a:rPr lang="ko-KR" altLang="en-US" baseline="0" dirty="0" smtClean="0"/>
              <a:t> 차량과 연결하여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Siri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Google Assistant</a:t>
            </a:r>
            <a:r>
              <a:rPr lang="ko-KR" altLang="en-US" baseline="0" dirty="0" smtClean="0"/>
              <a:t> 등 음성 비서를 사용할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운전자의 시선을 인식해서 야간에 헤드라이트의 방향 및 부분 밝기를 조절하는 기술이 </a:t>
            </a:r>
            <a:r>
              <a:rPr lang="en-US" altLang="ko-KR" baseline="0" dirty="0" smtClean="0"/>
              <a:t>Proto type</a:t>
            </a:r>
            <a:r>
              <a:rPr lang="ko-KR" altLang="en-US" baseline="0" dirty="0" smtClean="0"/>
              <a:t>으로 구현되어 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8A96-F360-43E1-A993-4A95166635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F57C7-5350-4F26-AED0-FDBF09CA45C7}" type="datetime1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6900" y="6530975"/>
            <a:ext cx="2133600" cy="365125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6FC23DBF-5D70-4FDE-B6F2-04292CB1F06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61179-5A35-442C-8625-93237E2C762F}" type="datetime1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1AD9-52BB-4642-B5B2-3452CF79BAD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A6E3E-EC15-4A6C-975B-6F1B4CDF818D}" type="datetime1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52A49-58FC-4C1F-AA83-82B80C33619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 txBox="1">
            <a:spLocks/>
          </p:cNvSpPr>
          <p:nvPr userDrawn="1"/>
        </p:nvSpPr>
        <p:spPr>
          <a:xfrm>
            <a:off x="7500938" y="6564313"/>
            <a:ext cx="1500187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+mn-lt"/>
                <a:ea typeface="+mn-ea"/>
              </a:rPr>
              <a:t>Always in your hands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1438" y="6611938"/>
            <a:ext cx="2428875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+mj-lt"/>
                <a:ea typeface="굴림" pitchFamily="50" charset="-127"/>
              </a:rPr>
              <a:t>OCUBE CO., LTD. | CONFIDENTIAL</a:t>
            </a:r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29000" y="6611938"/>
            <a:ext cx="2428875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422BD886-1090-43EE-8335-31019713B3A0}" type="slidenum">
              <a:rPr lang="en-US" altLang="ko-KR" sz="1000">
                <a:latin typeface="+mj-lt"/>
                <a:ea typeface="굴림" pitchFamily="50" charset="-127"/>
              </a:rPr>
              <a:pPr algn="ctr">
                <a:defRPr/>
              </a:pPr>
              <a:t>‹#›</a:t>
            </a:fld>
            <a:endParaRPr lang="ko-KR" altLang="en-US" sz="1000" dirty="0">
              <a:latin typeface="+mj-lt"/>
              <a:ea typeface="굴림" pitchFamily="50" charset="-127"/>
            </a:endParaRPr>
          </a:p>
        </p:txBody>
      </p:sp>
      <p:pic>
        <p:nvPicPr>
          <p:cNvPr id="7" name="Picture 2" descr="C:\OCUBE3000\ghcheon3000\OCUBE1000\ocube회사로고\Ocube_CI(Logos)\ocube_logo(Text_Black)_width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13" y="6286500"/>
            <a:ext cx="121443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7651-70C6-4F92-AC79-19A76B11A039}" type="datetime1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CC5CF-DABF-4437-BE0E-D390137DA39E}" type="datetime1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EE0F9-268B-4BED-9F90-4444A661F76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B9F4E-77DD-429B-9B3B-2D3E30CB00E5}" type="datetime1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41988-50B9-46A3-8A1F-34D34207DB9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290B4-BE5D-48CD-B0F3-752A0E73589C}" type="datetime1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A232-EFFA-464C-BE54-6F53EBDF9C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B8098-C147-4D03-A598-E2FCD42B39F3}" type="datetime1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E47DB-59A4-4809-896E-2011D45409A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36DB2-5660-4553-BF58-43459E47DA42}" type="datetime1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03FEE-3199-47BA-B641-56708D6390D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BD6B-95E4-404E-8BC8-E5FEA198295E}" type="datetime1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E524A-8A28-4DDA-97B6-257DB28F645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28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OCUBE CO., LTD. | ONFIDENTIAL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BDE3BD-2A32-4B4B-A515-3D9D4365B43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B21DD5-E0D7-49CC-A7F3-352E5F633E2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/>
              <a:t>    </a:t>
            </a:r>
            <a:endParaRPr kumimoji="0" lang="ko-KR" altLang="en-US" sz="2400" dirty="0"/>
          </a:p>
        </p:txBody>
      </p:sp>
      <p:sp>
        <p:nvSpPr>
          <p:cNvPr id="1033" name="제목 개체 틀 1"/>
          <p:cNvSpPr>
            <a:spLocks noGrp="1"/>
          </p:cNvSpPr>
          <p:nvPr>
            <p:ph type="title"/>
          </p:nvPr>
        </p:nvSpPr>
        <p:spPr bwMode="auto">
          <a:xfrm>
            <a:off x="285750" y="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00.daum.net/encyclopedia/view/125XX5260002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changyuheng.github.io/slides-boot-sequence/" TargetMode="External"/><Relationship Id="rId3" Type="http://schemas.openxmlformats.org/officeDocument/2006/relationships/hyperlink" Target="http://100.daum.net/encyclopedia/view/62XXXXXXX700" TargetMode="External"/><Relationship Id="rId7" Type="http://schemas.openxmlformats.org/officeDocument/2006/relationships/hyperlink" Target="http://www.lsis.com/ko/product/category/CCC003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ineon.com/cms/kr/discoveries/human-machine-interaction/" TargetMode="External"/><Relationship Id="rId5" Type="http://schemas.openxmlformats.org/officeDocument/2006/relationships/hyperlink" Target="https://inductiveautomation.com/what-is-hmi" TargetMode="External"/><Relationship Id="rId4" Type="http://schemas.openxmlformats.org/officeDocument/2006/relationships/hyperlink" Target="http://100.daum.net/encyclopedia/view/125XX52600023" TargetMode="External"/><Relationship Id="rId9" Type="http://schemas.openxmlformats.org/officeDocument/2006/relationships/hyperlink" Target="https://www.nxp.com/docs/en/reference-manual/IMX6SDLRM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0.daum.net/encyclopedia/view/62XXXXXXX70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4" descr="Ocube_Cover(Blue)_2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85813" y="3227391"/>
            <a:ext cx="3786187" cy="630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Prepared </a:t>
            </a:r>
            <a:r>
              <a:rPr kumimoji="0" lang="en-US" altLang="ko-KR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by </a:t>
            </a:r>
            <a:r>
              <a:rPr kumimoji="0" lang="ko-KR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문필용</a:t>
            </a:r>
            <a:endParaRPr kumimoji="0" lang="en-US" altLang="ko-KR" sz="16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2018.11.07</a:t>
            </a:r>
            <a:endParaRPr kumimoji="0" lang="en-US" altLang="ko-KR" sz="16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785812" y="1000125"/>
            <a:ext cx="635795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HMI</a:t>
            </a:r>
            <a:r>
              <a:rPr lang="ko-KR" altLang="en-US" sz="5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와</a:t>
            </a:r>
            <a:endParaRPr lang="en-US" altLang="ko-KR" sz="5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r>
              <a:rPr lang="en-US" altLang="ko-KR" sz="5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Embedded System</a:t>
            </a:r>
            <a:endParaRPr lang="ko-KR" altLang="en-US" sz="5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HMI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Embedded System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74" y="3013502"/>
            <a:ext cx="7010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개발한 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HMI 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제품 소개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/>
              <a:t>    </a:t>
            </a:r>
            <a:endParaRPr kumimoji="0"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+mn-ea"/>
                <a:ea typeface="+mn-ea"/>
              </a:rPr>
              <a:t>2-1) </a:t>
            </a:r>
            <a:r>
              <a:rPr lang="ko-KR" altLang="en-US" dirty="0" smtClean="0">
                <a:latin typeface="+mn-ea"/>
                <a:ea typeface="+mn-ea"/>
              </a:rPr>
              <a:t>제품 외형 및 기능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571" y="1477694"/>
            <a:ext cx="3879752" cy="28800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0536" y="1477694"/>
            <a:ext cx="3824954" cy="28800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8481" y="4546804"/>
            <a:ext cx="5330117" cy="131108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/>
          <p:cNvCxnSpPr/>
          <p:nvPr/>
        </p:nvCxnSpPr>
        <p:spPr>
          <a:xfrm>
            <a:off x="1686763" y="3582308"/>
            <a:ext cx="16611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7" idx="3"/>
          </p:cNvCxnSpPr>
          <p:nvPr/>
        </p:nvCxnSpPr>
        <p:spPr>
          <a:xfrm>
            <a:off x="1691680" y="1592796"/>
            <a:ext cx="1656000" cy="1672524"/>
          </a:xfrm>
          <a:prstGeom prst="bentConnector3">
            <a:avLst>
              <a:gd name="adj1" fmla="val 8612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76056" y="3645024"/>
            <a:ext cx="18722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제품 외형 및 기능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938216"/>
            <a:ext cx="56166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제품사양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- AP : i.MX6 DL (Dual Cortex-A9 core, 1.0GHz clock)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- OS : Windows Embedded Compact 7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- RAM : DDR3 512MB x 2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보조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Memory : NAND 1GB, SRAM 1MB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- LCD : 15”(1024 x 768)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- Touch Panel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멀티터치 지원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정전식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Panel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47864" y="3140968"/>
            <a:ext cx="1728192" cy="2952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HMI</a:t>
            </a:r>
            <a:endParaRPr lang="ko-KR" altLang="en-US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3140968"/>
            <a:ext cx="1728192" cy="29523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PLC</a:t>
            </a:r>
            <a:endParaRPr lang="ko-KR" altLang="en-US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989" y="3275692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UART RS-232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076056" y="4344199"/>
            <a:ext cx="18722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13892" y="398275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RS-422/485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76056" y="5043374"/>
            <a:ext cx="18722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9157" y="4682632"/>
            <a:ext cx="15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1Gb Ethernet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76056" y="5742548"/>
            <a:ext cx="18722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05263" y="537321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10/100 Mb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536" y="1196752"/>
            <a:ext cx="1296144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LCD</a:t>
            </a:r>
            <a:endParaRPr lang="ko-KR" altLang="en-US" sz="14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2161712"/>
            <a:ext cx="1296144" cy="79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Touch</a:t>
            </a:r>
          </a:p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Panel</a:t>
            </a:r>
            <a:endParaRPr lang="ko-KR" altLang="en-US" sz="11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3126584"/>
            <a:ext cx="1296144" cy="79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Monitor</a:t>
            </a:r>
            <a:endParaRPr lang="ko-KR" altLang="en-US" sz="12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536" y="4091456"/>
            <a:ext cx="1296144" cy="79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Speaker</a:t>
            </a:r>
            <a:endParaRPr lang="ko-KR" altLang="en-US" sz="12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5536" y="5056328"/>
            <a:ext cx="129614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USB</a:t>
            </a:r>
            <a:endParaRPr lang="ko-KR" altLang="en-US" sz="12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5536" y="5661248"/>
            <a:ext cx="129614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SD card</a:t>
            </a:r>
            <a:endParaRPr lang="ko-KR" altLang="en-US" sz="12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45932" y="1239804"/>
            <a:ext cx="7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LVDS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꺾인 연결선 35"/>
          <p:cNvCxnSpPr/>
          <p:nvPr/>
        </p:nvCxnSpPr>
        <p:spPr>
          <a:xfrm>
            <a:off x="1691680" y="2564904"/>
            <a:ext cx="1656184" cy="864096"/>
          </a:xfrm>
          <a:prstGeom prst="bentConnector3">
            <a:avLst>
              <a:gd name="adj1" fmla="val 76715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09191" y="32129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HDMI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44644" y="220486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I2C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686763" y="4499288"/>
            <a:ext cx="16611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686763" y="5281544"/>
            <a:ext cx="16611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686763" y="5877272"/>
            <a:ext cx="16611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79695" y="4908488"/>
            <a:ext cx="124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OTG, Host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47864" y="3222808"/>
            <a:ext cx="72008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47864" y="3394872"/>
            <a:ext cx="72008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47864" y="3537440"/>
            <a:ext cx="72008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47864" y="4456776"/>
            <a:ext cx="72008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47864" y="5239032"/>
            <a:ext cx="72008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47864" y="5837944"/>
            <a:ext cx="72008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04048" y="3602512"/>
            <a:ext cx="72008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04048" y="4300523"/>
            <a:ext cx="72008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04048" y="4998534"/>
            <a:ext cx="72008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04048" y="5696544"/>
            <a:ext cx="72008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제품이 사용되는 분야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2360459" cy="333935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1700808"/>
            <a:ext cx="1800200" cy="1390426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32" name="직선 연결선 31"/>
          <p:cNvCxnSpPr/>
          <p:nvPr/>
        </p:nvCxnSpPr>
        <p:spPr>
          <a:xfrm>
            <a:off x="2486952" y="2564904"/>
            <a:ext cx="851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3284984"/>
            <a:ext cx="139865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7696" y="4365104"/>
            <a:ext cx="123068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꺾인 연결선 34"/>
          <p:cNvCxnSpPr/>
          <p:nvPr/>
        </p:nvCxnSpPr>
        <p:spPr>
          <a:xfrm>
            <a:off x="2506616" y="3429000"/>
            <a:ext cx="846000" cy="324036"/>
          </a:xfrm>
          <a:prstGeom prst="bentConnector3">
            <a:avLst>
              <a:gd name="adj1" fmla="val 58565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>
          <a:xfrm>
            <a:off x="2506616" y="4293096"/>
            <a:ext cx="997200" cy="62280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2276872"/>
            <a:ext cx="3600400" cy="275958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HMI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Embedded System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889" y="3013502"/>
            <a:ext cx="8070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. HMI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Embedded System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3-1) Embedded System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정의 및 구조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202" y="2436421"/>
            <a:ext cx="85335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Embedded System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특정제품이나 솔루션에서 주어진 작업을 수행할 수 있도록 추가로 탑재되는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솔루션이나 시스템으로서 마이크로프로세서 혹은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마이크로컨트롤러를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내장해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특정기능을 수행하는 장치로 컴퓨터의 하드웨어와 소프트웨어가 조합되어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특정 목적을 수행하는 시스템을 일컫는 말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hlinkClick r:id="rId3"/>
              </a:rPr>
              <a:t>국립중앙과학관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3-1) Embedded System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정의 및 구조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6656" y="1268760"/>
            <a:ext cx="4536504" cy="3600400"/>
          </a:xfrm>
          <a:prstGeom prst="rect">
            <a:avLst/>
          </a:prstGeom>
          <a:solidFill>
            <a:srgbClr val="808080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8664" y="134076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AP(SOC)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47216" y="3068960"/>
            <a:ext cx="864096" cy="18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보조</a:t>
            </a:r>
            <a:endParaRPr lang="en-US" altLang="ko-KR" sz="16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br>
              <a:rPr lang="en-US" altLang="ko-KR" sz="14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 NOR,</a:t>
            </a: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NAND,</a:t>
            </a:r>
            <a:br>
              <a:rPr lang="en-US" altLang="ko-KR" sz="12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OneNand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SDCard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eMMC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endParaRPr lang="ko-KR" altLang="en-US" sz="12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꺾인 연결선 20"/>
          <p:cNvCxnSpPr>
            <a:endCxn id="15" idx="1"/>
          </p:cNvCxnSpPr>
          <p:nvPr/>
        </p:nvCxnSpPr>
        <p:spPr>
          <a:xfrm flipV="1">
            <a:off x="5999144" y="2096852"/>
            <a:ext cx="648072" cy="252028"/>
          </a:xfrm>
          <a:prstGeom prst="bentConnector3">
            <a:avLst>
              <a:gd name="adj1" fmla="val 5606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47216" y="1268760"/>
            <a:ext cx="864096" cy="1656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DDR</a:t>
            </a:r>
            <a:br>
              <a:rPr lang="en-US" altLang="ko-KR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RAM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>
            <a:off x="5999144" y="2600908"/>
            <a:ext cx="648072" cy="10188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77260" y="292494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93184" y="1844824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CORE</a:t>
            </a:r>
            <a:endParaRPr lang="ko-KR" altLang="en-US" sz="28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650305" y="285293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263516" y="1988840"/>
            <a:ext cx="773579" cy="864096"/>
          </a:xfrm>
          <a:prstGeom prst="rect">
            <a:avLst/>
          </a:prstGeom>
          <a:solidFill>
            <a:srgbClr val="A6CDDE"/>
          </a:solidFill>
          <a:ln>
            <a:solidFill>
              <a:srgbClr val="4E556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Internal</a:t>
            </a: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RAM</a:t>
            </a:r>
            <a:endParaRPr lang="ko-KR" altLang="en-US" sz="1200" b="1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499315" y="285293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139275" y="1988840"/>
            <a:ext cx="720080" cy="864096"/>
          </a:xfrm>
          <a:prstGeom prst="rect">
            <a:avLst/>
          </a:prstGeom>
          <a:solidFill>
            <a:srgbClr val="A6CDDE"/>
          </a:solidFill>
          <a:ln>
            <a:solidFill>
              <a:srgbClr val="4E556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Boot</a:t>
            </a: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ROM</a:t>
            </a:r>
            <a:endParaRPr lang="ko-KR" altLang="en-US" sz="1200" b="1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465592" y="285293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961536" y="1844824"/>
            <a:ext cx="1008112" cy="1224136"/>
          </a:xfrm>
          <a:prstGeom prst="rect">
            <a:avLst/>
          </a:prstGeom>
          <a:solidFill>
            <a:srgbClr val="66FF66"/>
          </a:solidFill>
          <a:ln>
            <a:solidFill>
              <a:srgbClr val="33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External</a:t>
            </a:r>
            <a:br>
              <a:rPr lang="en-US" altLang="ko-KR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br>
              <a:rPr lang="en-US" altLang="ko-KR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Interface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182720" y="375954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564593" y="375954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46466" y="375954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328340" y="375954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701396" y="375954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083269" y="375954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왼쪽/오른쪽 화살표 11"/>
          <p:cNvSpPr/>
          <p:nvPr/>
        </p:nvSpPr>
        <p:spPr>
          <a:xfrm>
            <a:off x="1678664" y="3193312"/>
            <a:ext cx="4392488" cy="759408"/>
          </a:xfrm>
          <a:prstGeom prst="leftRightArrow">
            <a:avLst>
              <a:gd name="adj1" fmla="val 65537"/>
              <a:gd name="adj2" fmla="val 226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28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270960" y="395272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23360" y="395272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575760" y="395272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290732" y="4725144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58984" y="4725144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75108" y="4725144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86676" y="4149080"/>
            <a:ext cx="4176464" cy="576064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Peripheral Modules</a:t>
            </a:r>
            <a:endParaRPr lang="ko-KR" altLang="en-US" sz="24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50672" y="5301208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Display</a:t>
            </a:r>
            <a:endParaRPr lang="ko-KR" altLang="en-US" sz="20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98944" y="5301208"/>
            <a:ext cx="72008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USB</a:t>
            </a:r>
            <a:endParaRPr lang="ko-KR" altLang="en-US" sz="20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63040" y="5301208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Ethernet</a:t>
            </a:r>
            <a:endParaRPr lang="ko-KR" altLang="en-US" sz="20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502776" y="562524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55176" y="562524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807576" y="562524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514868" y="4725144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974808" y="5301208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Touch</a:t>
            </a:r>
            <a:endParaRPr lang="ko-KR" altLang="en-US" sz="20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73348"/>
            <a:ext cx="6912768" cy="525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3-2)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부팅과정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9912" y="203481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01896" y="244055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856592" y="2306368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38016" y="44796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52598" y="191364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⑤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83398" y="498368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⑥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56592" y="1808820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7718323" y="1556792"/>
            <a:ext cx="570270" cy="2448272"/>
          </a:xfrm>
          <a:custGeom>
            <a:avLst/>
            <a:gdLst>
              <a:gd name="connsiteX0" fmla="*/ 186812 w 570270"/>
              <a:gd name="connsiteY0" fmla="*/ 3283974 h 3283974"/>
              <a:gd name="connsiteX1" fmla="*/ 471948 w 570270"/>
              <a:gd name="connsiteY1" fmla="*/ 2674374 h 3283974"/>
              <a:gd name="connsiteX2" fmla="*/ 491612 w 570270"/>
              <a:gd name="connsiteY2" fmla="*/ 471948 h 3283974"/>
              <a:gd name="connsiteX3" fmla="*/ 0 w 570270"/>
              <a:gd name="connsiteY3" fmla="*/ 0 h 328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70" h="3283974">
                <a:moveTo>
                  <a:pt x="186812" y="3283974"/>
                </a:moveTo>
                <a:cubicBezTo>
                  <a:pt x="303980" y="3213509"/>
                  <a:pt x="421148" y="3143045"/>
                  <a:pt x="471948" y="2674374"/>
                </a:cubicBezTo>
                <a:cubicBezTo>
                  <a:pt x="522748" y="2205703"/>
                  <a:pt x="570270" y="917677"/>
                  <a:pt x="491612" y="471948"/>
                </a:cubicBezTo>
                <a:cubicBezTo>
                  <a:pt x="412954" y="26219"/>
                  <a:pt x="90129" y="11471"/>
                  <a:pt x="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4572000" y="1179871"/>
            <a:ext cx="2284232" cy="1241017"/>
          </a:xfrm>
          <a:custGeom>
            <a:avLst/>
            <a:gdLst>
              <a:gd name="connsiteX0" fmla="*/ 0 w 3195484"/>
              <a:gd name="connsiteY0" fmla="*/ 1268361 h 1268361"/>
              <a:gd name="connsiteX1" fmla="*/ 629264 w 3195484"/>
              <a:gd name="connsiteY1" fmla="*/ 147484 h 1268361"/>
              <a:gd name="connsiteX2" fmla="*/ 3195484 w 3195484"/>
              <a:gd name="connsiteY2" fmla="*/ 383458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484" h="1268361">
                <a:moveTo>
                  <a:pt x="0" y="1268361"/>
                </a:moveTo>
                <a:cubicBezTo>
                  <a:pt x="48341" y="781664"/>
                  <a:pt x="96683" y="294968"/>
                  <a:pt x="629264" y="147484"/>
                </a:cubicBezTo>
                <a:cubicBezTo>
                  <a:pt x="1161845" y="0"/>
                  <a:pt x="2738284" y="322826"/>
                  <a:pt x="3195484" y="383458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25078" y="9905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6684" y="2188096"/>
            <a:ext cx="160594" cy="304800"/>
          </a:xfrm>
          <a:custGeom>
            <a:avLst/>
            <a:gdLst>
              <a:gd name="connsiteX0" fmla="*/ 11471 w 160594"/>
              <a:gd name="connsiteY0" fmla="*/ 0 h 304800"/>
              <a:gd name="connsiteX1" fmla="*/ 158955 w 160594"/>
              <a:gd name="connsiteY1" fmla="*/ 206478 h 304800"/>
              <a:gd name="connsiteX2" fmla="*/ 21303 w 160594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594" h="304800">
                <a:moveTo>
                  <a:pt x="11471" y="0"/>
                </a:moveTo>
                <a:cubicBezTo>
                  <a:pt x="84393" y="77839"/>
                  <a:pt x="157316" y="155678"/>
                  <a:pt x="158955" y="206478"/>
                </a:cubicBezTo>
                <a:cubicBezTo>
                  <a:pt x="160594" y="257278"/>
                  <a:pt x="0" y="283497"/>
                  <a:pt x="21303" y="304800"/>
                </a:cubicBezTo>
              </a:path>
            </a:pathLst>
          </a:cu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58512" y="24078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⑦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56592" y="1340768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7716684" y="1700808"/>
            <a:ext cx="160594" cy="304800"/>
          </a:xfrm>
          <a:custGeom>
            <a:avLst/>
            <a:gdLst>
              <a:gd name="connsiteX0" fmla="*/ 11471 w 160594"/>
              <a:gd name="connsiteY0" fmla="*/ 0 h 304800"/>
              <a:gd name="connsiteX1" fmla="*/ 158955 w 160594"/>
              <a:gd name="connsiteY1" fmla="*/ 206478 h 304800"/>
              <a:gd name="connsiteX2" fmla="*/ 21303 w 160594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594" h="304800">
                <a:moveTo>
                  <a:pt x="11471" y="0"/>
                </a:moveTo>
                <a:cubicBezTo>
                  <a:pt x="84393" y="77839"/>
                  <a:pt x="157316" y="155678"/>
                  <a:pt x="158955" y="206478"/>
                </a:cubicBezTo>
                <a:cubicBezTo>
                  <a:pt x="160594" y="257278"/>
                  <a:pt x="0" y="283497"/>
                  <a:pt x="21303" y="304800"/>
                </a:cubicBezTo>
              </a:path>
            </a:pathLst>
          </a:cu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olid"/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372200" y="1916832"/>
            <a:ext cx="480884" cy="2736304"/>
          </a:xfrm>
          <a:custGeom>
            <a:avLst/>
            <a:gdLst>
              <a:gd name="connsiteX0" fmla="*/ 309716 w 447368"/>
              <a:gd name="connsiteY0" fmla="*/ 3320026 h 3320026"/>
              <a:gd name="connsiteX1" fmla="*/ 63910 w 447368"/>
              <a:gd name="connsiteY1" fmla="*/ 2730091 h 3320026"/>
              <a:gd name="connsiteX2" fmla="*/ 63910 w 447368"/>
              <a:gd name="connsiteY2" fmla="*/ 449007 h 3320026"/>
              <a:gd name="connsiteX3" fmla="*/ 447368 w 447368"/>
              <a:gd name="connsiteY3" fmla="*/ 36052 h 332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368" h="3320026">
                <a:moveTo>
                  <a:pt x="309716" y="3320026"/>
                </a:moveTo>
                <a:cubicBezTo>
                  <a:pt x="207297" y="3264310"/>
                  <a:pt x="104878" y="3208594"/>
                  <a:pt x="63910" y="2730091"/>
                </a:cubicBezTo>
                <a:cubicBezTo>
                  <a:pt x="22942" y="2251588"/>
                  <a:pt x="0" y="898014"/>
                  <a:pt x="63910" y="449007"/>
                </a:cubicBezTo>
                <a:cubicBezTo>
                  <a:pt x="127820" y="0"/>
                  <a:pt x="370349" y="57355"/>
                  <a:pt x="447368" y="36052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136968" y="2492895"/>
            <a:ext cx="735780" cy="2800137"/>
          </a:xfrm>
          <a:custGeom>
            <a:avLst/>
            <a:gdLst>
              <a:gd name="connsiteX0" fmla="*/ 588297 w 735780"/>
              <a:gd name="connsiteY0" fmla="*/ 3136491 h 3188930"/>
              <a:gd name="connsiteX1" fmla="*/ 155677 w 735780"/>
              <a:gd name="connsiteY1" fmla="*/ 2762865 h 3188930"/>
              <a:gd name="connsiteX2" fmla="*/ 96684 w 735780"/>
              <a:gd name="connsiteY2" fmla="*/ 580103 h 3188930"/>
              <a:gd name="connsiteX3" fmla="*/ 735780 w 735780"/>
              <a:gd name="connsiteY3" fmla="*/ 0 h 318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780" h="3188930">
                <a:moveTo>
                  <a:pt x="588297" y="3136491"/>
                </a:moveTo>
                <a:cubicBezTo>
                  <a:pt x="412955" y="3162710"/>
                  <a:pt x="237613" y="3188930"/>
                  <a:pt x="155677" y="2762865"/>
                </a:cubicBezTo>
                <a:cubicBezTo>
                  <a:pt x="73741" y="2336800"/>
                  <a:pt x="0" y="1040580"/>
                  <a:pt x="96684" y="580103"/>
                </a:cubicBezTo>
                <a:cubicBezTo>
                  <a:pt x="193368" y="119626"/>
                  <a:pt x="568632" y="73742"/>
                  <a:pt x="73578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3-2)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부팅과정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1010224"/>
            <a:ext cx="5040560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Boot Code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Internal ROM 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51720" y="1946328"/>
            <a:ext cx="5040560" cy="2016224"/>
          </a:xfrm>
          <a:prstGeom prst="roundRect">
            <a:avLst>
              <a:gd name="adj" fmla="val 642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Boot Loader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화살표 연결선 26"/>
          <p:cNvCxnSpPr>
            <a:stCxn id="21" idx="2"/>
            <a:endCxn id="22" idx="0"/>
          </p:cNvCxnSpPr>
          <p:nvPr/>
        </p:nvCxnSpPr>
        <p:spPr>
          <a:xfrm>
            <a:off x="4572000" y="173030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267744" y="2460216"/>
            <a:ext cx="4608512" cy="576064"/>
          </a:xfrm>
          <a:prstGeom prst="roundRect">
            <a:avLst/>
          </a:prstGeom>
          <a:solidFill>
            <a:srgbClr val="66FF66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Initialize 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Debug Serial, Display, etc.. 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33" idx="2"/>
            <a:endCxn id="45" idx="0"/>
          </p:cNvCxnSpPr>
          <p:nvPr/>
        </p:nvCxnSpPr>
        <p:spPr>
          <a:xfrm>
            <a:off x="4572000" y="3036280"/>
            <a:ext cx="0" cy="206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267744" y="3242472"/>
            <a:ext cx="4608512" cy="576064"/>
          </a:xfrm>
          <a:prstGeom prst="roundRect">
            <a:avLst/>
          </a:prstGeom>
          <a:solidFill>
            <a:srgbClr val="66FF66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DATA Process</a:t>
            </a:r>
            <a:b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Logo, Kernel Update, etc.. 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화살표 연결선 54"/>
          <p:cNvCxnSpPr>
            <a:stCxn id="22" idx="2"/>
            <a:endCxn id="60" idx="0"/>
          </p:cNvCxnSpPr>
          <p:nvPr/>
        </p:nvCxnSpPr>
        <p:spPr>
          <a:xfrm>
            <a:off x="4572000" y="3962552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2051720" y="4178576"/>
            <a:ext cx="5040560" cy="1152128"/>
          </a:xfrm>
          <a:prstGeom prst="roundRect">
            <a:avLst>
              <a:gd name="adj" fmla="val 984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Kernel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267744" y="4630288"/>
            <a:ext cx="4608512" cy="576064"/>
          </a:xfrm>
          <a:prstGeom prst="roundRect">
            <a:avLst/>
          </a:prstGeom>
          <a:solidFill>
            <a:srgbClr val="66FF66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Initialize 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Load Drivers, Mount File System, etc..  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화살표 연결선 70"/>
          <p:cNvCxnSpPr>
            <a:stCxn id="60" idx="2"/>
            <a:endCxn id="73" idx="0"/>
          </p:cNvCxnSpPr>
          <p:nvPr/>
        </p:nvCxnSpPr>
        <p:spPr>
          <a:xfrm>
            <a:off x="4572000" y="533070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2051720" y="5546728"/>
            <a:ext cx="5040560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User Apps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3-3) OS, Driver, Application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역할과 관계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704" y="2060848"/>
            <a:ext cx="2664296" cy="3240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OS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0020" y="2060848"/>
            <a:ext cx="2664296" cy="3240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Driver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78686" y="2060848"/>
            <a:ext cx="2664296" cy="3240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052" y="2887776"/>
            <a:ext cx="25196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Resources Managing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Tasks Scheduling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Event Control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Message Control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Offer Etc Services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18673" y="2887776"/>
            <a:ext cx="188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Device Control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Interface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90678" y="2887776"/>
            <a:ext cx="18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Working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1602238" y="1114912"/>
            <a:ext cx="6715172" cy="51224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</a:pP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HMI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는 무엇인가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723900" lvl="1" indent="-323850">
              <a:buFont typeface="+mj-lt"/>
              <a:buAutoNum type="arabicParenR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HMI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정의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723900" lvl="1" indent="-323850">
              <a:buFont typeface="+mj-lt"/>
              <a:buAutoNum type="arabicParenR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HMI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범위에 들어가는 제품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723900" lvl="1" indent="-323850">
              <a:buFont typeface="+mj-lt"/>
              <a:buAutoNum type="arabicParenR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HMI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과거와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현재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그리고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미래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indent="-355600">
              <a:buFont typeface="+mj-lt"/>
              <a:buAutoNum type="arabicPeriod"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개발한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HMI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723900" lvl="1" indent="-323850">
              <a:buFont typeface="+mj-lt"/>
              <a:buAutoNum type="arabicParenR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제품 외형 및 기능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723900" lvl="1" indent="-323850">
              <a:buFont typeface="+mj-lt"/>
              <a:buAutoNum type="arabicParenR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제품이 사용되는 분야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indent="-355600">
              <a:buFont typeface="+mj-lt"/>
              <a:buAutoNum type="arabicPeriod"/>
            </a:pP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HMI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Embedded System</a:t>
            </a:r>
          </a:p>
          <a:p>
            <a:pPr marL="723900" lvl="1" indent="-323850">
              <a:buFont typeface="+mj-lt"/>
              <a:buAutoNum type="arabicParenR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Embedded System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정의 및 구조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723900" lvl="1" indent="-323850">
              <a:buFont typeface="+mj-lt"/>
              <a:buAutoNum type="arabicParenR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부팅 과정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723900" lvl="1" indent="-323850">
              <a:buFont typeface="+mj-lt"/>
              <a:buAutoNum type="arabicParenR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OS,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Driver, Application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역할과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관계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indent="-355600">
              <a:buFont typeface="+mj-lt"/>
              <a:buAutoNum type="arabicPeriod"/>
            </a:pP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Application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에 의한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HW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제어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723900" lvl="1" indent="-323850">
              <a:buFont typeface="+mj-lt"/>
              <a:buAutoNum type="arabicParenR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Application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 직접적으로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HW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제어하지 못하는 이유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723900" lvl="1" indent="-323850">
              <a:buFont typeface="+mj-lt"/>
              <a:buAutoNum type="arabicParenR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Application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HW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제어하기 위한 방법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indent="-355600">
              <a:buFont typeface="+mj-lt"/>
              <a:buAutoNum type="arabicPeriod"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질의응답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1206584"/>
            <a:ext cx="72008" cy="48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3-3) OS, Driver, Application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역할과 관계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99592" y="2758080"/>
            <a:ext cx="7344816" cy="2088232"/>
          </a:xfrm>
          <a:prstGeom prst="roundRect">
            <a:avLst>
              <a:gd name="adj" fmla="val 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OS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173904"/>
            <a:ext cx="7344816" cy="1224136"/>
          </a:xfrm>
          <a:prstGeom prst="roundRect">
            <a:avLst>
              <a:gd name="adj" fmla="val 8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43608" y="4309576"/>
            <a:ext cx="3024336" cy="432048"/>
          </a:xfrm>
          <a:prstGeom prst="roundRect">
            <a:avLst/>
          </a:prstGeom>
          <a:solidFill>
            <a:srgbClr val="66FF66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Driver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5278360"/>
            <a:ext cx="7344816" cy="720080"/>
          </a:xfrm>
          <a:prstGeom prst="roundRect">
            <a:avLst>
              <a:gd name="adj" fmla="val 153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Peripheral Device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1259632" y="2018336"/>
            <a:ext cx="1080120" cy="1129280"/>
          </a:xfrm>
          <a:prstGeom prst="upDownArrow">
            <a:avLst>
              <a:gd name="adj1" fmla="val 59753"/>
              <a:gd name="adj2" fmla="val 2951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위쪽/아래쪽 화살표 20"/>
          <p:cNvSpPr/>
          <p:nvPr/>
        </p:nvSpPr>
        <p:spPr>
          <a:xfrm>
            <a:off x="1259632" y="4774304"/>
            <a:ext cx="1080120" cy="576064"/>
          </a:xfrm>
          <a:prstGeom prst="upDownArrow">
            <a:avLst>
              <a:gd name="adj1" fmla="val 59753"/>
              <a:gd name="adj2" fmla="val 2951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Wire</a:t>
            </a:r>
            <a:endParaRPr lang="ko-KR" altLang="en-US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3608" y="3199960"/>
            <a:ext cx="3024336" cy="432048"/>
          </a:xfrm>
          <a:prstGeom prst="roundRect">
            <a:avLst/>
          </a:prstGeom>
          <a:solidFill>
            <a:srgbClr val="66FF66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File descriptor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1259632" y="3681168"/>
            <a:ext cx="1080120" cy="576064"/>
          </a:xfrm>
          <a:prstGeom prst="upDownArrow">
            <a:avLst>
              <a:gd name="adj1" fmla="val 59753"/>
              <a:gd name="adj2" fmla="val 4146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HMI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Embedded System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810" y="3013502"/>
            <a:ext cx="8786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. Application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에 의한 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HW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제어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4-1) Application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직접적으로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HW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제어하지 못하는 이유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0420" y="2348880"/>
            <a:ext cx="441286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320420" y="1988840"/>
            <a:ext cx="4406400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 Register Address Map 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51468" y="2060848"/>
            <a:ext cx="1368152" cy="3384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351468" y="2699684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351468" y="3429000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0357" y="2924944"/>
            <a:ext cx="113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Reserved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98804" y="1700808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Physics RAM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722144" y="2483660"/>
            <a:ext cx="640800" cy="20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731976" y="2914516"/>
            <a:ext cx="61920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505620" y="476115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505620" y="49591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505620" y="515719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4-1) Application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직접적으로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HW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제어하지 못하는 이유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1720" y="2060848"/>
            <a:ext cx="1368152" cy="3384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051720" y="2708920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51720" y="3429000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70609" y="2924944"/>
            <a:ext cx="113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Reserved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4024" y="1414517"/>
            <a:ext cx="198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Physics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Memory Address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3563888" y="3248980"/>
            <a:ext cx="1944216" cy="100811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52120" y="2060848"/>
            <a:ext cx="1368152" cy="3384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652120" y="3753036"/>
            <a:ext cx="1368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7786" y="1414517"/>
            <a:ext cx="198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Virtual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Memory Address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71661" y="2564904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Kernel Mode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Region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63577" y="4293096"/>
            <a:ext cx="134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User Mode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Region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256192" y="2820219"/>
            <a:ext cx="2603834" cy="512916"/>
          </a:xfrm>
          <a:custGeom>
            <a:avLst/>
            <a:gdLst>
              <a:gd name="connsiteX0" fmla="*/ 0 w 2458064"/>
              <a:gd name="connsiteY0" fmla="*/ 267110 h 512916"/>
              <a:gd name="connsiteX1" fmla="*/ 1081548 w 2458064"/>
              <a:gd name="connsiteY1" fmla="*/ 40968 h 512916"/>
              <a:gd name="connsiteX2" fmla="*/ 2458064 w 2458064"/>
              <a:gd name="connsiteY2" fmla="*/ 512916 h 51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064" h="512916">
                <a:moveTo>
                  <a:pt x="0" y="267110"/>
                </a:moveTo>
                <a:cubicBezTo>
                  <a:pt x="335935" y="133555"/>
                  <a:pt x="671871" y="0"/>
                  <a:pt x="1081548" y="40968"/>
                </a:cubicBezTo>
                <a:cubicBezTo>
                  <a:pt x="1491225" y="81936"/>
                  <a:pt x="2458064" y="512916"/>
                  <a:pt x="2458064" y="512916"/>
                </a:cubicBez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4-2) Application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HW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제어하기 위한 방법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5704" y="1916832"/>
            <a:ext cx="2304256" cy="3240360"/>
          </a:xfrm>
          <a:prstGeom prst="roundRect">
            <a:avLst>
              <a:gd name="adj" fmla="val 92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endParaRPr lang="ko-KR" altLang="en-US" sz="2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66124" y="1916832"/>
            <a:ext cx="2160240" cy="3240360"/>
          </a:xfrm>
          <a:prstGeom prst="roundRect">
            <a:avLst>
              <a:gd name="adj" fmla="val 92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Driver</a:t>
            </a:r>
            <a:endParaRPr lang="ko-KR" altLang="en-US" sz="2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568" y="2936848"/>
            <a:ext cx="2066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CreateFile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ReadFile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WriteFile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DeviceIoControl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왼쪽/오른쪽 화살표 9"/>
          <p:cNvSpPr/>
          <p:nvPr/>
        </p:nvSpPr>
        <p:spPr>
          <a:xfrm>
            <a:off x="2815974" y="3140968"/>
            <a:ext cx="1224136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FD</a:t>
            </a:r>
            <a:endParaRPr lang="ko-KR" altLang="en-US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9505" y="3075347"/>
            <a:ext cx="1933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XXX_Read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XXX_Write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XXX_IOControl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</a:p>
        </p:txBody>
      </p:sp>
      <p:sp>
        <p:nvSpPr>
          <p:cNvPr id="12" name="왼쪽/오른쪽 화살표 11"/>
          <p:cNvSpPr/>
          <p:nvPr/>
        </p:nvSpPr>
        <p:spPr>
          <a:xfrm>
            <a:off x="6452378" y="3140968"/>
            <a:ext cx="1224136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02528" y="1916832"/>
            <a:ext cx="936104" cy="3240360"/>
          </a:xfrm>
          <a:prstGeom prst="roundRect">
            <a:avLst>
              <a:gd name="adj" fmla="val 92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HW</a:t>
            </a:r>
            <a:endParaRPr lang="ko-KR" altLang="en-US" sz="2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9064" y="3337868"/>
            <a:ext cx="109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Interface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4-2) Application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HW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제어하기 위한 방법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5704" y="1916832"/>
            <a:ext cx="2304256" cy="3240360"/>
          </a:xfrm>
          <a:prstGeom prst="roundRect">
            <a:avLst>
              <a:gd name="adj" fmla="val 92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endParaRPr lang="ko-KR" altLang="en-US" sz="2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80070" y="1916832"/>
            <a:ext cx="1990052" cy="3240360"/>
          </a:xfrm>
          <a:prstGeom prst="roundRect">
            <a:avLst>
              <a:gd name="adj" fmla="val 92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DLL</a:t>
            </a:r>
            <a:endParaRPr lang="ko-KR" altLang="en-US" sz="2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621" y="2936848"/>
            <a:ext cx="1122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Func_1( )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Func_2( 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Func_3( )</a:t>
            </a:r>
          </a:p>
        </p:txBody>
      </p:sp>
      <p:sp>
        <p:nvSpPr>
          <p:cNvPr id="10" name="왼쪽/오른쪽 화살표 9"/>
          <p:cNvSpPr/>
          <p:nvPr/>
        </p:nvSpPr>
        <p:spPr>
          <a:xfrm>
            <a:off x="2775054" y="3140968"/>
            <a:ext cx="819922" cy="792088"/>
          </a:xfrm>
          <a:prstGeom prst="leftRightArrow">
            <a:avLst>
              <a:gd name="adj1" fmla="val 50000"/>
              <a:gd name="adj2" fmla="val 32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0232" y="1916832"/>
            <a:ext cx="2160240" cy="3240360"/>
          </a:xfrm>
          <a:prstGeom prst="roundRect">
            <a:avLst>
              <a:gd name="adj" fmla="val 92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Driver</a:t>
            </a:r>
            <a:endParaRPr lang="ko-KR" altLang="en-US" sz="2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3613" y="3075347"/>
            <a:ext cx="1933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XXX_Read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XXX_Write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XXX_IOControl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</a:p>
        </p:txBody>
      </p:sp>
      <p:sp>
        <p:nvSpPr>
          <p:cNvPr id="18" name="왼쪽/오른쪽 화살표 17"/>
          <p:cNvSpPr/>
          <p:nvPr/>
        </p:nvSpPr>
        <p:spPr>
          <a:xfrm>
            <a:off x="5755216" y="3140968"/>
            <a:ext cx="819922" cy="792088"/>
          </a:xfrm>
          <a:prstGeom prst="leftRightArrow">
            <a:avLst>
              <a:gd name="adj1" fmla="val 50000"/>
              <a:gd name="adj2" fmla="val 32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2936848"/>
            <a:ext cx="2066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CreateFile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ReadFile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WriteFile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DeviceIoControl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/>
              <a:t>    </a:t>
            </a:r>
            <a:endParaRPr kumimoji="0"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+mn-ea"/>
              </a:rPr>
              <a:t>HMI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Embedded System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911" y="1484784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질의응답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ëëí ìì´ì½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636912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/>
              <a:t>    </a:t>
            </a:r>
            <a:endParaRPr kumimoji="0"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자료출처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196752"/>
            <a:ext cx="82992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웹사이트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http://100.daum.net/encyclopedia/view/62XXXXXXX700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http://100.daum.net/encyclopedia/view/125XX52600023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5"/>
              </a:rPr>
              <a:t>https://inductiveautomation.com/what-is-hmi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6"/>
              </a:rPr>
              <a:t>https://www.infineon.com/cms/kr/discoveries/human-machine-interaction/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7"/>
              </a:rPr>
              <a:t>http://www.lsis.com/ko/product/category/CCC003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8"/>
              </a:rPr>
              <a:t>http://changyuheng.github.io/slides-boot-sequence/#/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 Sheet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9"/>
              </a:rPr>
              <a:t>i.MX 6Solo/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hlinkClick r:id="rId9"/>
              </a:rPr>
              <a:t>DualLite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9"/>
              </a:rPr>
              <a:t> Applications Processor Reference Manual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서적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Professional Windows Embedded Compact 7 / Samuel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Phung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Wiley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윈도우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임베디드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CE 6.0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더글라스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볼링 지음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에이콘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Windows CE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실전 가이드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이봉석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류명희 지음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에이콘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EMBEDDED SKETCHES / Soto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코너북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HMI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Embedded System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8764" y="3013502"/>
            <a:ext cx="5846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1. HMI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는 무엇인가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1-1) HMI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202" y="2436421"/>
            <a:ext cx="853359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HMI(Human Machine Interface)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일반적으로 컴퓨터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장치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그것을 이용하는 사람간의 인터페이스로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시각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청각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촉각적인 것을 모두 포함함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사람이 컴퓨터간의 명령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통신 기술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또는 컴퓨터를 운영 가능하게 하는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물리적인 요소들도 포함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3"/>
              </a:rPr>
              <a:t>ITS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hlinkClick r:id="rId3"/>
              </a:rPr>
              <a:t>용어 사전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/>
              <a:t>    </a:t>
            </a:r>
            <a:endParaRPr kumimoji="0"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1-2) HMI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범위에 들어가는 제품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584" y="1618371"/>
            <a:ext cx="2571768" cy="166775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7" name="Picture 5" descr="ì¡°ì´ì¤í±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1428736"/>
            <a:ext cx="1928826" cy="1928826"/>
          </a:xfrm>
          <a:prstGeom prst="rect">
            <a:avLst/>
          </a:prstGeom>
          <a:noFill/>
        </p:spPr>
      </p:pic>
      <p:pic>
        <p:nvPicPr>
          <p:cNvPr id="8" name="Picture 6" descr="ë§ì°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5787" y="1357298"/>
            <a:ext cx="2162898" cy="1857388"/>
          </a:xfrm>
          <a:prstGeom prst="rect">
            <a:avLst/>
          </a:prstGeom>
          <a:noFill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1352" y="3214686"/>
            <a:ext cx="2571768" cy="257176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" name="Picture 8" descr="ë§ì´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4414" y="3721147"/>
            <a:ext cx="1561665" cy="1636679"/>
          </a:xfrm>
          <a:prstGeom prst="rect">
            <a:avLst/>
          </a:prstGeom>
          <a:noFill/>
        </p:spPr>
      </p:pic>
      <p:pic>
        <p:nvPicPr>
          <p:cNvPr id="11" name="Picture 9" descr="ì¤í¼ì»¤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72198" y="3571876"/>
            <a:ext cx="2177904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/>
              <a:t>    </a:t>
            </a:r>
            <a:endParaRPr kumimoji="0"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1-2) HMI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범위에 들어가는 제품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061" y="1857364"/>
            <a:ext cx="3461625" cy="364333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1715" y="2310633"/>
            <a:ext cx="4003689" cy="273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/>
              <a:t>    </a:t>
            </a:r>
            <a:endParaRPr kumimoji="0"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1-3) HMI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과거와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그리고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미래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2" descr="Human-Machine-Interfa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264" y="1056020"/>
            <a:ext cx="3960000" cy="1515724"/>
          </a:xfrm>
          <a:prstGeom prst="rect">
            <a:avLst/>
          </a:prstGeom>
          <a:noFill/>
        </p:spPr>
      </p:pic>
      <p:pic>
        <p:nvPicPr>
          <p:cNvPr id="7" name="Picture 3" descr="https://www.plastverarbeiter.de/wp-content/uploads/2015/09/205pv1015-PK-A-1-2-ab-KraussMaffei-Spritzgiessmaschine-1024x76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2264" y="3320387"/>
            <a:ext cx="3960000" cy="2966133"/>
          </a:xfrm>
          <a:prstGeom prst="rect">
            <a:avLst/>
          </a:prstGeom>
          <a:noFill/>
        </p:spPr>
      </p:pic>
      <p:sp>
        <p:nvSpPr>
          <p:cNvPr id="8" name="아래쪽 화살표 7"/>
          <p:cNvSpPr/>
          <p:nvPr/>
        </p:nvSpPr>
        <p:spPr>
          <a:xfrm>
            <a:off x="4163636" y="2731752"/>
            <a:ext cx="857256" cy="428628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/>
              <a:t>    </a:t>
            </a:r>
            <a:endParaRPr kumimoji="0"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1-3) HMI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과거와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그리고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미래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>
            <a:off x="4172013" y="3286124"/>
            <a:ext cx="857256" cy="428628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832" y="2214554"/>
            <a:ext cx="372906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4386" y="1928802"/>
            <a:ext cx="37118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" y="0"/>
            <a:ext cx="915670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+mn-ea"/>
                <a:ea typeface="+mn-ea"/>
              </a:rPr>
              <a:t>1-3) HMI</a:t>
            </a:r>
            <a:r>
              <a:rPr lang="ko-KR" altLang="en-US" dirty="0" smtClean="0">
                <a:latin typeface="+mn-ea"/>
                <a:ea typeface="+mn-ea"/>
              </a:rPr>
              <a:t> 과거와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현재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그리고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미래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" name="Picture 12" descr="ì¹´ì¹´ì¤ ì§ë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040844"/>
            <a:ext cx="3857652" cy="2816916"/>
          </a:xfrm>
          <a:prstGeom prst="rect">
            <a:avLst/>
          </a:prstGeom>
          <a:noFill/>
        </p:spPr>
      </p:pic>
      <p:pic>
        <p:nvPicPr>
          <p:cNvPr id="9" name="Picture 13" descr="í¤ë¥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376918"/>
            <a:ext cx="4100066" cy="2307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3148</Words>
  <Application>Microsoft Office PowerPoint</Application>
  <PresentationFormat>화면 슬라이드 쇼(4:3)</PresentationFormat>
  <Paragraphs>366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슬라이드 0</vt:lpstr>
      <vt:lpstr>목차</vt:lpstr>
      <vt:lpstr>HMI와 Embedded System</vt:lpstr>
      <vt:lpstr>1-1) HMI의 정의</vt:lpstr>
      <vt:lpstr>1-2) HMI의 범위에 들어가는 제품</vt:lpstr>
      <vt:lpstr>1-2) HMI의 범위에 들어가는 제품</vt:lpstr>
      <vt:lpstr>1-3) HMI 과거와 현재 그리고 미래</vt:lpstr>
      <vt:lpstr>1-3) HMI 과거와 현재 그리고 미래</vt:lpstr>
      <vt:lpstr>1-3) HMI 과거와 현재 그리고 미래</vt:lpstr>
      <vt:lpstr>HMI와 Embedded System</vt:lpstr>
      <vt:lpstr>2-1) 제품 외형 및 기능</vt:lpstr>
      <vt:lpstr>2-1) 제품 외형 및 기능</vt:lpstr>
      <vt:lpstr>2-2) 제품이 사용되는 분야</vt:lpstr>
      <vt:lpstr>HMI와 Embedded System</vt:lpstr>
      <vt:lpstr>3-1) Embedded System의 정의 및 구조</vt:lpstr>
      <vt:lpstr>3-1) Embedded System의 정의 및 구조</vt:lpstr>
      <vt:lpstr>3-2) 부팅과정</vt:lpstr>
      <vt:lpstr>3-2) 부팅과정</vt:lpstr>
      <vt:lpstr>3-3) OS, Driver, Application의 역할과 관계</vt:lpstr>
      <vt:lpstr>3-3) OS, Driver, Application의 역할과 관계</vt:lpstr>
      <vt:lpstr>HMI와 Embedded System</vt:lpstr>
      <vt:lpstr>4-1) Application이 직접적으로 HW를 제어하지 못하는 이유  </vt:lpstr>
      <vt:lpstr>4-1) Application이 직접적으로 HW를 제어하지 못하는 이유  </vt:lpstr>
      <vt:lpstr>4-2) Application이 HW를 제어하기 위한 방법</vt:lpstr>
      <vt:lpstr>4-2) Application이 HW를 제어하기 위한 방법</vt:lpstr>
      <vt:lpstr>HMI와 Embedded System</vt:lpstr>
      <vt:lpstr>자료출처</vt:lpstr>
    </vt:vector>
  </TitlesOfParts>
  <Company>ocube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M-Projct</dc:title>
  <dc:creator>keumran</dc:creator>
  <cp:lastModifiedBy>Ocube_Work</cp:lastModifiedBy>
  <cp:revision>281</cp:revision>
  <dcterms:created xsi:type="dcterms:W3CDTF">2008-06-03T02:04:16Z</dcterms:created>
  <dcterms:modified xsi:type="dcterms:W3CDTF">2018-11-07T01:32:10Z</dcterms:modified>
</cp:coreProperties>
</file>