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0" r:id="rId1"/>
  </p:sldMasterIdLst>
  <p:sldIdLst>
    <p:sldId id="257" r:id="rId2"/>
    <p:sldId id="258" r:id="rId3"/>
    <p:sldId id="261" r:id="rId4"/>
    <p:sldId id="260" r:id="rId5"/>
    <p:sldId id="266" r:id="rId6"/>
    <p:sldId id="265" r:id="rId7"/>
    <p:sldId id="275" r:id="rId8"/>
    <p:sldId id="267" r:id="rId9"/>
    <p:sldId id="276" r:id="rId10"/>
    <p:sldId id="277" r:id="rId11"/>
    <p:sldId id="273" r:id="rId12"/>
    <p:sldId id="278" r:id="rId13"/>
    <p:sldId id="274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Project for GA (DS-BOS-08)" id="{6B7DA06A-EDC6-4842-B405-281D7E59ECF1}">
          <p14:sldIdLst>
            <p14:sldId id="257"/>
            <p14:sldId id="258"/>
            <p14:sldId id="261"/>
            <p14:sldId id="260"/>
            <p14:sldId id="266"/>
            <p14:sldId id="265"/>
            <p14:sldId id="275"/>
            <p14:sldId id="267"/>
            <p14:sldId id="276"/>
            <p14:sldId id="277"/>
            <p14:sldId id="273"/>
            <p14:sldId id="278"/>
            <p14:sldId id="274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90"/>
  </p:normalViewPr>
  <p:slideViewPr>
    <p:cSldViewPr snapToGrid="0" snapToObjects="1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3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192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2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5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2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0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7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2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4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2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567B-B8B1-3C42-AB0B-3785F80D07A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  <p:sldLayoutId id="2147484342" r:id="rId12"/>
    <p:sldLayoutId id="2147484343" r:id="rId13"/>
    <p:sldLayoutId id="2147484344" r:id="rId14"/>
    <p:sldLayoutId id="2147484345" r:id="rId15"/>
    <p:sldLayoutId id="2147484346" r:id="rId16"/>
    <p:sldLayoutId id="21474843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219" y="1007409"/>
            <a:ext cx="10822034" cy="535531"/>
          </a:xfrm>
        </p:spPr>
        <p:txBody>
          <a:bodyPr>
            <a:noAutofit/>
          </a:bodyPr>
          <a:lstStyle/>
          <a:p>
            <a:pPr algn="r"/>
            <a:r>
              <a:rPr lang="en-US" cap="none" dirty="0" err="1" smtClean="0">
                <a:latin typeface="+mn-lt"/>
                <a:ea typeface="Apple Chancery" charset="0"/>
                <a:cs typeface="Apple Chancery" charset="0"/>
              </a:rPr>
              <a:t>Kateryna</a:t>
            </a:r>
            <a:r>
              <a:rPr lang="en-US" cap="none" dirty="0" smtClean="0">
                <a:latin typeface="+mn-lt"/>
                <a:ea typeface="Apple Chancery" charset="0"/>
                <a:cs typeface="Apple Chancery" charset="0"/>
              </a:rPr>
              <a:t> </a:t>
            </a:r>
            <a:r>
              <a:rPr lang="en-US" cap="none" dirty="0" err="1" smtClean="0">
                <a:latin typeface="+mn-lt"/>
                <a:ea typeface="Apple Chancery" charset="0"/>
                <a:cs typeface="Apple Chancery" charset="0"/>
              </a:rPr>
              <a:t>Hrebeniuk</a:t>
            </a:r>
            <a:endParaRPr lang="en-US" dirty="0">
              <a:latin typeface="+mn-lt"/>
              <a:ea typeface="Apple Chancery" charset="0"/>
              <a:cs typeface="Apple Chancery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1331259" y="5782235"/>
            <a:ext cx="2460811" cy="608213"/>
          </a:xfrm>
        </p:spPr>
        <p:txBody>
          <a:bodyPr>
            <a:normAutofit/>
          </a:bodyPr>
          <a:lstStyle/>
          <a:p>
            <a:r>
              <a:rPr lang="en-US" dirty="0"/>
              <a:t>General Assembly</a:t>
            </a:r>
          </a:p>
          <a:p>
            <a:endParaRPr lang="en-US" dirty="0"/>
          </a:p>
        </p:txBody>
      </p:sp>
      <p:sp>
        <p:nvSpPr>
          <p:cNvPr id="20" name="Text Placeholder 12"/>
          <p:cNvSpPr txBox="1">
            <a:spLocks/>
          </p:cNvSpPr>
          <p:nvPr/>
        </p:nvSpPr>
        <p:spPr>
          <a:xfrm>
            <a:off x="8713694" y="5782236"/>
            <a:ext cx="2447366" cy="60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April 25, 2016</a:t>
            </a:r>
          </a:p>
        </p:txBody>
      </p:sp>
      <p:sp>
        <p:nvSpPr>
          <p:cNvPr id="23" name="Title 10"/>
          <p:cNvSpPr txBox="1">
            <a:spLocks/>
          </p:cNvSpPr>
          <p:nvPr/>
        </p:nvSpPr>
        <p:spPr>
          <a:xfrm>
            <a:off x="688219" y="2331114"/>
            <a:ext cx="10822034" cy="2866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1" name="Title 10"/>
          <p:cNvSpPr txBox="1">
            <a:spLocks/>
          </p:cNvSpPr>
          <p:nvPr/>
        </p:nvSpPr>
        <p:spPr>
          <a:xfrm>
            <a:off x="1331259" y="2127479"/>
            <a:ext cx="9829800" cy="2871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Santander Customer </a:t>
            </a:r>
            <a:r>
              <a:rPr lang="en-US" sz="4000" b="1" dirty="0" smtClean="0"/>
              <a:t>Satisfaction</a:t>
            </a:r>
          </a:p>
          <a:p>
            <a:pPr algn="ctr"/>
            <a:endParaRPr lang="en-US" sz="800" b="1" dirty="0" smtClean="0"/>
          </a:p>
          <a:p>
            <a:pPr algn="ctr"/>
            <a:r>
              <a:rPr lang="en-US" sz="1800" b="1" dirty="0" smtClean="0"/>
              <a:t>Kaggle competition</a:t>
            </a: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4833594" y="5782232"/>
            <a:ext cx="3061447" cy="60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DS-BOS-08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mining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9418" y="1538602"/>
            <a:ext cx="4525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var38 exploration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en-US" sz="2000" dirty="0" smtClean="0">
                <a:solidFill>
                  <a:schemeClr val="bg1"/>
                </a:solidFill>
              </a:rPr>
              <a:t>emoved outliers vs </a:t>
            </a:r>
            <a:r>
              <a:rPr lang="en-US" sz="2000" dirty="0">
                <a:solidFill>
                  <a:schemeClr val="bg1"/>
                </a:solidFill>
              </a:rPr>
              <a:t>logarithmic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3" y="2478007"/>
            <a:ext cx="5112321" cy="315761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55" y="2648488"/>
            <a:ext cx="4370737" cy="29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98" y="2520496"/>
            <a:ext cx="4900802" cy="40243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4895" y="1613215"/>
            <a:ext cx="7638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 used </a:t>
            </a:r>
            <a:r>
              <a:rPr lang="en-US" sz="2000" b="1" dirty="0" smtClean="0">
                <a:solidFill>
                  <a:schemeClr val="bg1"/>
                </a:solidFill>
              </a:rPr>
              <a:t>GradientBoostingClassifier()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to find important features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62" y="2380343"/>
            <a:ext cx="5315162" cy="35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4378" y="1559420"/>
            <a:ext cx="5803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saldo_medio_var5_hace2 exploration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             original vs </a:t>
            </a:r>
            <a:r>
              <a:rPr lang="en-US" sz="2000" dirty="0">
                <a:solidFill>
                  <a:schemeClr val="bg1"/>
                </a:solidFill>
              </a:rPr>
              <a:t>logarithmic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328861"/>
            <a:ext cx="5839695" cy="358208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43" y="2328862"/>
            <a:ext cx="5250703" cy="40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44" y="1816033"/>
            <a:ext cx="4870552" cy="380707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729983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RadViz vizualization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752330"/>
            <a:ext cx="10820400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RadViz is a way of visualizing multi-variate data. It is based on a simple spring tension minimization algorithm</a:t>
            </a:r>
            <a:r>
              <a:rPr lang="en-US" sz="1400" dirty="0" smtClean="0">
                <a:solidFill>
                  <a:sysClr val="windowText" lastClr="000000"/>
                </a:solidFill>
              </a:rPr>
              <a:t>. </a:t>
            </a:r>
            <a:r>
              <a:rPr lang="en-US" sz="1400" dirty="0">
                <a:solidFill>
                  <a:sysClr val="windowText" lastClr="000000"/>
                </a:solidFill>
              </a:rPr>
              <a:t>Basically you set up a bunch of points in a plane. In our case they are equally spaced on a unit circle. Depending on which class that sample belongs it will be colored differently.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" y="1816033"/>
            <a:ext cx="4734551" cy="38070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74692" y="144670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most important features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4217" y="1458136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charset="0"/>
              </a:rPr>
              <a:t>features correlated with target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4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9" y="1411942"/>
            <a:ext cx="6339549" cy="484708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7388" y="2234901"/>
            <a:ext cx="512332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1841584"/>
            <a:ext cx="4508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Public </a:t>
            </a:r>
            <a:r>
              <a:rPr lang="en-US" sz="2000" b="1" dirty="0" smtClean="0">
                <a:solidFill>
                  <a:schemeClr val="bg1"/>
                </a:solidFill>
              </a:rPr>
              <a:t>Leaderboard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calculated </a:t>
            </a:r>
            <a:r>
              <a:rPr lang="en-US" sz="2000" dirty="0">
                <a:solidFill>
                  <a:schemeClr val="bg1"/>
                </a:solidFill>
              </a:rPr>
              <a:t>on approximately 50% of the test </a:t>
            </a:r>
            <a:r>
              <a:rPr lang="en-US" sz="2000" dirty="0" smtClean="0">
                <a:solidFill>
                  <a:schemeClr val="bg1"/>
                </a:solidFill>
              </a:rPr>
              <a:t>data)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74677"/>
            <a:ext cx="10636624" cy="18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It was a very interesting project and experience. The data was pretty clean and I spent my time exploring the features and comparing different prediction algorithms. From the data exploration, I have found that satisfied and dissatisfied customer data is mostly overlapped. I have tried various models and found that the Gradient Boosting ensemble model from scikit-learn package works the best for this data set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My </a:t>
            </a:r>
            <a:r>
              <a:rPr lang="en-US" sz="2000" u="sng" dirty="0">
                <a:solidFill>
                  <a:schemeClr val="bg1"/>
                </a:solidFill>
              </a:rPr>
              <a:t>AUC score on public board </a:t>
            </a:r>
            <a:r>
              <a:rPr lang="en-US" sz="2000" dirty="0">
                <a:solidFill>
                  <a:schemeClr val="bg1"/>
                </a:solidFill>
              </a:rPr>
              <a:t>is </a:t>
            </a:r>
            <a:r>
              <a:rPr lang="en-US" sz="2000" b="1" dirty="0">
                <a:solidFill>
                  <a:schemeClr val="bg1"/>
                </a:solidFill>
              </a:rPr>
              <a:t>0.833 </a:t>
            </a:r>
            <a:r>
              <a:rPr lang="en-US" sz="2000" dirty="0">
                <a:solidFill>
                  <a:schemeClr val="bg1"/>
                </a:solidFill>
              </a:rPr>
              <a:t>and the best score in the Kaggle competition is </a:t>
            </a:r>
            <a:r>
              <a:rPr lang="en-US" sz="2000" b="1" dirty="0">
                <a:solidFill>
                  <a:schemeClr val="bg1"/>
                </a:solidFill>
              </a:rPr>
              <a:t>0.844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smtClean="0">
                <a:solidFill>
                  <a:schemeClr val="bg1"/>
                </a:solidFill>
              </a:rPr>
              <a:t>According </a:t>
            </a:r>
            <a:r>
              <a:rPr lang="en-US" sz="2000" dirty="0">
                <a:solidFill>
                  <a:schemeClr val="bg1"/>
                </a:solidFill>
              </a:rPr>
              <a:t>to Kaggle forum the highest scores </a:t>
            </a:r>
            <a:r>
              <a:rPr lang="en-US" sz="2000" dirty="0" smtClean="0">
                <a:solidFill>
                  <a:schemeClr val="bg1"/>
                </a:solidFill>
              </a:rPr>
              <a:t>were </a:t>
            </a:r>
            <a:r>
              <a:rPr lang="en-US" sz="2000" dirty="0">
                <a:solidFill>
                  <a:schemeClr val="bg1"/>
                </a:solidFill>
              </a:rPr>
              <a:t>obtained using the XGboosting (Extreme Gradient Boosting) algorithm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Another </a:t>
            </a:r>
            <a:r>
              <a:rPr lang="en-US" sz="2000" dirty="0">
                <a:solidFill>
                  <a:schemeClr val="bg1"/>
                </a:solidFill>
              </a:rPr>
              <a:t>way to </a:t>
            </a:r>
            <a:r>
              <a:rPr lang="en-US" sz="2000" dirty="0" smtClean="0">
                <a:solidFill>
                  <a:schemeClr val="bg1"/>
                </a:solidFill>
              </a:rPr>
              <a:t>get better </a:t>
            </a:r>
            <a:r>
              <a:rPr lang="en-US" sz="2000" dirty="0">
                <a:solidFill>
                  <a:schemeClr val="bg1"/>
                </a:solidFill>
              </a:rPr>
              <a:t>performance can be achieved by using automated parameter tuning.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1331259" y="5782235"/>
            <a:ext cx="2460811" cy="608213"/>
          </a:xfrm>
        </p:spPr>
        <p:txBody>
          <a:bodyPr>
            <a:normAutofit/>
          </a:bodyPr>
          <a:lstStyle/>
          <a:p>
            <a:r>
              <a:rPr lang="en-US" dirty="0"/>
              <a:t>General Assembly</a:t>
            </a:r>
          </a:p>
          <a:p>
            <a:endParaRPr lang="en-US" dirty="0"/>
          </a:p>
        </p:txBody>
      </p:sp>
      <p:sp>
        <p:nvSpPr>
          <p:cNvPr id="20" name="Text Placeholder 12"/>
          <p:cNvSpPr txBox="1">
            <a:spLocks/>
          </p:cNvSpPr>
          <p:nvPr/>
        </p:nvSpPr>
        <p:spPr>
          <a:xfrm>
            <a:off x="8713694" y="5782236"/>
            <a:ext cx="2447366" cy="60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April 25, 2016</a:t>
            </a:r>
          </a:p>
        </p:txBody>
      </p:sp>
      <p:sp>
        <p:nvSpPr>
          <p:cNvPr id="23" name="Title 10"/>
          <p:cNvSpPr txBox="1">
            <a:spLocks/>
          </p:cNvSpPr>
          <p:nvPr/>
        </p:nvSpPr>
        <p:spPr>
          <a:xfrm>
            <a:off x="688219" y="2331114"/>
            <a:ext cx="10822034" cy="2866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1" name="Title 10"/>
          <p:cNvSpPr txBox="1">
            <a:spLocks/>
          </p:cNvSpPr>
          <p:nvPr/>
        </p:nvSpPr>
        <p:spPr>
          <a:xfrm>
            <a:off x="1331259" y="2127479"/>
            <a:ext cx="9829800" cy="2659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Thank you!</a:t>
            </a:r>
            <a:endParaRPr lang="en-US" sz="4000" b="1" dirty="0"/>
          </a:p>
          <a:p>
            <a:pPr algn="ctr"/>
            <a:endParaRPr lang="en-US" sz="2000" b="1" dirty="0" smtClean="0"/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4833594" y="5782232"/>
            <a:ext cx="3061447" cy="60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DS-BOS-08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10"/>
          <p:cNvSpPr txBox="1">
            <a:spLocks/>
          </p:cNvSpPr>
          <p:nvPr/>
        </p:nvSpPr>
        <p:spPr>
          <a:xfrm>
            <a:off x="835142" y="974355"/>
            <a:ext cx="10822034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cap="none" smtClean="0">
                <a:latin typeface="+mn-lt"/>
                <a:ea typeface="Apple Chancery" charset="0"/>
                <a:cs typeface="Apple Chancery" charset="0"/>
              </a:rPr>
              <a:t>Kateryna</a:t>
            </a:r>
            <a:r>
              <a:rPr lang="en-US" cap="none" dirty="0" smtClean="0">
                <a:latin typeface="+mn-lt"/>
                <a:ea typeface="Apple Chancery" charset="0"/>
                <a:cs typeface="Apple Chancery" charset="0"/>
              </a:rPr>
              <a:t> </a:t>
            </a:r>
            <a:r>
              <a:rPr lang="en-US" cap="none" dirty="0" err="1" smtClean="0">
                <a:latin typeface="+mn-lt"/>
                <a:ea typeface="Apple Chancery" charset="0"/>
                <a:cs typeface="Apple Chancery" charset="0"/>
              </a:rPr>
              <a:t>Hrebeniuk</a:t>
            </a:r>
            <a:endParaRPr lang="en-US" dirty="0">
              <a:latin typeface="+mn-lt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8383"/>
            <a:ext cx="10820400" cy="4024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From </a:t>
            </a:r>
            <a:r>
              <a:rPr lang="en-US" dirty="0">
                <a:solidFill>
                  <a:schemeClr val="bg1"/>
                </a:solidFill>
              </a:rPr>
              <a:t>frontline support teams to C-suites, customer satisfaction is a key measure of success. Unhappy customers don't stick around. What's more, unhappy customers rarely voice their dissatisfaction before leaving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Santander Bank is asking to help them identify dissatisfied customers early in their relationship. Doing so would allow Santander to take proactive steps to improve a customer's happiness before it's too late.</a:t>
            </a:r>
          </a:p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competition provides dataset with hundreds of anonymized features to predict if a customer is satisfied or dissatisfied with their banking experience.</a:t>
            </a:r>
          </a:p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is supervised learning binary classification task. My goal is to learn training data and predict the categorical class labels of new instances based on past observations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Train and test datasets are provided by Kaggle. </a:t>
            </a:r>
            <a:r>
              <a:rPr lang="en-US" dirty="0">
                <a:solidFill>
                  <a:schemeClr val="bg1"/>
                </a:solidFill>
              </a:rPr>
              <a:t>An anonymized datasets contain large number of numeric variables. "ID" column shows the customer’s identifier. The "TARGET" column is the variable to predict. It equals 1 for unsatisfied customer and 0 for satisfied customer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File descriptions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train.csv</a:t>
            </a:r>
            <a:r>
              <a:rPr lang="en-US" dirty="0">
                <a:solidFill>
                  <a:schemeClr val="bg1"/>
                </a:solidFill>
              </a:rPr>
              <a:t> - the training set including the target (76020 rows x 371 columns)</a:t>
            </a: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test.csv</a:t>
            </a:r>
            <a:r>
              <a:rPr lang="en-US" dirty="0">
                <a:solidFill>
                  <a:schemeClr val="bg1"/>
                </a:solidFill>
              </a:rPr>
              <a:t> - the test set without the target (75818 rows x 370 columns)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Output </a:t>
            </a:r>
            <a:r>
              <a:rPr lang="en-US" u="sng" dirty="0">
                <a:solidFill>
                  <a:schemeClr val="bg1"/>
                </a:solidFill>
              </a:rPr>
              <a:t>file </a:t>
            </a:r>
            <a:r>
              <a:rPr lang="en-US" dirty="0">
                <a:solidFill>
                  <a:schemeClr val="bg1"/>
                </a:solidFill>
              </a:rPr>
              <a:t>should contain two columns – "ID" and "TARGET". "ID" column should show the customer’s identifier from test dataset and "TARGET" column should show </a:t>
            </a:r>
            <a:r>
              <a:rPr lang="en-US" dirty="0">
                <a:solidFill>
                  <a:schemeClr val="bg1"/>
                </a:solidFill>
              </a:rPr>
              <a:t>probabilities for each observation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There are </a:t>
            </a:r>
            <a:r>
              <a:rPr lang="en-US" b="1" dirty="0" smtClean="0">
                <a:solidFill>
                  <a:schemeClr val="bg1"/>
                </a:solidFill>
              </a:rPr>
              <a:t>5,125 </a:t>
            </a:r>
            <a:r>
              <a:rPr lang="en-US" b="1" dirty="0">
                <a:solidFill>
                  <a:schemeClr val="bg1"/>
                </a:solidFill>
              </a:rPr>
              <a:t>teams </a:t>
            </a:r>
            <a:r>
              <a:rPr lang="en-US" dirty="0">
                <a:solidFill>
                  <a:schemeClr val="bg1"/>
                </a:solidFill>
              </a:rPr>
              <a:t>that participate this competition. The best public </a:t>
            </a:r>
            <a:r>
              <a:rPr lang="en-US" u="sng" dirty="0">
                <a:solidFill>
                  <a:schemeClr val="bg1"/>
                </a:solidFill>
              </a:rPr>
              <a:t>AUC score</a:t>
            </a:r>
            <a:r>
              <a:rPr lang="en-US" dirty="0">
                <a:solidFill>
                  <a:schemeClr val="bg1"/>
                </a:solidFill>
              </a:rPr>
              <a:t>, that is calculated on approximately 50% of data, is </a:t>
            </a:r>
            <a:r>
              <a:rPr lang="en-US" b="1" dirty="0" smtClean="0">
                <a:solidFill>
                  <a:schemeClr val="bg1"/>
                </a:solidFill>
              </a:rPr>
              <a:t>0.844134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</a:rPr>
              <a:t>the worst </a:t>
            </a:r>
            <a:r>
              <a:rPr lang="en-US" u="sng" dirty="0">
                <a:solidFill>
                  <a:schemeClr val="bg1"/>
                </a:solidFill>
              </a:rPr>
              <a:t>AUC score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b="1" dirty="0">
                <a:solidFill>
                  <a:schemeClr val="bg1"/>
                </a:solidFill>
              </a:rPr>
              <a:t>0.296686</a:t>
            </a:r>
            <a:r>
              <a:rPr lang="en-US" dirty="0">
                <a:solidFill>
                  <a:schemeClr val="bg1"/>
                </a:solidFill>
              </a:rPr>
              <a:t>. The goal is to find the best score using different algorithms but try not to </a:t>
            </a:r>
            <a:r>
              <a:rPr lang="en-US" dirty="0" err="1">
                <a:solidFill>
                  <a:schemeClr val="bg1"/>
                </a:solidFill>
              </a:rPr>
              <a:t>overfit</a:t>
            </a:r>
            <a:r>
              <a:rPr lang="en-US" dirty="0">
                <a:solidFill>
                  <a:schemeClr val="bg1"/>
                </a:solidFill>
              </a:rPr>
              <a:t> the model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Outcome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1" u="sng" dirty="0" smtClean="0">
                <a:solidFill>
                  <a:schemeClr val="bg1"/>
                </a:solidFill>
              </a:rPr>
              <a:t>Train dataset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Shape </a:t>
            </a:r>
            <a:r>
              <a:rPr lang="en-US" sz="2400" dirty="0">
                <a:solidFill>
                  <a:schemeClr val="bg1"/>
                </a:solidFill>
              </a:rPr>
              <a:t>of dataset: </a:t>
            </a:r>
            <a:r>
              <a:rPr lang="en-US" sz="2400" dirty="0" smtClean="0">
                <a:solidFill>
                  <a:schemeClr val="bg1"/>
                </a:solidFill>
              </a:rPr>
              <a:t>76020 x 371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There </a:t>
            </a:r>
            <a:r>
              <a:rPr lang="en-US" sz="2400" dirty="0">
                <a:solidFill>
                  <a:schemeClr val="bg1"/>
                </a:solidFill>
              </a:rPr>
              <a:t>are 0 row(s) out of 76020 have missing values.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400" u="sng" dirty="0" smtClean="0">
                <a:solidFill>
                  <a:schemeClr val="bg1"/>
                </a:solidFill>
              </a:rPr>
              <a:t>Counts </a:t>
            </a:r>
            <a:r>
              <a:rPr lang="en-US" sz="2400" u="sng" dirty="0">
                <a:solidFill>
                  <a:schemeClr val="bg1"/>
                </a:solidFill>
              </a:rPr>
              <a:t>by satisfaction: </a:t>
            </a:r>
            <a:endParaRPr lang="en-US" sz="2400" u="sng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Satisfied </a:t>
            </a:r>
            <a:r>
              <a:rPr lang="en-US" sz="2400" dirty="0">
                <a:solidFill>
                  <a:schemeClr val="bg1"/>
                </a:solidFill>
              </a:rPr>
              <a:t>customers: 73012 ( 96.0 % 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Unsatisfied </a:t>
            </a:r>
            <a:r>
              <a:rPr lang="en-US" sz="2400" dirty="0">
                <a:solidFill>
                  <a:schemeClr val="bg1"/>
                </a:solidFill>
              </a:rPr>
              <a:t>customers: 3008 ( 4.0 % 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2400" b="1" u="sng" dirty="0" smtClean="0">
                <a:solidFill>
                  <a:schemeClr val="bg1"/>
                </a:solidFill>
              </a:rPr>
              <a:t>Test dataset: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Shape </a:t>
            </a:r>
            <a:r>
              <a:rPr lang="en-US" sz="2400" dirty="0">
                <a:solidFill>
                  <a:schemeClr val="bg1"/>
                </a:solidFill>
              </a:rPr>
              <a:t>of dataset: </a:t>
            </a:r>
            <a:r>
              <a:rPr lang="en-US" sz="2400" dirty="0" smtClean="0">
                <a:solidFill>
                  <a:schemeClr val="bg1"/>
                </a:solidFill>
              </a:rPr>
              <a:t>75818 x 370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There </a:t>
            </a:r>
            <a:r>
              <a:rPr lang="en-US" sz="2400" dirty="0">
                <a:solidFill>
                  <a:schemeClr val="bg1"/>
                </a:solidFill>
              </a:rPr>
              <a:t>are 0 row(s) out of 75818 have missing values.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Exploration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08" y="2356417"/>
            <a:ext cx="4520292" cy="35840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cleaning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13" y="2356417"/>
            <a:ext cx="4103915" cy="3594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408" y="1411942"/>
            <a:ext cx="9565819" cy="67710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Descriptive </a:t>
            </a:r>
            <a:r>
              <a:rPr lang="en-US" sz="2000" b="1" dirty="0" smtClean="0">
                <a:solidFill>
                  <a:schemeClr val="bg1"/>
                </a:solidFill>
              </a:rPr>
              <a:t>statistics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34 </a:t>
            </a:r>
            <a:r>
              <a:rPr lang="en-US" dirty="0">
                <a:solidFill>
                  <a:schemeClr val="bg1"/>
                </a:solidFill>
              </a:rPr>
              <a:t>columns out of 371 are </a:t>
            </a:r>
            <a:r>
              <a:rPr lang="en-US" dirty="0" smtClean="0">
                <a:solidFill>
                  <a:schemeClr val="bg1"/>
                </a:solidFill>
              </a:rPr>
              <a:t>empty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29 columns are </a:t>
            </a:r>
            <a:r>
              <a:rPr lang="en-US" dirty="0" smtClean="0">
                <a:solidFill>
                  <a:schemeClr val="bg1"/>
                </a:solidFill>
              </a:rPr>
              <a:t>duplicated!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28338"/>
            <a:ext cx="5281028" cy="40243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mining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8419" y="1600808"/>
            <a:ext cx="52261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    </a:t>
            </a:r>
            <a:r>
              <a:rPr lang="en-US" sz="2400" b="1" dirty="0" smtClean="0">
                <a:solidFill>
                  <a:schemeClr val="bg1"/>
                </a:solidFill>
              </a:rPr>
              <a:t>Explore correlations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en-US" sz="2000" dirty="0" smtClean="0">
                <a:solidFill>
                  <a:schemeClr val="bg1"/>
                </a:solidFill>
              </a:rPr>
              <a:t>ll </a:t>
            </a:r>
            <a:r>
              <a:rPr lang="en-US" sz="2000" dirty="0" err="1" smtClean="0">
                <a:solidFill>
                  <a:schemeClr val="bg1"/>
                </a:solidFill>
              </a:rPr>
              <a:t>feaures</a:t>
            </a:r>
            <a:r>
              <a:rPr lang="en-US" sz="2000" dirty="0" smtClean="0">
                <a:solidFill>
                  <a:schemeClr val="bg1"/>
                </a:solidFill>
              </a:rPr>
              <a:t> vs most correlated with target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0924"/>
            <a:ext cx="5114471" cy="41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" y="2075461"/>
            <a:ext cx="5252357" cy="327084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mining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5143" y="5346309"/>
            <a:ext cx="10091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density chart above customers with values of 0,1,2 or 3 in var36 are less unhappy than those who has 99.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88" y="2265292"/>
            <a:ext cx="4068012" cy="26941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36264" y="1512869"/>
            <a:ext cx="3048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</a:t>
            </a:r>
            <a:r>
              <a:rPr lang="en-US" sz="2400" b="1" dirty="0" smtClean="0">
                <a:solidFill>
                  <a:schemeClr val="bg1"/>
                </a:solidFill>
              </a:rPr>
              <a:t>ar36 exploration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739588"/>
            <a:ext cx="10820400" cy="67235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mining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7322" y="1512869"/>
            <a:ext cx="95934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                                 var38 exploration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It seems that </a:t>
            </a:r>
            <a:r>
              <a:rPr lang="en-US" sz="2000" dirty="0">
                <a:solidFill>
                  <a:schemeClr val="bg1"/>
                </a:solidFill>
              </a:rPr>
              <a:t>var38 is customer's account balance. And I </a:t>
            </a:r>
            <a:r>
              <a:rPr lang="en-US" sz="2000" dirty="0" smtClean="0">
                <a:solidFill>
                  <a:schemeClr val="bg1"/>
                </a:solidFill>
              </a:rPr>
              <a:t>wanted to </a:t>
            </a:r>
            <a:r>
              <a:rPr lang="en-US" sz="2000" dirty="0">
                <a:solidFill>
                  <a:schemeClr val="bg1"/>
                </a:solidFill>
              </a:rPr>
              <a:t>see if there is relationship between customer's satisfaction and account balance.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82" y="2648488"/>
            <a:ext cx="4908973" cy="323241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41" y="2751473"/>
            <a:ext cx="4115231" cy="26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710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Apple Chancery</vt:lpstr>
      <vt:lpstr>Century Gothic</vt:lpstr>
      <vt:lpstr>Times New Roman</vt:lpstr>
      <vt:lpstr>Arial</vt:lpstr>
      <vt:lpstr>Vapor Trail</vt:lpstr>
      <vt:lpstr>Kateryna Hrebeniuk</vt:lpstr>
      <vt:lpstr>Problem statement</vt:lpstr>
      <vt:lpstr>DATA</vt:lpstr>
      <vt:lpstr>Outcome</vt:lpstr>
      <vt:lpstr>Data Exploration</vt:lpstr>
      <vt:lpstr>Data cleaning</vt:lpstr>
      <vt:lpstr>Data mining</vt:lpstr>
      <vt:lpstr>Data mining</vt:lpstr>
      <vt:lpstr>Data mining</vt:lpstr>
      <vt:lpstr>Data mining</vt:lpstr>
      <vt:lpstr>Feature Selection</vt:lpstr>
      <vt:lpstr>Feature Selection</vt:lpstr>
      <vt:lpstr>RadViz vizualization </vt:lpstr>
      <vt:lpstr>Modeling</vt:lpstr>
      <vt:lpstr>Results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Satisfaction</dc:title>
  <dc:creator>Barry Walker</dc:creator>
  <cp:lastModifiedBy>Barry Walker</cp:lastModifiedBy>
  <cp:revision>69</cp:revision>
  <dcterms:created xsi:type="dcterms:W3CDTF">2016-03-07T20:13:14Z</dcterms:created>
  <dcterms:modified xsi:type="dcterms:W3CDTF">2016-04-25T20:01:07Z</dcterms:modified>
</cp:coreProperties>
</file>