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>
        <p:scale>
          <a:sx n="78" d="100"/>
          <a:sy n="78" d="100"/>
        </p:scale>
        <p:origin x="20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9C735-F2D8-47B7-B9CB-B0C8D24CF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74BA88-B530-4F74-9D84-B68DAB02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63B561-34BF-440A-909D-FCAE68FD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4C9CC2-9137-43C4-8779-CE41759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3C05C5-8896-4786-AA7A-98FAC1CD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62C5E-A86D-4D79-95D0-86D05379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ACE0FD-2E54-4FF1-976F-705A3DE0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AB71AC-1E74-44D0-A386-84C56022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3EC6F-F09D-45FA-8C53-A6F97539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09998A-1590-415B-9C0C-2D1A080E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F649C9-DE55-4AA6-BE54-BE14E0EB7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6BC026-C486-4669-8251-3B4E443F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82D6E6-5210-43C3-AD54-B750FA20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E70B1D-7A34-4298-BC4F-59A37BFC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6CCC7-F877-4F4B-B749-B484E436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82C36-3402-42FF-818A-B383D8D1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7694F1-BCB9-4CD2-A26A-4522AE57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DD3111-360F-444C-9F6A-BBAA146E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CDEF89-3577-4150-A1D3-9503FBA5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48C91F-0174-4913-85A6-FF9FB3F9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E0FB5-F16C-4B28-8B6B-9365326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0842C5-E829-453C-9253-F71B53C6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E5751F-5197-402A-96E9-BD3BC827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095E0-577A-4B58-A32D-E3F75D96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68312-0B77-44A6-B049-F67F798D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308FA-7013-4E4D-8511-EE76DA79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6F8BC4-0A15-4FA8-9547-24FE4DC5E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232A2E-43C4-47DC-80B0-DA53C037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5D555D-61F9-42FD-9A13-EA10C2D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CB8671-0676-41F3-BE2E-2BA326F3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EC08BA-621F-4340-A562-2D59C9EB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DF2F2-9781-4878-81A3-65B3719D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5879FF-0195-4E1B-8BD7-E747BC35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A28E02-85BB-426C-89DB-44F4EE07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1A82C5-AD56-47D8-83EF-70E843F2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FFCECAF-C248-4A4A-BE71-EF8D8DC4C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319260-AB9C-46D1-822F-DABB0B23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08D9B0-70B0-4607-AF32-FC084ABF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FF324A-0693-4DAC-996E-E20E9D8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4E00B-D870-4749-BD91-9EAB9874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2BF126-13B1-44A5-A683-7CD4F1D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FECE9A-46D4-4444-B56E-519586BA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8C5408-188B-4C43-9D95-C9D427D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987D67-EA4B-4452-ABF3-4781165A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76B0C8-C4B8-4207-BAA0-3D059C57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353D1F-5778-4F94-99AC-020EE2E1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09231-E2E5-4729-B581-F099308E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2AC97-993E-44A3-8B73-2C685484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AC81F2-408C-46BE-9BD9-1E1EFD30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A7229B-639A-4049-964F-832BBA93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929911-BFE6-48BF-80DF-33E3AA30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25EB71-94BA-45E5-88C3-A4955BC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9F38C-0E8B-4086-97AE-64A868EA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9975BF-C1DA-4DD1-A993-FF0AB3552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946047-F81F-4F13-9B65-3C619D79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3F2627-F51F-4573-8CB1-1EDB285D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825DC0-4AA3-48C2-9A6D-CC7B0B5E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B0AF7C-6B83-45B2-B58C-B9A00AB8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585A52-1004-4BA2-BEA0-85B57D3A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D48B0D-C310-460C-8D15-9FF99A1A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707B06-5053-40FA-BF93-F82C6F34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C1A4-3415-41AD-B1D8-C1A9B06F0D62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EB07BB-8C8D-4F17-8521-B36FF608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B20985-16B2-4C18-94B8-BF055A9BF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4359-4B02-465C-8501-E8CFFA15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openclipart.org/detail/131869/diverg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openclipart.org/detail/131869/diverg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E876A72-2F3B-4FE6-8C64-2D14D5ECD163}"/>
              </a:ext>
            </a:extLst>
          </p:cNvPr>
          <p:cNvSpPr/>
          <p:nvPr/>
        </p:nvSpPr>
        <p:spPr>
          <a:xfrm>
            <a:off x="0" y="3475753"/>
            <a:ext cx="9144000" cy="3424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71F1CB5-D9C4-46F9-9748-0A8FF2F04847}"/>
              </a:ext>
            </a:extLst>
          </p:cNvPr>
          <p:cNvSpPr/>
          <p:nvPr/>
        </p:nvSpPr>
        <p:spPr>
          <a:xfrm>
            <a:off x="0" y="1113190"/>
            <a:ext cx="9144000" cy="23933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DB0EF40-F685-473B-8E0B-2BB19CB0182C}"/>
              </a:ext>
            </a:extLst>
          </p:cNvPr>
          <p:cNvSpPr/>
          <p:nvPr/>
        </p:nvSpPr>
        <p:spPr>
          <a:xfrm>
            <a:off x="4743362" y="2996418"/>
            <a:ext cx="4400638" cy="39037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448CEF-1FFA-405D-97A0-97B1B84F6F23}"/>
              </a:ext>
            </a:extLst>
          </p:cNvPr>
          <p:cNvSpPr txBox="1"/>
          <p:nvPr/>
        </p:nvSpPr>
        <p:spPr>
          <a:xfrm>
            <a:off x="295422" y="422031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1: </a:t>
            </a:r>
            <a:r>
              <a:rPr lang="en-US" b="1" dirty="0" smtClean="0"/>
              <a:t>Conceptual Ontology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A68E04-0315-4903-A70F-2C359EE381FC}"/>
              </a:ext>
            </a:extLst>
          </p:cNvPr>
          <p:cNvSpPr txBox="1"/>
          <p:nvPr/>
        </p:nvSpPr>
        <p:spPr>
          <a:xfrm>
            <a:off x="688930" y="1322363"/>
            <a:ext cx="12503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Use-case(s)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AA9F1D-29EB-470B-B7A2-896D2BBE639A}"/>
              </a:ext>
            </a:extLst>
          </p:cNvPr>
          <p:cNvSpPr txBox="1"/>
          <p:nvPr/>
        </p:nvSpPr>
        <p:spPr>
          <a:xfrm>
            <a:off x="2445434" y="1322363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97FAF5-81C8-477F-A3EF-9295D537678F}"/>
              </a:ext>
            </a:extLst>
          </p:cNvPr>
          <p:cNvSpPr txBox="1"/>
          <p:nvPr/>
        </p:nvSpPr>
        <p:spPr>
          <a:xfrm>
            <a:off x="4960479" y="1322363"/>
            <a:ext cx="3326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Commonsense/World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2FE347-2357-4E1C-823D-A5B34D9ED5B9}"/>
              </a:ext>
            </a:extLst>
          </p:cNvPr>
          <p:cNvSpPr txBox="1"/>
          <p:nvPr/>
        </p:nvSpPr>
        <p:spPr>
          <a:xfrm>
            <a:off x="887548" y="3137207"/>
            <a:ext cx="3668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Objects, Classes, Functions, 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11B8D9-7E4E-458D-A11B-A4E0A60F67D4}"/>
              </a:ext>
            </a:extLst>
          </p:cNvPr>
          <p:cNvSpPr txBox="1"/>
          <p:nvPr/>
        </p:nvSpPr>
        <p:spPr>
          <a:xfrm>
            <a:off x="6226107" y="3183049"/>
            <a:ext cx="11278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E5EA25-6CD5-4D64-9FAA-CCBCE1FD0B89}"/>
              </a:ext>
            </a:extLst>
          </p:cNvPr>
          <p:cNvSpPr txBox="1"/>
          <p:nvPr/>
        </p:nvSpPr>
        <p:spPr>
          <a:xfrm>
            <a:off x="1577159" y="4952051"/>
            <a:ext cx="2289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Ontology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E6C854-6B65-4286-831A-18D2F91D3F82}"/>
              </a:ext>
            </a:extLst>
          </p:cNvPr>
          <p:cNvSpPr txBox="1"/>
          <p:nvPr/>
        </p:nvSpPr>
        <p:spPr>
          <a:xfrm>
            <a:off x="6374659" y="4767385"/>
            <a:ext cx="915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B81551-6317-4A23-8656-EEC357794F32}"/>
              </a:ext>
            </a:extLst>
          </p:cNvPr>
          <p:cNvSpPr txBox="1"/>
          <p:nvPr/>
        </p:nvSpPr>
        <p:spPr>
          <a:xfrm>
            <a:off x="295422" y="2236875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Ontological Analysis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C3BA19F-1DBB-487B-9231-25BBD3A4E7AE}"/>
              </a:ext>
            </a:extLst>
          </p:cNvPr>
          <p:cNvSpPr txBox="1"/>
          <p:nvPr/>
        </p:nvSpPr>
        <p:spPr>
          <a:xfrm>
            <a:off x="295422" y="3967557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Formalization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BA0716D-9BC6-4B52-BC18-693A8D80B9A7}"/>
              </a:ext>
            </a:extLst>
          </p:cNvPr>
          <p:cNvCxnSpPr>
            <a:stCxn id="15" idx="3"/>
          </p:cNvCxnSpPr>
          <p:nvPr/>
        </p:nvCxnSpPr>
        <p:spPr>
          <a:xfrm flipV="1">
            <a:off x="2350793" y="2419643"/>
            <a:ext cx="6539989" cy="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FE15A99-B16E-41AA-8DC7-E96CBAE4962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8474" y="2418153"/>
            <a:ext cx="196948" cy="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F3C7185E-35CA-420E-900A-47E9125289D3}"/>
              </a:ext>
            </a:extLst>
          </p:cNvPr>
          <p:cNvCxnSpPr>
            <a:cxnSpLocks/>
          </p:cNvCxnSpPr>
          <p:nvPr/>
        </p:nvCxnSpPr>
        <p:spPr>
          <a:xfrm>
            <a:off x="1754989" y="4162438"/>
            <a:ext cx="7135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DFBBF0E0-C524-480A-9E0B-B3C10B85C5E5}"/>
              </a:ext>
            </a:extLst>
          </p:cNvPr>
          <p:cNvCxnSpPr>
            <a:cxnSpLocks/>
          </p:cNvCxnSpPr>
          <p:nvPr/>
        </p:nvCxnSpPr>
        <p:spPr>
          <a:xfrm flipH="1" flipV="1">
            <a:off x="110194" y="4146139"/>
            <a:ext cx="213364" cy="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D39967-64D8-4D63-829E-5BD8587D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>
            <a:off x="4225219" y="2011342"/>
            <a:ext cx="1049104" cy="106598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EA519037-663A-4FAC-B43E-B4502E4752AF}"/>
              </a:ext>
            </a:extLst>
          </p:cNvPr>
          <p:cNvSpPr/>
          <p:nvPr/>
        </p:nvSpPr>
        <p:spPr>
          <a:xfrm>
            <a:off x="2490839" y="3786162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4B2FAD4A-D4C6-4C5C-9A66-6C8B66A45C97}"/>
              </a:ext>
            </a:extLst>
          </p:cNvPr>
          <p:cNvSpPr/>
          <p:nvPr/>
        </p:nvSpPr>
        <p:spPr>
          <a:xfrm>
            <a:off x="6601645" y="3786162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14D7F41-6DC8-4963-9777-D94E1F464BEA}"/>
              </a:ext>
            </a:extLst>
          </p:cNvPr>
          <p:cNvGrpSpPr/>
          <p:nvPr/>
        </p:nvGrpSpPr>
        <p:grpSpPr>
          <a:xfrm>
            <a:off x="4225219" y="4021664"/>
            <a:ext cx="1159613" cy="798769"/>
            <a:chOff x="4547428" y="4340934"/>
            <a:chExt cx="1159613" cy="798769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xmlns="" id="{44DCF42C-5632-442D-B3FE-78817A77BE2B}"/>
                </a:ext>
              </a:extLst>
            </p:cNvPr>
            <p:cNvSpPr/>
            <p:nvPr/>
          </p:nvSpPr>
          <p:spPr>
            <a:xfrm rot="10800000">
              <a:off x="4547429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xmlns="" id="{BBE0F193-1619-40CC-914A-DE63B25FBD2C}"/>
                </a:ext>
              </a:extLst>
            </p:cNvPr>
            <p:cNvSpPr/>
            <p:nvPr/>
          </p:nvSpPr>
          <p:spPr>
            <a:xfrm rot="10800000">
              <a:off x="4869640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xmlns="" id="{EFB255C8-C1E2-49A9-9ED8-F3B44C8554E3}"/>
                </a:ext>
              </a:extLst>
            </p:cNvPr>
            <p:cNvSpPr/>
            <p:nvPr/>
          </p:nvSpPr>
          <p:spPr>
            <a:xfrm rot="10800000">
              <a:off x="5191851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CF04D5A-EF5F-4781-9F94-BDC51CC67510}"/>
                </a:ext>
              </a:extLst>
            </p:cNvPr>
            <p:cNvSpPr txBox="1"/>
            <p:nvPr/>
          </p:nvSpPr>
          <p:spPr>
            <a:xfrm>
              <a:off x="4547428" y="4770371"/>
              <a:ext cx="115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Evaluation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35FC6DE-0AA9-43E0-8E46-CABB439A4081}"/>
              </a:ext>
            </a:extLst>
          </p:cNvPr>
          <p:cNvSpPr txBox="1"/>
          <p:nvPr/>
        </p:nvSpPr>
        <p:spPr>
          <a:xfrm>
            <a:off x="5384832" y="5187978"/>
            <a:ext cx="35285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Types of queries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Retrieval queries: </a:t>
            </a:r>
            <a:br>
              <a:rPr lang="en-US" sz="1400" dirty="0" smtClean="0"/>
            </a:br>
            <a:r>
              <a:rPr lang="en-US" sz="1400" dirty="0" smtClean="0"/>
              <a:t>DB-like </a:t>
            </a:r>
            <a:r>
              <a:rPr lang="en-US" sz="1400" dirty="0"/>
              <a:t>queries, purely </a:t>
            </a:r>
            <a:r>
              <a:rPr lang="en-US" sz="1400" dirty="0" smtClean="0"/>
              <a:t>propositional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Competency/adequacy queries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Reasoning queries</a:t>
            </a:r>
            <a:br>
              <a:rPr lang="en-US" sz="1400" dirty="0" smtClean="0"/>
            </a:br>
            <a:r>
              <a:rPr lang="en-US" sz="1400" dirty="0" smtClean="0"/>
              <a:t>Require guess-and-check:</a:t>
            </a:r>
            <a:br>
              <a:rPr lang="en-US" sz="1400" dirty="0" smtClean="0"/>
            </a:br>
            <a:r>
              <a:rPr lang="en-US" sz="1400" dirty="0" smtClean="0"/>
              <a:t>planning</a:t>
            </a:r>
            <a:r>
              <a:rPr lang="en-US" sz="1400" dirty="0"/>
              <a:t>, diagnostics from first principles</a:t>
            </a:r>
          </a:p>
        </p:txBody>
      </p:sp>
    </p:spTree>
    <p:extLst>
      <p:ext uri="{BB962C8B-B14F-4D97-AF65-F5344CB8AC3E}">
        <p14:creationId xmlns:p14="http://schemas.microsoft.com/office/powerpoint/2010/main" val="39264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E876A72-2F3B-4FE6-8C64-2D14D5ECD163}"/>
              </a:ext>
            </a:extLst>
          </p:cNvPr>
          <p:cNvSpPr/>
          <p:nvPr/>
        </p:nvSpPr>
        <p:spPr>
          <a:xfrm>
            <a:off x="0" y="3475753"/>
            <a:ext cx="9144000" cy="3424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71F1CB5-D9C4-46F9-9748-0A8FF2F04847}"/>
              </a:ext>
            </a:extLst>
          </p:cNvPr>
          <p:cNvSpPr/>
          <p:nvPr/>
        </p:nvSpPr>
        <p:spPr>
          <a:xfrm>
            <a:off x="0" y="1113190"/>
            <a:ext cx="9144000" cy="23933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DB0EF40-F685-473B-8E0B-2BB19CB0182C}"/>
              </a:ext>
            </a:extLst>
          </p:cNvPr>
          <p:cNvSpPr/>
          <p:nvPr/>
        </p:nvSpPr>
        <p:spPr>
          <a:xfrm>
            <a:off x="4743362" y="2996418"/>
            <a:ext cx="4400638" cy="39037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448CEF-1FFA-405D-97A0-97B1B84F6F23}"/>
              </a:ext>
            </a:extLst>
          </p:cNvPr>
          <p:cNvSpPr txBox="1"/>
          <p:nvPr/>
        </p:nvSpPr>
        <p:spPr>
          <a:xfrm>
            <a:off x="295422" y="422031"/>
            <a:ext cx="445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2: </a:t>
            </a:r>
            <a:r>
              <a:rPr lang="en-US" b="1" dirty="0" smtClean="0"/>
              <a:t>Parametrization - Ontology Calculus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A68E04-0315-4903-A70F-2C359EE381FC}"/>
              </a:ext>
            </a:extLst>
          </p:cNvPr>
          <p:cNvSpPr txBox="1"/>
          <p:nvPr/>
        </p:nvSpPr>
        <p:spPr>
          <a:xfrm>
            <a:off x="688930" y="1322363"/>
            <a:ext cx="12503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Use-case(s)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AA9F1D-29EB-470B-B7A2-896D2BBE639A}"/>
              </a:ext>
            </a:extLst>
          </p:cNvPr>
          <p:cNvSpPr txBox="1"/>
          <p:nvPr/>
        </p:nvSpPr>
        <p:spPr>
          <a:xfrm>
            <a:off x="2445434" y="1322363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97FAF5-81C8-477F-A3EF-9295D537678F}"/>
              </a:ext>
            </a:extLst>
          </p:cNvPr>
          <p:cNvSpPr txBox="1"/>
          <p:nvPr/>
        </p:nvSpPr>
        <p:spPr>
          <a:xfrm>
            <a:off x="4960479" y="1322363"/>
            <a:ext cx="3326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Commonsense/World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2FE347-2357-4E1C-823D-A5B34D9ED5B9}"/>
              </a:ext>
            </a:extLst>
          </p:cNvPr>
          <p:cNvSpPr txBox="1"/>
          <p:nvPr/>
        </p:nvSpPr>
        <p:spPr>
          <a:xfrm>
            <a:off x="887548" y="3283511"/>
            <a:ext cx="36682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Objects, Classes, Functions, Relations</a:t>
            </a:r>
          </a:p>
          <a:p>
            <a:r>
              <a:rPr lang="en-US" b="1" dirty="0"/>
              <a:t>Numerical Variables +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11B8D9-7E4E-458D-A11B-A4E0A60F67D4}"/>
              </a:ext>
            </a:extLst>
          </p:cNvPr>
          <p:cNvSpPr txBox="1"/>
          <p:nvPr/>
        </p:nvSpPr>
        <p:spPr>
          <a:xfrm>
            <a:off x="5674519" y="3137207"/>
            <a:ext cx="11278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E5EA25-6CD5-4D64-9FAA-CCBCE1FD0B89}"/>
              </a:ext>
            </a:extLst>
          </p:cNvPr>
          <p:cNvSpPr txBox="1"/>
          <p:nvPr/>
        </p:nvSpPr>
        <p:spPr>
          <a:xfrm>
            <a:off x="1229695" y="4994254"/>
            <a:ext cx="2289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Ontology </a:t>
            </a:r>
            <a:r>
              <a:rPr lang="en-US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E6C854-6B65-4286-831A-18D2F91D3F82}"/>
              </a:ext>
            </a:extLst>
          </p:cNvPr>
          <p:cNvSpPr txBox="1"/>
          <p:nvPr/>
        </p:nvSpPr>
        <p:spPr>
          <a:xfrm>
            <a:off x="6374660" y="4732990"/>
            <a:ext cx="915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B81551-6317-4A23-8656-EEC357794F32}"/>
              </a:ext>
            </a:extLst>
          </p:cNvPr>
          <p:cNvSpPr txBox="1"/>
          <p:nvPr/>
        </p:nvSpPr>
        <p:spPr>
          <a:xfrm>
            <a:off x="295422" y="2236875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Ontological Analysis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C3BA19F-1DBB-487B-9231-25BBD3A4E7AE}"/>
              </a:ext>
            </a:extLst>
          </p:cNvPr>
          <p:cNvSpPr txBox="1"/>
          <p:nvPr/>
        </p:nvSpPr>
        <p:spPr>
          <a:xfrm>
            <a:off x="295422" y="3967557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Formalization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BA0716D-9BC6-4B52-BC18-693A8D80B9A7}"/>
              </a:ext>
            </a:extLst>
          </p:cNvPr>
          <p:cNvCxnSpPr>
            <a:stCxn id="15" idx="3"/>
          </p:cNvCxnSpPr>
          <p:nvPr/>
        </p:nvCxnSpPr>
        <p:spPr>
          <a:xfrm flipV="1">
            <a:off x="2350793" y="2419643"/>
            <a:ext cx="6539989" cy="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FE15A99-B16E-41AA-8DC7-E96CBAE4962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8474" y="2418153"/>
            <a:ext cx="196948" cy="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F3C7185E-35CA-420E-900A-47E9125289D3}"/>
              </a:ext>
            </a:extLst>
          </p:cNvPr>
          <p:cNvCxnSpPr>
            <a:cxnSpLocks/>
          </p:cNvCxnSpPr>
          <p:nvPr/>
        </p:nvCxnSpPr>
        <p:spPr>
          <a:xfrm>
            <a:off x="1754989" y="4162438"/>
            <a:ext cx="7135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DFBBF0E0-C524-480A-9E0B-B3C10B85C5E5}"/>
              </a:ext>
            </a:extLst>
          </p:cNvPr>
          <p:cNvCxnSpPr>
            <a:cxnSpLocks/>
          </p:cNvCxnSpPr>
          <p:nvPr/>
        </p:nvCxnSpPr>
        <p:spPr>
          <a:xfrm flipH="1" flipV="1">
            <a:off x="110194" y="4146139"/>
            <a:ext cx="213364" cy="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D39967-64D8-4D63-829E-5BD8587D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>
            <a:off x="4225219" y="2011342"/>
            <a:ext cx="1049104" cy="106598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EA519037-663A-4FAC-B43E-B4502E4752AF}"/>
              </a:ext>
            </a:extLst>
          </p:cNvPr>
          <p:cNvSpPr/>
          <p:nvPr/>
        </p:nvSpPr>
        <p:spPr>
          <a:xfrm>
            <a:off x="2489125" y="4040060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4B2FAD4A-D4C6-4C5C-9A66-6C8B66A45C97}"/>
              </a:ext>
            </a:extLst>
          </p:cNvPr>
          <p:cNvSpPr/>
          <p:nvPr/>
        </p:nvSpPr>
        <p:spPr>
          <a:xfrm>
            <a:off x="6601645" y="3734487"/>
            <a:ext cx="461664" cy="886265"/>
          </a:xfrm>
          <a:prstGeom prst="down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13500000" algn="br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14D7F41-6DC8-4963-9777-D94E1F464BEA}"/>
              </a:ext>
            </a:extLst>
          </p:cNvPr>
          <p:cNvGrpSpPr/>
          <p:nvPr/>
        </p:nvGrpSpPr>
        <p:grpSpPr>
          <a:xfrm>
            <a:off x="4320019" y="4318559"/>
            <a:ext cx="1159613" cy="798769"/>
            <a:chOff x="4547428" y="4340934"/>
            <a:chExt cx="1159613" cy="798769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xmlns="" id="{44DCF42C-5632-442D-B3FE-78817A77BE2B}"/>
                </a:ext>
              </a:extLst>
            </p:cNvPr>
            <p:cNvSpPr/>
            <p:nvPr/>
          </p:nvSpPr>
          <p:spPr>
            <a:xfrm rot="10800000">
              <a:off x="4547429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xmlns="" id="{BBE0F193-1619-40CC-914A-DE63B25FBD2C}"/>
                </a:ext>
              </a:extLst>
            </p:cNvPr>
            <p:cNvSpPr/>
            <p:nvPr/>
          </p:nvSpPr>
          <p:spPr>
            <a:xfrm rot="10800000">
              <a:off x="4869640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xmlns="" id="{EFB255C8-C1E2-49A9-9ED8-F3B44C8554E3}"/>
                </a:ext>
              </a:extLst>
            </p:cNvPr>
            <p:cNvSpPr/>
            <p:nvPr/>
          </p:nvSpPr>
          <p:spPr>
            <a:xfrm rot="10800000">
              <a:off x="5191851" y="4340934"/>
              <a:ext cx="404683" cy="36380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  <a:effectLst>
              <a:outerShdw blurRad="50800" dist="381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CF04D5A-EF5F-4781-9F94-BDC51CC67510}"/>
                </a:ext>
              </a:extLst>
            </p:cNvPr>
            <p:cNvSpPr txBox="1"/>
            <p:nvPr/>
          </p:nvSpPr>
          <p:spPr>
            <a:xfrm>
              <a:off x="4547428" y="4770371"/>
              <a:ext cx="115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Evaluation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35FC6DE-0AA9-43E0-8E46-CABB439A4081}"/>
              </a:ext>
            </a:extLst>
          </p:cNvPr>
          <p:cNvSpPr txBox="1"/>
          <p:nvPr/>
        </p:nvSpPr>
        <p:spPr>
          <a:xfrm>
            <a:off x="4749771" y="4969410"/>
            <a:ext cx="43942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Types of queries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Retrieval queries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/>
              <a:t>DB-like </a:t>
            </a:r>
            <a:r>
              <a:rPr lang="en-US" sz="1100" dirty="0"/>
              <a:t>queries, purely </a:t>
            </a:r>
            <a:r>
              <a:rPr lang="en-US" sz="1100" dirty="0" smtClean="0"/>
              <a:t>deductive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Competency/Capability Queries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Reasoning queries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/>
              <a:t>Require </a:t>
            </a:r>
            <a:r>
              <a:rPr lang="en-US" sz="1100" dirty="0"/>
              <a:t>guess-and-check: planning, diagnostics from first principles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Numerical queries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/>
              <a:t>Find </a:t>
            </a:r>
            <a:r>
              <a:rPr lang="en-US" sz="1100" dirty="0"/>
              <a:t>values of numerical parameters that </a:t>
            </a:r>
            <a:r>
              <a:rPr lang="en-US" sz="1100" dirty="0" smtClean="0"/>
              <a:t>satisfy </a:t>
            </a:r>
            <a:r>
              <a:rPr lang="en-US" sz="1100" dirty="0"/>
              <a:t>all given constraints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Ontology Computations: </a:t>
            </a:r>
            <a:r>
              <a:rPr lang="en-US" sz="1100" dirty="0"/>
              <a:t>combine 1+3, 2+3, 1+2+3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CD1590F-70BB-4B63-A171-01E063770247}"/>
              </a:ext>
            </a:extLst>
          </p:cNvPr>
          <p:cNvSpPr txBox="1"/>
          <p:nvPr/>
        </p:nvSpPr>
        <p:spPr>
          <a:xfrm>
            <a:off x="78814" y="2472073"/>
            <a:ext cx="3316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 smtClean="0"/>
              <a:t>Numerical Variables + </a:t>
            </a:r>
            <a:r>
              <a:rPr lang="en-US" sz="1100" b="1" u="sng" dirty="0"/>
              <a:t>Constraints: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use case parameterization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 smtClean="0"/>
              <a:t>equalities </a:t>
            </a:r>
            <a:r>
              <a:rPr lang="en-US" sz="1100" dirty="0"/>
              <a:t>and inequalities over numerical variables </a:t>
            </a:r>
          </a:p>
          <a:p>
            <a:r>
              <a:rPr lang="en-US" sz="1100" dirty="0"/>
              <a:t>and numerical constants/functions</a:t>
            </a:r>
          </a:p>
        </p:txBody>
      </p:sp>
    </p:spTree>
    <p:extLst>
      <p:ext uri="{BB962C8B-B14F-4D97-AF65-F5344CB8AC3E}">
        <p14:creationId xmlns:p14="http://schemas.microsoft.com/office/powerpoint/2010/main" val="677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125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Marcy</dc:creator>
  <cp:lastModifiedBy>Griffor, Edward (Fed)</cp:lastModifiedBy>
  <cp:revision>12</cp:revision>
  <dcterms:created xsi:type="dcterms:W3CDTF">2017-09-05T16:48:37Z</dcterms:created>
  <dcterms:modified xsi:type="dcterms:W3CDTF">2017-09-09T03:18:40Z</dcterms:modified>
</cp:coreProperties>
</file>