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6" r:id="rId3"/>
    <p:sldId id="325" r:id="rId4"/>
    <p:sldId id="328" r:id="rId5"/>
    <p:sldId id="326" r:id="rId6"/>
    <p:sldId id="327" r:id="rId7"/>
    <p:sldId id="329" r:id="rId8"/>
    <p:sldId id="319" r:id="rId9"/>
    <p:sldId id="320" r:id="rId10"/>
    <p:sldId id="321" r:id="rId11"/>
    <p:sldId id="330" r:id="rId12"/>
    <p:sldId id="322" r:id="rId13"/>
    <p:sldId id="323" r:id="rId14"/>
  </p:sldIdLst>
  <p:sldSz cx="9144000" cy="6858000" type="screen4x3"/>
  <p:notesSz cx="7315200" cy="96012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8" autoAdjust="0"/>
  </p:normalViewPr>
  <p:slideViewPr>
    <p:cSldViewPr>
      <p:cViewPr varScale="1">
        <p:scale>
          <a:sx n="100" d="100"/>
          <a:sy n="100" d="100"/>
        </p:scale>
        <p:origin x="6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B9CE7A1-A60A-4C40-AF8C-3F7AECCF56A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3032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58597"/>
            <a:ext cx="5852814" cy="432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6DB9623-0FA4-47BF-B9CD-28071F0F6C9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705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8DD5E-4940-4698-8659-F7F757022435}" type="slidenum">
              <a:rPr lang="pt-PT" smtClean="0"/>
              <a:pPr/>
              <a:t>1</a:t>
            </a:fld>
            <a:endParaRPr lang="pt-PT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32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CB68B1-76F6-4EC2-B96F-B24AB4B6B3FD}" type="slidenum">
              <a:rPr lang="pt-PT" smtClean="0"/>
              <a:pPr eaLnBrk="1" hangingPunct="1"/>
              <a:t>9</a:t>
            </a:fld>
            <a:endParaRPr lang="pt-PT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4098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281E41-D90B-4706-BE26-2968A4551DB5}" type="slidenum">
              <a:rPr lang="pt-PT" smtClean="0"/>
              <a:pPr eaLnBrk="1" hangingPunct="1"/>
              <a:t>12</a:t>
            </a:fld>
            <a:endParaRPr lang="pt-PT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5818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18E2A8-B0B5-4A67-B6F3-FB96350AACA4}" type="slidenum">
              <a:rPr lang="pt-PT" smtClean="0"/>
              <a:pPr eaLnBrk="1" hangingPunct="1"/>
              <a:t>13</a:t>
            </a:fld>
            <a:endParaRPr lang="pt-PT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8342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295400"/>
            <a:ext cx="9144000" cy="177800"/>
          </a:xfrm>
          <a:prstGeom prst="rect">
            <a:avLst/>
          </a:prstGeom>
          <a:solidFill>
            <a:srgbClr val="33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62675"/>
            <a:ext cx="9144000" cy="44450"/>
          </a:xfrm>
          <a:prstGeom prst="rect">
            <a:avLst/>
          </a:prstGeom>
          <a:solidFill>
            <a:srgbClr val="33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pic>
        <p:nvPicPr>
          <p:cNvPr id="6" name="Picture 8" descr="corReitoria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2413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eng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7813" y="242888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informatic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0263" y="149225"/>
            <a:ext cx="4953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0238" y="6391275"/>
            <a:ext cx="48871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António Ramires Fernandes </a:t>
            </a:r>
            <a:r>
              <a:rPr lang="pt-PT" sz="1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– Computer</a:t>
            </a:r>
            <a:r>
              <a:rPr lang="pt-PT" sz="1200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 Graphics </a:t>
            </a:r>
            <a:r>
              <a:rPr lang="pt-PT" sz="1200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pitchFamily="34" charset="0"/>
              </a:rPr>
              <a:t>17/18</a:t>
            </a:r>
            <a:endParaRPr lang="pt-PT" sz="12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324725" y="777875"/>
            <a:ext cx="18176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800" dirty="0" smtClean="0">
                <a:latin typeface="Copperplate Gothic Light" pitchFamily="34" charset="0"/>
              </a:rPr>
              <a:t>LEI / LCC</a:t>
            </a:r>
            <a:endParaRPr lang="pt-PT" sz="800" dirty="0">
              <a:latin typeface="Copperplate Gothic Light" pitchFamily="34" charset="0"/>
            </a:endParaRPr>
          </a:p>
          <a:p>
            <a:pPr>
              <a:defRPr/>
            </a:pPr>
            <a:r>
              <a:rPr lang="pt-PT" sz="800" dirty="0">
                <a:latin typeface="Copperplate Gothic Light" pitchFamily="34" charset="0"/>
              </a:rPr>
              <a:t>Departamento de Informática</a:t>
            </a:r>
          </a:p>
          <a:p>
            <a:pPr>
              <a:defRPr/>
            </a:pPr>
            <a:r>
              <a:rPr lang="pt-PT" sz="800" dirty="0">
                <a:latin typeface="Copperplate Gothic Light" pitchFamily="34" charset="0"/>
              </a:rPr>
              <a:t>Universidade do Minho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884363" y="311150"/>
            <a:ext cx="520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800" dirty="0" smtClean="0">
                <a:latin typeface="Copperplate Gothic Light" pitchFamily="34" charset="0"/>
              </a:rPr>
              <a:t>Computer Graphics</a:t>
            </a:r>
            <a:endParaRPr lang="pt-PT" sz="2800" dirty="0">
              <a:latin typeface="Copperplate Gothic Light" pitchFamily="34" charset="0"/>
            </a:endParaRPr>
          </a:p>
        </p:txBody>
      </p:sp>
      <p:pic>
        <p:nvPicPr>
          <p:cNvPr id="12" name="Picture 14" descr="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250825"/>
            <a:ext cx="1460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3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9B638B-E84F-4A77-A14B-8BC52231BDC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EB8185-49DE-4D81-A673-73B9B607F04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90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838" y="274638"/>
            <a:ext cx="66849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8163" y="15287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3" y="15287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10874-FEBC-4FC0-A274-A97358197C76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852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01838" y="274638"/>
            <a:ext cx="66849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528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338" y="6369050"/>
            <a:ext cx="54784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Copperplate Gothic Light" pitchFamily="34" charset="0"/>
              </a:defRPr>
            </a:lvl1pPr>
          </a:lstStyle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2D10874-FEBC-4FC0-A274-A97358197C76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1295400"/>
            <a:ext cx="9144000" cy="177800"/>
          </a:xfrm>
          <a:prstGeom prst="rect">
            <a:avLst/>
          </a:prstGeom>
          <a:solidFill>
            <a:srgbClr val="33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6162675"/>
            <a:ext cx="9144000" cy="44450"/>
          </a:xfrm>
          <a:prstGeom prst="rect">
            <a:avLst/>
          </a:prstGeom>
          <a:solidFill>
            <a:srgbClr val="3366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pic>
        <p:nvPicPr>
          <p:cNvPr id="1032" name="Picture 9" descr="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5425" y="249238"/>
            <a:ext cx="1460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6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dirty="0" err="1" smtClean="0"/>
              <a:t>Lighting</a:t>
            </a:r>
            <a:endParaRPr lang="pt-PT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i="1" dirty="0" smtClean="0"/>
              <a:t>Lights, Materials and Normals</a:t>
            </a:r>
            <a:endParaRPr lang="pt-PT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OpenGL - </a:t>
            </a:r>
            <a:r>
              <a:rPr lang="pt-PT" dirty="0" err="1" smtClean="0"/>
              <a:t>Lighting</a:t>
            </a:r>
            <a:endParaRPr lang="pt-PT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B76099-8B5A-4634-98F5-23E28A1D5EA1}" type="slidenum">
              <a:rPr lang="pt-PT" smtClean="0"/>
              <a:pPr eaLnBrk="1" hangingPunct="1"/>
              <a:t>10</a:t>
            </a:fld>
            <a:endParaRPr lang="pt-PT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8163" y="1528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kern="0" dirty="0" smtClean="0">
                <a:latin typeface="Calibri" panose="020F0502020204030204" pitchFamily="34" charset="0"/>
              </a:rPr>
              <a:t>Light Color – can be done in the initialization</a:t>
            </a:r>
            <a:endParaRPr lang="pt-PT" sz="2000" kern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 smtClean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GLfloat 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amb[4] </a:t>
            </a: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= {0.2, 0.2, 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0.2, 1.0};</a:t>
            </a:r>
            <a:endParaRPr lang="pt-PT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GLfloat 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diff[4] </a:t>
            </a: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= {1.0, 1.0, 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1.0, 1.0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light colors</a:t>
            </a:r>
            <a:endParaRPr lang="pt-PT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glLightfv(GL_LIGHT0, GL_AMBIENT, amb);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glLightfv(GL_LIGHT0, GL_DIFFUSE, diff);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pt-PT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9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OpenGL - </a:t>
            </a:r>
            <a:r>
              <a:rPr lang="pt-PT" dirty="0" err="1" smtClean="0"/>
              <a:t>Lighting</a:t>
            </a:r>
            <a:endParaRPr lang="pt-PT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B76099-8B5A-4634-98F5-23E28A1D5EA1}" type="slidenum">
              <a:rPr lang="pt-PT" smtClean="0"/>
              <a:pPr eaLnBrk="1" hangingPunct="1"/>
              <a:t>11</a:t>
            </a:fld>
            <a:endParaRPr lang="pt-PT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8163" y="1528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kern="0" dirty="0" smtClean="0">
                <a:latin typeface="Calibri" panose="020F0502020204030204" pitchFamily="34" charset="0"/>
              </a:rPr>
              <a:t>Directional </a:t>
            </a:r>
            <a:r>
              <a:rPr lang="pt-PT" sz="2000" kern="0" dirty="0" smtClean="0">
                <a:latin typeface="Calibri" panose="020F0502020204030204" pitchFamily="34" charset="0"/>
              </a:rPr>
              <a:t>Light – defining the light’s direction</a:t>
            </a:r>
            <a:endParaRPr lang="pt-PT" sz="2000" kern="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GLfloat </a:t>
            </a: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pos[4] = {0.0, 0.0 ,1.0, 0.0};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0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light </a:t>
            </a:r>
            <a:r>
              <a:rPr lang="pt-PT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position- in renderScene function</a:t>
            </a:r>
            <a:endParaRPr lang="pt-PT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kern="0" dirty="0">
                <a:latin typeface="Courier New" pitchFamily="49" charset="0"/>
                <a:cs typeface="Courier New" pitchFamily="49" charset="0"/>
              </a:rPr>
              <a:t>glLightfv(GL_LIGHT0, GL_POSITION, pos</a:t>
            </a:r>
            <a:r>
              <a:rPr lang="pt-PT" sz="2000" kern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pt-PT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06763" y="2129136"/>
            <a:ext cx="243246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>
                <a:latin typeface="Calibri" panose="020F0502020204030204" pitchFamily="34" charset="0"/>
              </a:rPr>
              <a:t>0.0 </a:t>
            </a:r>
            <a:r>
              <a:rPr lang="pt-PT" dirty="0" err="1" smtClean="0">
                <a:latin typeface="Calibri" panose="020F0502020204030204" pitchFamily="34" charset="0"/>
              </a:rPr>
              <a:t>says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that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the</a:t>
            </a:r>
            <a:r>
              <a:rPr lang="pt-PT" dirty="0" smtClean="0">
                <a:latin typeface="Calibri" panose="020F0502020204030204" pitchFamily="34" charset="0"/>
              </a:rPr>
              <a:t> “</a:t>
            </a:r>
            <a:r>
              <a:rPr lang="pt-PT" dirty="0" err="1" smtClean="0">
                <a:latin typeface="Calibri" panose="020F0502020204030204" pitchFamily="34" charset="0"/>
              </a:rPr>
              <a:t>position</a:t>
            </a:r>
            <a:r>
              <a:rPr lang="pt-PT" dirty="0" smtClean="0">
                <a:latin typeface="Calibri" panose="020F0502020204030204" pitchFamily="34" charset="0"/>
              </a:rPr>
              <a:t>” </a:t>
            </a:r>
            <a:r>
              <a:rPr lang="pt-PT" dirty="0" err="1" smtClean="0">
                <a:latin typeface="Calibri" panose="020F0502020204030204" pitchFamily="34" charset="0"/>
              </a:rPr>
              <a:t>is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actually</a:t>
            </a:r>
            <a:r>
              <a:rPr lang="pt-PT" dirty="0" smtClean="0">
                <a:latin typeface="Calibri" panose="020F0502020204030204" pitchFamily="34" charset="0"/>
              </a:rPr>
              <a:t> a </a:t>
            </a:r>
            <a:r>
              <a:rPr lang="pt-PT" dirty="0" err="1" smtClean="0">
                <a:latin typeface="Calibri" panose="020F0502020204030204" pitchFamily="34" charset="0"/>
              </a:rPr>
              <a:t>vector</a:t>
            </a:r>
            <a:r>
              <a:rPr lang="pt-PT" dirty="0" smtClean="0">
                <a:latin typeface="Calibri" panose="020F0502020204030204" pitchFamily="34" charset="0"/>
              </a:rPr>
              <a:t>, </a:t>
            </a:r>
            <a:r>
              <a:rPr lang="pt-PT" dirty="0" err="1" smtClean="0">
                <a:latin typeface="Calibri" panose="020F0502020204030204" pitchFamily="34" charset="0"/>
              </a:rPr>
              <a:t>or</a:t>
            </a:r>
            <a:r>
              <a:rPr lang="pt-PT" dirty="0" smtClean="0">
                <a:latin typeface="Calibri" panose="020F0502020204030204" pitchFamily="34" charset="0"/>
              </a:rPr>
              <a:t> a </a:t>
            </a:r>
            <a:r>
              <a:rPr lang="pt-PT" dirty="0" err="1" smtClean="0">
                <a:latin typeface="Calibri" panose="020F0502020204030204" pitchFamily="34" charset="0"/>
              </a:rPr>
              <a:t>direction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H="1" flipV="1">
            <a:off x="6100762" y="2590800"/>
            <a:ext cx="506001" cy="338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08203" y="4562475"/>
            <a:ext cx="2552154" cy="919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dirty="0" err="1" smtClean="0">
                <a:latin typeface="Calibri" panose="020F0502020204030204" pitchFamily="34" charset="0"/>
              </a:rPr>
              <a:t>The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direction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is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u="sng" dirty="0" err="1" smtClean="0">
                <a:latin typeface="Calibri" panose="020F0502020204030204" pitchFamily="34" charset="0"/>
              </a:rPr>
              <a:t>towards</a:t>
            </a:r>
            <a:r>
              <a:rPr lang="pt-PT" u="sng" dirty="0" smtClean="0">
                <a:latin typeface="Calibri" panose="020F0502020204030204" pitchFamily="34" charset="0"/>
              </a:rPr>
              <a:t> </a:t>
            </a:r>
            <a:r>
              <a:rPr lang="pt-PT" u="sng" dirty="0" err="1" smtClean="0">
                <a:latin typeface="Calibri" panose="020F0502020204030204" pitchFamily="34" charset="0"/>
              </a:rPr>
              <a:t>the</a:t>
            </a:r>
            <a:r>
              <a:rPr lang="pt-PT" u="sng" dirty="0" smtClean="0">
                <a:latin typeface="Calibri" panose="020F0502020204030204" pitchFamily="34" charset="0"/>
              </a:rPr>
              <a:t> light</a:t>
            </a:r>
            <a:r>
              <a:rPr lang="pt-PT" dirty="0" smtClean="0">
                <a:latin typeface="Calibri" panose="020F0502020204030204" pitchFamily="34" charset="0"/>
              </a:rPr>
              <a:t>, </a:t>
            </a:r>
            <a:r>
              <a:rPr lang="pt-PT" dirty="0" err="1" smtClean="0">
                <a:latin typeface="Calibri" panose="020F0502020204030204" pitchFamily="34" charset="0"/>
              </a:rPr>
              <a:t>not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from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</a:rPr>
              <a:t>the</a:t>
            </a:r>
            <a:r>
              <a:rPr lang="pt-PT" dirty="0" smtClean="0">
                <a:latin typeface="Calibri" panose="020F0502020204030204" pitchFamily="34" charset="0"/>
              </a:rPr>
              <a:t> light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 flipH="1" flipV="1">
            <a:off x="6248400" y="4371974"/>
            <a:ext cx="152400" cy="190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3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OpenGL - Lighting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Enable/Disable individual lights (by default lights are disabled)</a:t>
            </a:r>
          </a:p>
          <a:p>
            <a:pPr eaLnBrk="1" hangingPunct="1">
              <a:lnSpc>
                <a:spcPct val="90000"/>
              </a:lnSpc>
            </a:pPr>
            <a:endParaRPr lang="pt-PT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glEnable(GL_LIGHTi); </a:t>
            </a:r>
            <a:r>
              <a:rPr lang="pt-PT" sz="20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i = 0..7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glDisable(GL_LIGHTi);</a:t>
            </a:r>
          </a:p>
          <a:p>
            <a:pPr lvl="1" eaLnBrk="1" hangingPunct="1">
              <a:lnSpc>
                <a:spcPct val="90000"/>
              </a:lnSpc>
            </a:pPr>
            <a:endParaRPr lang="pt-PT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Enable/Disable Lighting (by default it is disabled)</a:t>
            </a:r>
          </a:p>
          <a:p>
            <a:pPr eaLnBrk="1" hangingPunct="1">
              <a:lnSpc>
                <a:spcPct val="90000"/>
              </a:lnSpc>
            </a:pPr>
            <a:endParaRPr lang="pt-PT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glEnable(GL_LIGHTING);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glDisable(GL_LIGHTING);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pt-PT" dirty="0" smtClean="0">
                <a:cs typeface="Courier New" pitchFamily="49" charset="0"/>
              </a:rPr>
              <a:t>Note: </a:t>
            </a:r>
            <a:r>
              <a:rPr lang="en-GB" dirty="0" smtClean="0">
                <a:cs typeface="Courier New" pitchFamily="49" charset="0"/>
              </a:rPr>
              <a:t>These functions can be called during initialization.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D293F9-7126-4DEC-8B38-754B70DA2A0D}" type="slidenum">
              <a:rPr lang="pt-PT" smtClean="0"/>
              <a:pPr eaLnBrk="1" hangingPunct="1"/>
              <a:t>12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0171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Assignment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PT" dirty="0" smtClean="0"/>
          </a:p>
          <a:p>
            <a:pPr lvl="1" eaLnBrk="1" hangingPunct="1"/>
            <a:endParaRPr lang="pt-BR" i="1" dirty="0" smtClean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Define the normal vectors for the cylinder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Add all the necessary instructions to draw a cylinder lit by a directional light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Try different </a:t>
            </a:r>
            <a:r>
              <a:rPr lang="pt-BR" dirty="0" smtClean="0"/>
              <a:t>code locations </a:t>
            </a:r>
            <a:r>
              <a:rPr lang="pt-BR" dirty="0" smtClean="0"/>
              <a:t>for the definition of the light’s position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Try using the specular component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C2A837-B2E4-4DFA-A772-783304F5FFCE}" type="slidenum">
              <a:rPr lang="pt-PT" smtClean="0"/>
              <a:pPr eaLnBrk="1" hangingPunct="1"/>
              <a:t>13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62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 smtClean="0"/>
              <a:t>OpenGL</a:t>
            </a:r>
            <a:r>
              <a:rPr lang="pt-PT" dirty="0" smtClean="0"/>
              <a:t> - Normals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4525962"/>
          </a:xfrm>
        </p:spPr>
        <p:txBody>
          <a:bodyPr/>
          <a:lstStyle/>
          <a:p>
            <a:pPr eaLnBrk="1" hangingPunct="1"/>
            <a:r>
              <a:rPr lang="pt-PT" dirty="0" smtClean="0"/>
              <a:t>To </a:t>
            </a:r>
            <a:r>
              <a:rPr lang="en-GB" dirty="0" smtClean="0"/>
              <a:t>compute lighting a normal vector per vertex is required.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The normal vector is a vector which is perpendicular to the surface.</a:t>
            </a:r>
          </a:p>
          <a:p>
            <a:pPr eaLnBrk="1" hangingPunct="1"/>
            <a:endParaRPr lang="en-GB" sz="1400" dirty="0" smtClean="0"/>
          </a:p>
          <a:p>
            <a:pPr eaLnBrk="1" hangingPunct="1">
              <a:buFontTx/>
              <a:buNone/>
            </a:pPr>
            <a:endParaRPr lang="pt-PT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t-PT" sz="16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(GL_TRIANGLE);</a:t>
            </a:r>
          </a:p>
          <a:p>
            <a:pPr eaLnBrk="1" hangingPunct="1">
              <a:buFontTx/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b="1" dirty="0" smtClean="0">
                <a:latin typeface="Courier New" pitchFamily="49" charset="0"/>
                <a:cs typeface="Courier New" pitchFamily="49" charset="0"/>
              </a:rPr>
              <a:t>glNormal3f(0,1,0);</a:t>
            </a:r>
          </a:p>
          <a:p>
            <a:pPr eaLnBrk="1" hangingPunct="1">
              <a:buFontTx/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glVertex3f(0,0,0);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b="1" dirty="0">
                <a:latin typeface="Courier New" pitchFamily="49" charset="0"/>
                <a:cs typeface="Courier New" pitchFamily="49" charset="0"/>
              </a:rPr>
              <a:t>glNormal3f(0,1,0);</a:t>
            </a:r>
            <a:endParaRPr lang="pt-PT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glVertex3f(0,0,1);</a:t>
            </a:r>
          </a:p>
          <a:p>
            <a:pPr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600" b="1" dirty="0">
                <a:latin typeface="Courier New" pitchFamily="49" charset="0"/>
                <a:cs typeface="Courier New" pitchFamily="49" charset="0"/>
              </a:rPr>
              <a:t>glNormal3f(0,1,0);</a:t>
            </a:r>
            <a:endParaRPr lang="pt-PT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	glVertex3f(1,0,0);</a:t>
            </a:r>
          </a:p>
          <a:p>
            <a:pPr eaLnBrk="1" hangingPunct="1">
              <a:buFontTx/>
              <a:buNone/>
            </a:pP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glEnd();</a:t>
            </a:r>
          </a:p>
          <a:p>
            <a:pPr eaLnBrk="1" hangingPunct="1"/>
            <a:endParaRPr lang="pt-PT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848CA9-F742-4869-85E5-7512E300ED6C}" type="slidenum">
              <a:rPr lang="pt-PT" smtClean="0"/>
              <a:pPr eaLnBrk="1" hangingPunct="1"/>
              <a:t>2</a:t>
            </a:fld>
            <a:endParaRPr lang="pt-PT" smtClean="0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4468813" y="3286125"/>
            <a:ext cx="4298950" cy="2576513"/>
            <a:chOff x="4230105" y="2043489"/>
            <a:chExt cx="4299868" cy="333954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522267" y="2134025"/>
              <a:ext cx="3802874" cy="307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sz="1600" dirty="0" err="1" smtClean="0">
                  <a:latin typeface="+mn-lt"/>
                </a:rPr>
                <a:t>When</a:t>
              </a:r>
              <a:r>
                <a:rPr lang="pt-PT" sz="1600" dirty="0" smtClean="0">
                  <a:latin typeface="+mn-lt"/>
                </a:rPr>
                <a:t> </a:t>
              </a:r>
              <a:r>
                <a:rPr lang="pt-PT" sz="1600" dirty="0" err="1" smtClean="0">
                  <a:latin typeface="+mn-lt"/>
                </a:rPr>
                <a:t>using</a:t>
              </a:r>
              <a:r>
                <a:rPr lang="pt-PT" sz="1600" dirty="0" smtClean="0">
                  <a:latin typeface="+mn-lt"/>
                </a:rPr>
                <a:t> </a:t>
              </a:r>
              <a:r>
                <a:rPr lang="pt-PT" sz="1600" dirty="0" err="1" smtClean="0">
                  <a:latin typeface="+mn-lt"/>
                </a:rPr>
                <a:t>the</a:t>
              </a:r>
              <a:r>
                <a:rPr lang="pt-PT" sz="1600" dirty="0" smtClean="0">
                  <a:latin typeface="+mn-lt"/>
                </a:rPr>
                <a:t> </a:t>
              </a:r>
              <a:r>
                <a:rPr lang="pt-PT" sz="1600" dirty="0" err="1" smtClean="0">
                  <a:latin typeface="+mn-lt"/>
                </a:rPr>
                <a:t>same</a:t>
              </a:r>
              <a:r>
                <a:rPr lang="pt-PT" sz="1600" dirty="0" smtClean="0">
                  <a:latin typeface="+mn-lt"/>
                </a:rPr>
                <a:t> normal for </a:t>
              </a:r>
              <a:r>
                <a:rPr lang="pt-PT" sz="1600" dirty="0" err="1" smtClean="0">
                  <a:latin typeface="+mn-lt"/>
                </a:rPr>
                <a:t>every</a:t>
              </a:r>
              <a:r>
                <a:rPr lang="pt-PT" sz="1600" dirty="0" smtClean="0">
                  <a:latin typeface="+mn-lt"/>
                </a:rPr>
                <a:t> </a:t>
              </a:r>
              <a:r>
                <a:rPr lang="pt-PT" sz="1600" dirty="0" err="1" smtClean="0">
                  <a:latin typeface="+mn-lt"/>
                </a:rPr>
                <a:t>vertex</a:t>
              </a:r>
              <a:r>
                <a:rPr lang="pt-PT" sz="1600" dirty="0" smtClean="0">
                  <a:latin typeface="+mn-lt"/>
                </a:rPr>
                <a:t>:</a:t>
              </a:r>
              <a:endParaRPr lang="pt-PT" sz="1600" dirty="0">
                <a:latin typeface="+mn-lt"/>
              </a:endParaRPr>
            </a:p>
            <a:p>
              <a:pPr>
                <a:defRPr/>
              </a:pPr>
              <a:endParaRPr lang="pt-PT" sz="2000" dirty="0"/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glBegin(GL_TRIANGLE);</a:t>
              </a:r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PT" sz="1600" b="1" dirty="0">
                  <a:latin typeface="Courier New" pitchFamily="49" charset="0"/>
                  <a:cs typeface="Courier New" pitchFamily="49" charset="0"/>
                </a:rPr>
                <a:t>glNormal3f(0,1,0);</a:t>
              </a:r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	glVertex3f(0,0,0);</a:t>
              </a:r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	glVertex3f(0,0,1);</a:t>
              </a:r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	glVertex3f(1,0,0);</a:t>
              </a:r>
            </a:p>
            <a:p>
              <a:pPr>
                <a:defRPr/>
              </a:pPr>
              <a:r>
                <a:rPr lang="pt-PT" sz="1600" dirty="0">
                  <a:latin typeface="Courier New" pitchFamily="49" charset="0"/>
                  <a:cs typeface="Courier New" pitchFamily="49" charset="0"/>
                </a:rPr>
                <a:t>glEnd();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30105" y="2043489"/>
              <a:ext cx="4299868" cy="33395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PT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25438" y="3309938"/>
            <a:ext cx="3300412" cy="2655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OpenGL – Normals and VBOs</a:t>
            </a:r>
            <a:endParaRPr lang="pt-PT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VBO Init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Step 1 a) Enable Buffers</a:t>
            </a:r>
          </a:p>
          <a:p>
            <a:pPr lvl="1"/>
            <a:endParaRPr lang="pt-BR" dirty="0" smtClean="0"/>
          </a:p>
          <a:p>
            <a:pPr lvl="2">
              <a:buNone/>
            </a:pPr>
            <a:r>
              <a:rPr lang="pt-PT" sz="2400" dirty="0" smtClean="0"/>
              <a:t>	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glEnableClientState(GL_VERTEX_ARRAY);</a:t>
            </a:r>
          </a:p>
          <a:p>
            <a:pPr lvl="2"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glEnableClientState(GL_NORMAL_ARRAY);</a:t>
            </a:r>
          </a:p>
          <a:p>
            <a:pPr lvl="2"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pt-P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3BFFF9-B0B7-4468-BFA7-08AF7247EDE7}" type="slidenum">
              <a:rPr lang="pt-PT" smtClean="0"/>
              <a:pPr/>
              <a:t>3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6270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OpenGL – Normals and VBOs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VBO Init</a:t>
            </a:r>
          </a:p>
          <a:p>
            <a:endParaRPr lang="pt-BR" dirty="0"/>
          </a:p>
          <a:p>
            <a:pPr lvl="1"/>
            <a:r>
              <a:rPr lang="pt-PT" dirty="0" smtClean="0"/>
              <a:t>Step 1 b </a:t>
            </a:r>
            <a:r>
              <a:rPr lang="pt-PT" dirty="0"/>
              <a:t>– </a:t>
            </a:r>
            <a:r>
              <a:rPr lang="en-GB" dirty="0" smtClean="0"/>
              <a:t>Allocate and fill the vertex and normal arrays</a:t>
            </a:r>
          </a:p>
          <a:p>
            <a:pPr lvl="1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vertex array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float *vertexB; </a:t>
            </a:r>
          </a:p>
          <a:p>
            <a:pPr marL="457200" lvl="1" indent="0">
              <a:buNone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fill</a:t>
            </a:r>
            <a:r>
              <a:rPr lang="pt-PT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pt-PT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pt-PT" dirty="0" smtClean="0"/>
              <a:t>…</a:t>
            </a:r>
            <a:endParaRPr lang="pt-PT" dirty="0"/>
          </a:p>
          <a:p>
            <a:pPr lvl="1">
              <a:buNone/>
            </a:pPr>
            <a:r>
              <a:rPr lang="pt-BR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normal array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*normalB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pt-PT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fill the array</a:t>
            </a:r>
          </a:p>
          <a:p>
            <a:pPr marL="457200" lvl="1" indent="0"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800100" lvl="1"/>
            <a:r>
              <a:rPr lang="pt-PT" dirty="0" smtClean="0"/>
              <a:t>Step 1 c </a:t>
            </a:r>
            <a:r>
              <a:rPr lang="en-GB" dirty="0" smtClean="0"/>
              <a:t>(optional) – Allocate and fill the index array</a:t>
            </a:r>
          </a:p>
          <a:p>
            <a:pPr marL="457200" lvl="1" indent="0">
              <a:buNone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unsigned int *indices;</a:t>
            </a:r>
          </a:p>
          <a:p>
            <a:pPr marL="457200" lvl="1" indent="0">
              <a:buNone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9B638B-E84F-4A77-A14B-8BC52231BD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1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OpenGL – Normals and VBOs</a:t>
            </a:r>
            <a:endParaRPr lang="pt-PT" dirty="0" smtClean="0"/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VBO Init</a:t>
            </a:r>
          </a:p>
          <a:p>
            <a:endParaRPr lang="pt-BR" dirty="0" smtClean="0"/>
          </a:p>
          <a:p>
            <a:r>
              <a:rPr lang="pt-BR" sz="1800" dirty="0" smtClean="0"/>
              <a:t>Step 1 d : Create the VBOs</a:t>
            </a:r>
          </a:p>
          <a:p>
            <a:endParaRPr lang="pt-BR" sz="1000" dirty="0" smtClean="0"/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GLuint buffers[2]; </a:t>
            </a:r>
          </a:p>
          <a:p>
            <a:pPr>
              <a:buNone/>
            </a:pP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two buffers: vertex coordinates and normals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float *vertexB, *normalB; 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two buffers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glGenBuffers(2, buffers);</a:t>
            </a:r>
          </a:p>
          <a:p>
            <a:pPr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bind and copy data</a:t>
            </a:r>
          </a:p>
          <a:p>
            <a:pPr>
              <a:buNone/>
            </a:pPr>
            <a:r>
              <a:rPr lang="pt-PT" sz="1400" dirty="0" smtClean="0">
                <a:latin typeface="Courier New" pitchFamily="49" charset="0"/>
                <a:cs typeface="Courier New" pitchFamily="49" charset="0"/>
              </a:rPr>
              <a:t>glBindBuffer(GL_ARRAY_BUFFER,buffers[0]);</a:t>
            </a:r>
          </a:p>
          <a:p>
            <a:pPr>
              <a:buNone/>
            </a:pPr>
            <a:r>
              <a:rPr lang="pt-PT" sz="1400" dirty="0" smtClean="0">
                <a:latin typeface="Courier New" pitchFamily="49" charset="0"/>
                <a:cs typeface="Courier New" pitchFamily="49" charset="0"/>
              </a:rPr>
              <a:t>glBufferData(GL_ARRAY_BUFFER,arraySize, vertexB, GL_STATIC_DRAW);</a:t>
            </a:r>
          </a:p>
          <a:p>
            <a:pPr>
              <a:buNone/>
            </a:pPr>
            <a:endParaRPr lang="pt-PT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PT" sz="1400" dirty="0" smtClean="0">
                <a:latin typeface="Courier New" pitchFamily="49" charset="0"/>
                <a:cs typeface="Courier New" pitchFamily="49" charset="0"/>
              </a:rPr>
              <a:t>glBindBuffer(GL_ARRAY_BUFFER,buffers[1]);</a:t>
            </a:r>
          </a:p>
          <a:p>
            <a:pPr>
              <a:buNone/>
            </a:pPr>
            <a:r>
              <a:rPr lang="pt-PT" sz="1400" dirty="0" smtClean="0">
                <a:latin typeface="Courier New" pitchFamily="49" charset="0"/>
                <a:cs typeface="Courier New" pitchFamily="49" charset="0"/>
              </a:rPr>
              <a:t>glBufferData(GL_ARRAY_BUFFER, arraySize, normalB,GL_STATIC_DRAW);</a:t>
            </a:r>
          </a:p>
          <a:p>
            <a:pPr lvl="1"/>
            <a:endParaRPr lang="pt-PT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16E211-F5C6-4742-842A-BB51E3892851}" type="slidenum">
              <a:rPr lang="pt-PT" smtClean="0"/>
              <a:pPr/>
              <a:t>5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7116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OpenGL – Normals and VBOs</a:t>
            </a:r>
            <a:endParaRPr lang="pt-PT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Draw with VBOs</a:t>
            </a:r>
          </a:p>
          <a:p>
            <a:pPr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Step 2 a – Semantics</a:t>
            </a:r>
          </a:p>
          <a:p>
            <a:pPr lvl="1">
              <a:defRPr/>
            </a:pPr>
            <a:endParaRPr lang="pt-BR" dirty="0"/>
          </a:p>
          <a:p>
            <a:pPr lvl="2">
              <a:defRPr/>
            </a:pPr>
            <a:r>
              <a:rPr lang="pt-BR" dirty="0" smtClean="0"/>
              <a:t>For each buffer: what will it be used for</a:t>
            </a:r>
          </a:p>
          <a:p>
            <a:pPr lvl="1">
              <a:defRPr/>
            </a:pPr>
            <a:endParaRPr lang="pt-BR" dirty="0" smtClean="0"/>
          </a:p>
          <a:p>
            <a:pPr lvl="1">
              <a:buFontTx/>
              <a:buNone/>
              <a:defRPr/>
            </a:pPr>
            <a:r>
              <a:rPr lang="pt-PT" sz="2000" dirty="0" smtClean="0"/>
              <a:t>     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glBindBuffer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GL_ARRAY_BUFFER,buffers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 lvl="1">
              <a:buFontTx/>
              <a:buNone/>
              <a:defRPr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glVertexPointer(3,GL_FLOAT,0,0);</a:t>
            </a:r>
          </a:p>
          <a:p>
            <a:pPr lvl="1">
              <a:buFontTx/>
              <a:buNone/>
              <a:defRPr/>
            </a:pPr>
            <a:endParaRPr lang="pt-PT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glBindBuffer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GL_ARRAY_BUFFER,buffers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lvl="1">
              <a:buFontTx/>
              <a:buNone/>
              <a:defRPr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normals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have</a:t>
            </a:r>
            <a:r>
              <a:rPr lang="pt-PT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pt-PT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components</a:t>
            </a:r>
            <a:endParaRPr lang="pt-PT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glNormalPointer(GL_FLOAT,0,0);</a:t>
            </a:r>
          </a:p>
          <a:p>
            <a:pPr lvl="1">
              <a:buFontTx/>
              <a:buNone/>
              <a:defRPr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2C8566-98A6-4EDE-B07E-09C60408BFB5}" type="slidenum">
              <a:rPr lang="pt-PT" smtClean="0"/>
              <a:pPr/>
              <a:t>6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1372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OpenGL – Normals and VBOs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Draw with VBOs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Step 2 b: Drawing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With an index list</a:t>
            </a:r>
            <a:r>
              <a:rPr lang="pt-BR" dirty="0"/>
              <a:t>	</a:t>
            </a:r>
          </a:p>
          <a:p>
            <a:pPr>
              <a:buFontTx/>
              <a:buNone/>
            </a:pPr>
            <a:endParaRPr lang="pt-PT" sz="1600" dirty="0"/>
          </a:p>
          <a:p>
            <a:pPr>
              <a:buFontTx/>
              <a:buNone/>
            </a:pPr>
            <a:r>
              <a:rPr lang="pt-PT" sz="1600" dirty="0"/>
              <a:t>	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glDrawElements(GL_TRIANGLES, count ,GL_UNSIGNED_INT, indices);</a:t>
            </a:r>
          </a:p>
          <a:p>
            <a:pPr marL="400050" lvl="2" indent="0">
              <a:buNone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1143000" lvl="3" indent="-285750">
              <a:buFontTx/>
              <a:buChar char="-"/>
            </a:pPr>
            <a:r>
              <a:rPr lang="pt-BR" dirty="0" smtClean="0"/>
              <a:t>Without an index list</a:t>
            </a:r>
            <a:r>
              <a:rPr lang="pt-BR" dirty="0"/>
              <a:t>	</a:t>
            </a:r>
          </a:p>
          <a:p>
            <a:pPr marL="685800" lvl="2" indent="-285750">
              <a:buFontTx/>
              <a:buChar char="-"/>
            </a:pPr>
            <a:endParaRPr lang="pt-BR" dirty="0"/>
          </a:p>
          <a:p>
            <a:pPr marL="400050" lvl="2" indent="0">
              <a:buNone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glDrawArrays(GL_TRIANGLES, first, count);</a:t>
            </a:r>
          </a:p>
          <a:p>
            <a:pPr marL="400050" lvl="2" indent="0">
              <a:buNone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400050" lvl="2" indent="0">
              <a:buNone/>
            </a:pPr>
            <a:r>
              <a:rPr lang="en-GB" dirty="0" smtClean="0">
                <a:cs typeface="Courier New" pitchFamily="49" charset="0"/>
              </a:rPr>
              <a:t>Note: count is the number of vertices/</a:t>
            </a:r>
            <a:r>
              <a:rPr lang="en-GB" dirty="0">
                <a:cs typeface="Courier New" pitchFamily="49" charset="0"/>
              </a:rPr>
              <a:t>i</a:t>
            </a:r>
            <a:r>
              <a:rPr lang="en-GB" dirty="0" smtClean="0">
                <a:cs typeface="Courier New" pitchFamily="49" charset="0"/>
              </a:rPr>
              <a:t>ndices to draw</a:t>
            </a:r>
          </a:p>
          <a:p>
            <a:pPr marL="400050" lvl="2" indent="0">
              <a:buNone/>
            </a:pPr>
            <a:endParaRPr lang="pt-BR" dirty="0"/>
          </a:p>
          <a:p>
            <a:pPr marL="685800" lvl="2" indent="-285750">
              <a:buFontTx/>
              <a:buChar char="-"/>
            </a:pPr>
            <a:endParaRPr lang="pt-BR" dirty="0"/>
          </a:p>
          <a:p>
            <a:pPr>
              <a:buFontTx/>
              <a:buNone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dirty="0" smtClean="0"/>
              <a:t>DI-UM   Computação Gráfica </a:t>
            </a:r>
            <a:r>
              <a:rPr lang="pt-PT" dirty="0" smtClean="0"/>
              <a:t>17/18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9B638B-E84F-4A77-A14B-8BC52231BDCF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5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 smtClean="0"/>
              <a:t>OpenGL</a:t>
            </a:r>
            <a:r>
              <a:rPr lang="pt-PT" dirty="0" smtClean="0"/>
              <a:t> - </a:t>
            </a:r>
            <a:r>
              <a:rPr lang="pt-PT" dirty="0" err="1" smtClean="0"/>
              <a:t>Materials</a:t>
            </a:r>
            <a:endParaRPr lang="pt-PT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sz="1600" dirty="0" smtClean="0"/>
              <a:t>Setup </a:t>
            </a:r>
            <a:r>
              <a:rPr lang="pt-PT" sz="1600" dirty="0" err="1" smtClean="0"/>
              <a:t>materials</a:t>
            </a:r>
            <a:r>
              <a:rPr lang="pt-PT" sz="1600" dirty="0" smtClean="0"/>
              <a:t>:</a:t>
            </a:r>
          </a:p>
          <a:p>
            <a:pPr eaLnBrk="1" hangingPunct="1"/>
            <a:endParaRPr lang="pt-PT" sz="1600" dirty="0" smtClean="0"/>
          </a:p>
          <a:p>
            <a:pPr lvl="1" eaLnBrk="1" hangingPunct="1">
              <a:buFontTx/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glMaterialfv(GL_FRONT,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componente,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array);</a:t>
            </a:r>
          </a:p>
          <a:p>
            <a:pPr lvl="1" eaLnBrk="1" hangingPunct="1">
              <a:buFontTx/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glMaterialf(GL_FRONT,GL_SHININESS,value);    </a:t>
            </a:r>
            <a:r>
              <a:rPr lang="pt-PT" dirty="0" smtClean="0"/>
              <a:t>0.0..128.0</a:t>
            </a:r>
          </a:p>
          <a:p>
            <a:pPr lvl="1" eaLnBrk="1" hangingPunct="1">
              <a:buFontTx/>
              <a:buNone/>
            </a:pPr>
            <a:endParaRPr lang="pt-PT" dirty="0" smtClean="0"/>
          </a:p>
          <a:p>
            <a:pPr lvl="1" eaLnBrk="1" hangingPunct="1">
              <a:buFontTx/>
              <a:buNone/>
            </a:pPr>
            <a:r>
              <a:rPr lang="pt-PT" dirty="0" smtClean="0"/>
              <a:t>Component:</a:t>
            </a:r>
          </a:p>
          <a:p>
            <a:pPr lvl="1" eaLnBrk="1" hangingPunct="1">
              <a:buFontTx/>
              <a:buNone/>
            </a:pPr>
            <a:r>
              <a:rPr lang="pt-PT" dirty="0" smtClean="0"/>
              <a:t>		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GL_DIFFUSE</a:t>
            </a:r>
          </a:p>
          <a:p>
            <a:pPr lvl="1" eaLnBrk="1" hangingPunct="1">
              <a:buFontTx/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	GL_AMBIENT</a:t>
            </a:r>
          </a:p>
          <a:p>
            <a:pPr lvl="1" eaLnBrk="1" hangingPunct="1">
              <a:buFontTx/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	GL_SPECULAR</a:t>
            </a:r>
          </a:p>
          <a:p>
            <a:pPr lvl="1" eaLnBrk="1" hangingPunct="1">
              <a:buFontTx/>
              <a:buNone/>
            </a:pPr>
            <a:r>
              <a:rPr lang="pt-PT" dirty="0" smtClean="0">
                <a:latin typeface="Courier New" pitchFamily="49" charset="0"/>
                <a:cs typeface="Courier New" pitchFamily="49" charset="0"/>
              </a:rPr>
              <a:t>		GL_EMISSION</a:t>
            </a:r>
          </a:p>
          <a:p>
            <a:pPr lvl="1" eaLnBrk="1" hangingPunct="1">
              <a:buFontTx/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GL_AMBIENT_AND_DIFFUSE</a:t>
            </a:r>
          </a:p>
          <a:p>
            <a:pPr lvl="1" eaLnBrk="1" hangingPunct="1">
              <a:buFontTx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600" dirty="0" smtClean="0"/>
              <a:t>Example: diffuse </a:t>
            </a:r>
            <a:r>
              <a:rPr lang="en-GB" sz="1600" dirty="0" err="1" smtClean="0"/>
              <a:t>color</a:t>
            </a:r>
            <a:r>
              <a:rPr lang="en-GB" sz="1600" dirty="0" smtClean="0"/>
              <a:t> red</a:t>
            </a:r>
          </a:p>
          <a:p>
            <a:pPr marL="400050" lvl="1" indent="0">
              <a:buNone/>
            </a:pPr>
            <a:r>
              <a:rPr lang="pt-P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{0.8f, 0.2f, 0.2f, 1.0f};</a:t>
            </a:r>
          </a:p>
          <a:p>
            <a:pPr marL="400050" lvl="1" indent="0">
              <a:buNone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glMaterialfv(GL_FRONT,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GL_DIFFUSE</a:t>
            </a:r>
            <a:r>
              <a:rPr lang="pt-P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P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506375-DDC2-42F3-ABB9-1CDFD161B9EA}" type="slidenum">
              <a:rPr lang="pt-PT" smtClean="0"/>
              <a:pPr eaLnBrk="1" hangingPunct="1"/>
              <a:t>8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9599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 smtClean="0"/>
              <a:t>OpenGL</a:t>
            </a:r>
            <a:r>
              <a:rPr lang="pt-PT" dirty="0" smtClean="0"/>
              <a:t> - </a:t>
            </a:r>
            <a:r>
              <a:rPr lang="pt-PT" dirty="0" err="1" smtClean="0"/>
              <a:t>Lighting</a:t>
            </a:r>
            <a:endParaRPr lang="pt-P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Light Properties</a:t>
            </a:r>
          </a:p>
          <a:p>
            <a:pPr eaLnBrk="1" hangingPunct="1"/>
            <a:endParaRPr lang="pt-PT" dirty="0" smtClean="0"/>
          </a:p>
          <a:p>
            <a:pPr eaLnBrk="1" hangingPunct="1">
              <a:buFontTx/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glLight{if}(GL_LIGHTi, param, value1,value2, ...);</a:t>
            </a:r>
          </a:p>
          <a:p>
            <a:pPr eaLnBrk="1" hangingPunct="1">
              <a:buFontTx/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glLight{if}v(GL_LIGHTi,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param,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pt-PT" sz="1800" dirty="0" smtClean="0">
                <a:cs typeface="Courier New" pitchFamily="49" charset="0"/>
              </a:rPr>
              <a:t>Notes:</a:t>
            </a:r>
          </a:p>
          <a:p>
            <a:pPr marL="0" indent="0">
              <a:buNone/>
            </a:pPr>
            <a:endParaRPr lang="en-GB" sz="1800" dirty="0" smtClean="0">
              <a:cs typeface="Courier New" pitchFamily="49" charset="0"/>
            </a:endParaRPr>
          </a:p>
          <a:p>
            <a:pPr lvl="1"/>
            <a:r>
              <a:rPr lang="en-GB" dirty="0" smtClean="0">
                <a:cs typeface="Courier New" pitchFamily="49" charset="0"/>
              </a:rPr>
              <a:t> 1: Considering a light stationary in the world, its position must be defined after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gluLookAt</a:t>
            </a:r>
            <a:r>
              <a:rPr lang="en-GB" dirty="0" smtClean="0">
                <a:cs typeface="Courier New" pitchFamily="49" charset="0"/>
              </a:rPr>
              <a:t>.</a:t>
            </a:r>
          </a:p>
          <a:p>
            <a:pPr lvl="1"/>
            <a:endParaRPr lang="en-GB" sz="2000" dirty="0" smtClean="0">
              <a:cs typeface="Courier New" pitchFamily="49" charset="0"/>
            </a:endParaRPr>
          </a:p>
          <a:p>
            <a:pPr lvl="1"/>
            <a:r>
              <a:rPr lang="en-GB" dirty="0" smtClean="0">
                <a:cs typeface="Courier New" pitchFamily="49" charset="0"/>
              </a:rPr>
              <a:t>2: The light </a:t>
            </a:r>
            <a:r>
              <a:rPr lang="en-GB" dirty="0" err="1" smtClean="0">
                <a:cs typeface="Courier New" pitchFamily="49" charset="0"/>
              </a:rPr>
              <a:t>colors</a:t>
            </a:r>
            <a:r>
              <a:rPr lang="en-GB" dirty="0" smtClean="0">
                <a:cs typeface="Courier New" pitchFamily="49" charset="0"/>
              </a:rPr>
              <a:t> and all other properties can be defined in the initialization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PT" dirty="0" smtClean="0">
                <a:latin typeface="Copperplate Gothic Light" pitchFamily="34" charset="0"/>
              </a:rPr>
              <a:t>DI-UM   Computação Gráfica </a:t>
            </a:r>
            <a:r>
              <a:rPr lang="pt-PT" dirty="0" smtClean="0">
                <a:latin typeface="Copperplate Gothic Light" pitchFamily="34" charset="0"/>
              </a:rPr>
              <a:t>17/18</a:t>
            </a:r>
            <a:endParaRPr lang="pt-PT" dirty="0" smtClean="0">
              <a:latin typeface="Copperplate Gothic Light" pitchFamily="34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7DD5FE-8905-4088-A3D7-855E19462899}" type="slidenum">
              <a:rPr lang="pt-PT" smtClean="0"/>
              <a:pPr eaLnBrk="1" hangingPunct="1"/>
              <a:t>9</a:t>
            </a:fld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6400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">
  <a:themeElements>
    <a:clrScheme name="c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g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p01.eng</Template>
  <TotalTime>1990</TotalTime>
  <Words>563</Words>
  <Application>Microsoft Office PowerPoint</Application>
  <PresentationFormat>On-screen Show (4:3)</PresentationFormat>
  <Paragraphs>200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Copperplate Gothic Light</vt:lpstr>
      <vt:lpstr>Courier New</vt:lpstr>
      <vt:lpstr>Times New Roman</vt:lpstr>
      <vt:lpstr>mv</vt:lpstr>
      <vt:lpstr>Lighting</vt:lpstr>
      <vt:lpstr>OpenGL - Normals</vt:lpstr>
      <vt:lpstr>OpenGL – Normals and VBOs</vt:lpstr>
      <vt:lpstr>OpenGL – Normals and VBOs</vt:lpstr>
      <vt:lpstr>OpenGL – Normals and VBOs</vt:lpstr>
      <vt:lpstr>OpenGL – Normals and VBOs</vt:lpstr>
      <vt:lpstr>OpenGL – Normals and VBOs</vt:lpstr>
      <vt:lpstr>OpenGL - Materials</vt:lpstr>
      <vt:lpstr>OpenGL - Lighting</vt:lpstr>
      <vt:lpstr>OpenGL - Lighting</vt:lpstr>
      <vt:lpstr>OpenGL - Lighting</vt:lpstr>
      <vt:lpstr>OpenGL - Lighting</vt:lpstr>
      <vt:lpstr>Assignment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- Desempenho</dc:title>
  <dc:creator>sim</dc:creator>
  <cp:lastModifiedBy>Antonio Ramires</cp:lastModifiedBy>
  <cp:revision>146</cp:revision>
  <cp:lastPrinted>2017-04-05T08:10:32Z</cp:lastPrinted>
  <dcterms:created xsi:type="dcterms:W3CDTF">2001-11-08T10:55:27Z</dcterms:created>
  <dcterms:modified xsi:type="dcterms:W3CDTF">2018-04-08T16:56:44Z</dcterms:modified>
</cp:coreProperties>
</file>