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6" r:id="rId7"/>
    <p:sldId id="263" r:id="rId8"/>
    <p:sldId id="267" r:id="rId9"/>
    <p:sldId id="264" r:id="rId10"/>
    <p:sldId id="268" r:id="rId11"/>
    <p:sldId id="262" r:id="rId12"/>
    <p:sldId id="269" r:id="rId13"/>
    <p:sldId id="265" r:id="rId14"/>
    <p:sldId id="270" r:id="rId15"/>
  </p:sldIdLst>
  <p:sldSz cx="18288000" cy="10287000"/>
  <p:notesSz cx="6858000" cy="9144000"/>
  <p:embeddedFontLst>
    <p:embeddedFont>
      <p:font typeface="Niagara Engraved" panose="04020502070703030202" pitchFamily="82" charset="0"/>
      <p:regular r:id="rId16"/>
    </p:embeddedFont>
    <p:embeddedFont>
      <p:font typeface="Arial Rounded MT Bold" panose="020F0704030504030204" pitchFamily="34" charset="0"/>
      <p:regular r:id="rId17"/>
    </p:embeddedFont>
    <p:embeddedFont>
      <p:font typeface="Open Sans Bold" panose="020B0604020202020204" charset="0"/>
      <p:regular r:id="rId18"/>
    </p:embeddedFont>
    <p:embeddedFont>
      <p:font typeface="SimSun" panose="02010600030101010101" pitchFamily="2" charset="-122"/>
      <p:regular r:id="rId19"/>
    </p:embeddedFont>
    <p:embeddedFont>
      <p:font typeface="Open Sans Extra Bold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68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39562" y="2141271"/>
            <a:ext cx="9114237" cy="5582470"/>
          </a:xfrm>
          <a:custGeom>
            <a:avLst/>
            <a:gdLst/>
            <a:ahLst/>
            <a:cxnLst/>
            <a:rect l="l" t="t" r="r" b="b"/>
            <a:pathLst>
              <a:path w="9114237" h="5582470">
                <a:moveTo>
                  <a:pt x="0" y="0"/>
                </a:moveTo>
                <a:lnTo>
                  <a:pt x="9114237" y="0"/>
                </a:lnTo>
                <a:lnTo>
                  <a:pt x="9114237" y="5582470"/>
                </a:lnTo>
                <a:lnTo>
                  <a:pt x="0" y="5582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84985">
            <a:off x="8018574" y="2593851"/>
            <a:ext cx="1876748" cy="1666196"/>
          </a:xfrm>
          <a:custGeom>
            <a:avLst/>
            <a:gdLst/>
            <a:ahLst/>
            <a:cxnLst/>
            <a:rect l="l" t="t" r="r" b="b"/>
            <a:pathLst>
              <a:path w="1876748" h="1666196">
                <a:moveTo>
                  <a:pt x="0" y="0"/>
                </a:moveTo>
                <a:lnTo>
                  <a:pt x="1876748" y="0"/>
                </a:lnTo>
                <a:lnTo>
                  <a:pt x="1876748" y="1666196"/>
                </a:lnTo>
                <a:lnTo>
                  <a:pt x="0" y="166619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 rot="-359066">
            <a:off x="1634688" y="4159948"/>
            <a:ext cx="14531439" cy="1874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23"/>
              </a:lnSpc>
            </a:pPr>
            <a:r>
              <a:rPr lang="en-US" sz="13021" dirty="0">
                <a:solidFill>
                  <a:srgbClr val="5CE1E6"/>
                </a:solidFill>
                <a:latin typeface="Niagara Engraved" pitchFamily="82" charset="0"/>
              </a:rPr>
              <a:t>CASOS DE </a:t>
            </a:r>
            <a:r>
              <a:rPr lang="en-US" sz="13000" dirty="0">
                <a:solidFill>
                  <a:srgbClr val="5CE1E6"/>
                </a:solidFill>
                <a:latin typeface="Niagara Engraved" pitchFamily="82" charset="0"/>
              </a:rPr>
              <a:t>USO</a:t>
            </a:r>
          </a:p>
        </p:txBody>
      </p:sp>
      <p:sp>
        <p:nvSpPr>
          <p:cNvPr id="6" name="Freeform 6"/>
          <p:cNvSpPr/>
          <p:nvPr/>
        </p:nvSpPr>
        <p:spPr>
          <a:xfrm rot="-398136">
            <a:off x="7347156" y="5974850"/>
            <a:ext cx="4157741" cy="687917"/>
          </a:xfrm>
          <a:custGeom>
            <a:avLst/>
            <a:gdLst/>
            <a:ahLst/>
            <a:cxnLst/>
            <a:rect l="l" t="t" r="r" b="b"/>
            <a:pathLst>
              <a:path w="4157741" h="687917">
                <a:moveTo>
                  <a:pt x="0" y="0"/>
                </a:moveTo>
                <a:lnTo>
                  <a:pt x="4157741" y="0"/>
                </a:lnTo>
                <a:lnTo>
                  <a:pt x="4157741" y="687917"/>
                </a:lnTo>
                <a:lnTo>
                  <a:pt x="0" y="6879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903768">
            <a:off x="2591475" y="2717927"/>
            <a:ext cx="3722084" cy="4186393"/>
          </a:xfrm>
          <a:custGeom>
            <a:avLst/>
            <a:gdLst/>
            <a:ahLst/>
            <a:cxnLst/>
            <a:rect l="l" t="t" r="r" b="b"/>
            <a:pathLst>
              <a:path w="3722084" h="4186393">
                <a:moveTo>
                  <a:pt x="0" y="0"/>
                </a:moveTo>
                <a:lnTo>
                  <a:pt x="3722084" y="0"/>
                </a:lnTo>
                <a:lnTo>
                  <a:pt x="3722084" y="4186393"/>
                </a:lnTo>
                <a:lnTo>
                  <a:pt x="0" y="41863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480206" y="4220908"/>
            <a:ext cx="2714323" cy="2679777"/>
          </a:xfrm>
          <a:custGeom>
            <a:avLst/>
            <a:gdLst/>
            <a:ahLst/>
            <a:cxnLst/>
            <a:rect l="l" t="t" r="r" b="b"/>
            <a:pathLst>
              <a:path w="2714323" h="2679777">
                <a:moveTo>
                  <a:pt x="0" y="0"/>
                </a:moveTo>
                <a:lnTo>
                  <a:pt x="2714324" y="0"/>
                </a:lnTo>
                <a:lnTo>
                  <a:pt x="2714324" y="2679778"/>
                </a:lnTo>
                <a:lnTo>
                  <a:pt x="0" y="26797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35488" y="1543100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415794" y="3993935"/>
            <a:ext cx="1994457" cy="79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800" dirty="0" smtClean="0">
                <a:solidFill>
                  <a:srgbClr val="000000"/>
                </a:solidFill>
                <a:latin typeface="Open Sans Extra Bold"/>
              </a:rPr>
              <a:t>Registrar </a:t>
            </a:r>
          </a:p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pedidos</a:t>
            </a:r>
            <a:endParaRPr lang="en-US" sz="28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UC003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0846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0" y="-28446"/>
          <a:ext cx="18288000" cy="10356091"/>
        </p:xfrm>
        <a:graphic>
          <a:graphicData uri="http://schemas.openxmlformats.org/drawingml/2006/table">
            <a:tbl>
              <a:tblPr/>
              <a:tblGrid>
                <a:gridCol w="522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Número do Caso de Uso</a:t>
                      </a:r>
                      <a:endParaRPr lang="pt-BR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UC004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Nome do caso de Uso </a:t>
                      </a:r>
                      <a:endParaRPr lang="pt-BR" sz="2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Estocar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Ator(es)</a:t>
                      </a:r>
                      <a:endParaRPr lang="pt-BR" sz="2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Sistema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6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Descrição</a:t>
                      </a:r>
                      <a:endParaRPr lang="pt-BR" sz="2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Esse caso de uso tem a função de lançar os novos produtos no estoque do sistema.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4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Pré-condições</a:t>
                      </a:r>
                      <a:endParaRPr lang="pt-BR" sz="2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Para que seja feito o procedimento de estoque, é necessário que o produto esteja fisicamente em perfeitas condições.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Pós-condições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2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8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principal </a:t>
                      </a:r>
                      <a:endParaRPr lang="pt-BR" sz="28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1 - O estoque exibirá todos os produtos disponíveis na loja.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2- O sistema dará as seguintes opções ao usuário: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2.1 - Excluir produtos do estoque.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2.2 – Buscar produtos específicos no estoque informando: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2.2.1 – Nome do produto específico.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2.2.2 – Nome da marca 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2.3 – Adicionar categoria de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2.4 – Excluir categoria de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2.5 – Editar categoria de produto.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2.6 – Editar produtos do estoque.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2.7 – Verificar produtos do estoque.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alternativo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Exceções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Inclusão (includes)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Extensões (extend)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53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Regras de Negócio</a:t>
                      </a: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463480" y="1458193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636207" y="3993935"/>
            <a:ext cx="1553630" cy="4447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Estocar</a:t>
            </a:r>
            <a:endParaRPr lang="en-US" sz="28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UC004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404219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74389"/>
              </p:ext>
            </p:extLst>
          </p:nvPr>
        </p:nvGraphicFramePr>
        <p:xfrm>
          <a:off x="-357257" y="0"/>
          <a:ext cx="18645256" cy="10370020"/>
        </p:xfrm>
        <a:graphic>
          <a:graphicData uri="http://schemas.openxmlformats.org/drawingml/2006/table">
            <a:tbl>
              <a:tblPr/>
              <a:tblGrid>
                <a:gridCol w="450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Número do Caso de Uso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UC005</a:t>
                      </a:r>
                      <a:endParaRPr lang="pt-BR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Nome do caso de Uso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Realizar pedido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Ator(es)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6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Descrição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Este caso de uso tem </a:t>
                      </a: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por </a:t>
                      </a: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objetivo de</a:t>
                      </a:r>
                      <a:r>
                        <a:rPr lang="pt-BR" sz="24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realizar pedido de compra após ação </a:t>
                      </a: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 </a:t>
                      </a: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 de </a:t>
                      </a: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fazer </a:t>
                      </a:r>
                      <a:r>
                        <a:rPr lang="pt-BR" sz="2400" dirty="0" err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login</a:t>
                      </a:r>
                      <a:r>
                        <a:rPr lang="pt-BR" sz="24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na página do site.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Pré-condições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Ter cadastro já validado no banco de dados.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0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Pós-condições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Apto a realizar pedido.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9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principal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Necessário cliente estar logado em sua conta no site;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Já na página principal, seleciona o/os produto que deseja adquirir;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Escolhido, o/os pedido é encaminhado para pagamento;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As formas de pagamento serão informadas;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 seleciona;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Site valida pagamento;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Pedido finalizado com sucesso.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Pedido encaminhado para estoque para que prossiga com os tramites de entrega no endereço;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alternativo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2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Exceções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Clientes sem cadastro podem navegar pelo site, conhecendo os produtos.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Entrega pode ser em endereço alternativo;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Inclusão(includes)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  <a:endParaRPr lang="pt-BR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62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Extensões (extend)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</a:t>
                      </a:r>
                      <a:r>
                        <a:rPr lang="pt-BR" sz="24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há</a:t>
                      </a:r>
                      <a:endParaRPr lang="pt-BR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89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24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Regras de Negócio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pt-BR" sz="2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35488" y="1543100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00807" y="3993935"/>
            <a:ext cx="2624436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Open Sans Extra Bold"/>
              </a:rPr>
              <a:t>Realizar</a:t>
            </a:r>
            <a:r>
              <a:rPr lang="en-US" sz="2400" dirty="0" smtClean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Open Sans Extra Bold"/>
              </a:rPr>
              <a:t>pedido</a:t>
            </a:r>
            <a:endParaRPr lang="en-US" sz="24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UC005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51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71506" y="642906"/>
            <a:ext cx="7315200" cy="1463040"/>
          </a:xfrm>
          <a:custGeom>
            <a:avLst/>
            <a:gdLst/>
            <a:ahLst/>
            <a:cxnLst/>
            <a:rect l="l" t="t" r="r" b="b"/>
            <a:pathLst>
              <a:path w="7315200" h="1463040">
                <a:moveTo>
                  <a:pt x="7315200" y="0"/>
                </a:moveTo>
                <a:lnTo>
                  <a:pt x="0" y="0"/>
                </a:lnTo>
                <a:lnTo>
                  <a:pt x="0" y="1463040"/>
                </a:lnTo>
                <a:lnTo>
                  <a:pt x="7315200" y="146304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719730">
            <a:off x="12800239" y="2125385"/>
            <a:ext cx="3965304" cy="5168050"/>
          </a:xfrm>
          <a:custGeom>
            <a:avLst/>
            <a:gdLst/>
            <a:ahLst/>
            <a:cxnLst/>
            <a:rect l="l" t="t" r="r" b="b"/>
            <a:pathLst>
              <a:path w="3965304" h="5168050">
                <a:moveTo>
                  <a:pt x="0" y="0"/>
                </a:moveTo>
                <a:lnTo>
                  <a:pt x="3965303" y="0"/>
                </a:lnTo>
                <a:lnTo>
                  <a:pt x="3965303" y="5168050"/>
                </a:lnTo>
                <a:lnTo>
                  <a:pt x="0" y="5168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07265" y="851772"/>
            <a:ext cx="11530345" cy="1029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2"/>
              </a:lnSpc>
              <a:buFont typeface="Arial" pitchFamily="34" charset="0"/>
              <a:buChar char="•"/>
            </a:pPr>
            <a:r>
              <a:rPr lang="en-US" sz="710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EQUIPE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2498" y="2300465"/>
            <a:ext cx="9548877" cy="3756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Cleide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de Santana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Damacesno</a:t>
            </a:r>
            <a:endParaRPr lang="en-US" sz="3679" spc="-110" dirty="0">
              <a:solidFill>
                <a:srgbClr val="000000"/>
              </a:solidFill>
              <a:latin typeface="Open Sans Extra Bold"/>
            </a:endParaRPr>
          </a:p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Davi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da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Cruz Ferreira</a:t>
            </a:r>
          </a:p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Elon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Diego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Vitorio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dos Santos</a:t>
            </a:r>
          </a:p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Júlio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César Santos Franco</a:t>
            </a:r>
          </a:p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Larissa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Kércia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Schramm </a:t>
            </a:r>
            <a:r>
              <a:rPr lang="en-US" sz="3679" spc="-110" dirty="0" err="1">
                <a:solidFill>
                  <a:srgbClr val="000000"/>
                </a:solidFill>
                <a:latin typeface="Open Sans Extra Bold"/>
              </a:rPr>
              <a:t>da</a:t>
            </a:r>
            <a:r>
              <a:rPr lang="en-US" sz="3679" spc="-110" dirty="0">
                <a:solidFill>
                  <a:srgbClr val="000000"/>
                </a:solidFill>
                <a:latin typeface="Open Sans Extra Bold"/>
              </a:rPr>
              <a:t> Silva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028700" y="6631804"/>
            <a:ext cx="7315200" cy="1463040"/>
          </a:xfrm>
          <a:custGeom>
            <a:avLst/>
            <a:gdLst/>
            <a:ahLst/>
            <a:cxnLst/>
            <a:rect l="l" t="t" r="r" b="b"/>
            <a:pathLst>
              <a:path w="7315200" h="1463040">
                <a:moveTo>
                  <a:pt x="7315200" y="0"/>
                </a:moveTo>
                <a:lnTo>
                  <a:pt x="0" y="0"/>
                </a:lnTo>
                <a:lnTo>
                  <a:pt x="0" y="1463040"/>
                </a:lnTo>
                <a:lnTo>
                  <a:pt x="7315200" y="146304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72226" y="6872340"/>
            <a:ext cx="11530345" cy="1029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12"/>
              </a:lnSpc>
              <a:buFont typeface="Arial" pitchFamily="34" charset="0"/>
              <a:buChar char="•"/>
            </a:pPr>
            <a:r>
              <a:rPr lang="en-US" sz="7101" dirty="0">
                <a:solidFill>
                  <a:srgbClr val="000000"/>
                </a:solidFill>
                <a:latin typeface="SimSun" pitchFamily="2" charset="-122"/>
                <a:ea typeface="SimSun" pitchFamily="2" charset="-122"/>
              </a:rPr>
              <a:t>DOCENTE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2498" y="8293521"/>
            <a:ext cx="7691502" cy="708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4349" lvl="1" indent="-397174">
              <a:lnSpc>
                <a:spcPts val="6033"/>
              </a:lnSpc>
              <a:buFont typeface="Arial"/>
              <a:buChar char="•"/>
            </a:pPr>
            <a:r>
              <a:rPr lang="en-US" sz="3679" spc="-110" dirty="0">
                <a:solidFill>
                  <a:srgbClr val="000000"/>
                </a:solidFill>
                <a:latin typeface="Open Sans Bold"/>
              </a:rPr>
              <a:t>Claudio Fabian de Souza Vieira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4" name="Freeform 4"/>
          <p:cNvSpPr/>
          <p:nvPr/>
        </p:nvSpPr>
        <p:spPr>
          <a:xfrm rot="-484985">
            <a:off x="2322332" y="1052325"/>
            <a:ext cx="1876748" cy="1666196"/>
          </a:xfrm>
          <a:custGeom>
            <a:avLst/>
            <a:gdLst/>
            <a:ahLst/>
            <a:cxnLst/>
            <a:rect l="l" t="t" r="r" b="b"/>
            <a:pathLst>
              <a:path w="1876748" h="1666196">
                <a:moveTo>
                  <a:pt x="0" y="0"/>
                </a:moveTo>
                <a:lnTo>
                  <a:pt x="1876748" y="0"/>
                </a:lnTo>
                <a:lnTo>
                  <a:pt x="1876748" y="1666196"/>
                </a:lnTo>
                <a:lnTo>
                  <a:pt x="0" y="1666196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CaixaDeTexto 8"/>
          <p:cNvSpPr txBox="1"/>
          <p:nvPr/>
        </p:nvSpPr>
        <p:spPr>
          <a:xfrm>
            <a:off x="642879" y="3286112"/>
            <a:ext cx="167164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latin typeface="Arial Rounded MT Bold" pitchFamily="34" charset="0"/>
              </a:rPr>
              <a:t>Site com sistema de vendas de livros, </a:t>
            </a:r>
            <a:r>
              <a:rPr lang="pt-BR" sz="6000" dirty="0" err="1" smtClean="0">
                <a:latin typeface="Arial Rounded MT Bold" pitchFamily="34" charset="0"/>
              </a:rPr>
              <a:t>CD's</a:t>
            </a:r>
            <a:r>
              <a:rPr lang="pt-BR" sz="6000" dirty="0" smtClean="0">
                <a:latin typeface="Arial Rounded MT Bold" pitchFamily="34" charset="0"/>
              </a:rPr>
              <a:t> </a:t>
            </a:r>
          </a:p>
          <a:p>
            <a:pPr algn="ctr"/>
            <a:r>
              <a:rPr lang="pt-BR" sz="6000" dirty="0" smtClean="0">
                <a:latin typeface="Arial Rounded MT Bold" pitchFamily="34" charset="0"/>
              </a:rPr>
              <a:t>e </a:t>
            </a:r>
            <a:r>
              <a:rPr lang="pt-BR" sz="6000" dirty="0" err="1" smtClean="0">
                <a:latin typeface="Arial Rounded MT Bold" pitchFamily="34" charset="0"/>
              </a:rPr>
              <a:t>DVD'S</a:t>
            </a:r>
            <a:r>
              <a:rPr lang="pt-BR" sz="6000" dirty="0" smtClean="0">
                <a:latin typeface="Arial Rounded MT Bold" pitchFamily="34" charset="0"/>
              </a:rPr>
              <a:t> que auxilia no controle de vendas, clientes  e cadastros dos seus produtos</a:t>
            </a:r>
            <a:r>
              <a:rPr lang="pt-BR" sz="6000" dirty="0" smtClean="0"/>
              <a:t>.</a:t>
            </a:r>
          </a:p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500530" y="1142972"/>
            <a:ext cx="58334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dirty="0" smtClean="0">
                <a:latin typeface="Arial Rounded MT Bold" pitchFamily="34" charset="0"/>
              </a:rPr>
              <a:t>Objetivos</a:t>
            </a:r>
            <a:endParaRPr lang="pt-BR" sz="96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3339704" y="462980"/>
            <a:ext cx="10944225" cy="8872538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66781">
            <a:off x="7590143" y="3448484"/>
            <a:ext cx="2025332" cy="1850231"/>
            <a:chOff x="0" y="0"/>
            <a:chExt cx="889721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23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Cadastrar</a:t>
              </a:r>
              <a:r>
                <a:rPr lang="en-US" sz="23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3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produtos</a:t>
              </a:r>
              <a:endParaRPr lang="en-US" sz="23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479131" y="6993731"/>
            <a:ext cx="2025332" cy="1850231"/>
            <a:chOff x="0" y="0"/>
            <a:chExt cx="889721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2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Estocar</a:t>
              </a:r>
              <a:endPara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486684" y="5556418"/>
            <a:ext cx="2025332" cy="1850231"/>
            <a:chOff x="0" y="0"/>
            <a:chExt cx="889721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2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Registrar </a:t>
              </a:r>
              <a:r>
                <a:rPr lang="en-US" sz="2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pedidos</a:t>
              </a:r>
              <a:endPara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500662" y="1785914"/>
            <a:ext cx="2025332" cy="1850231"/>
            <a:chOff x="0" y="0"/>
            <a:chExt cx="889721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dirty="0" err="1">
                  <a:solidFill>
                    <a:srgbClr val="000000"/>
                  </a:solidFill>
                  <a:latin typeface="Open Sans Extra Bold"/>
                </a:rPr>
                <a:t>Cadastrar</a:t>
              </a:r>
              <a:r>
                <a:rPr lang="en-US" sz="1899" dirty="0">
                  <a:solidFill>
                    <a:srgbClr val="000000"/>
                  </a:solidFill>
                  <a:latin typeface="Open Sans Extra Bold"/>
                </a:rPr>
                <a:t> </a:t>
              </a:r>
              <a:r>
                <a:rPr lang="en-US" sz="1899" dirty="0" err="1">
                  <a:solidFill>
                    <a:srgbClr val="000000"/>
                  </a:solidFill>
                  <a:latin typeface="Open Sans Extra Bold"/>
                </a:rPr>
                <a:t>clientes</a:t>
              </a:r>
              <a:endParaRPr lang="en-US" sz="1899" dirty="0">
                <a:solidFill>
                  <a:srgbClr val="000000"/>
                </a:solidFill>
                <a:latin typeface="Open Sans Extra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46469" y="3574256"/>
            <a:ext cx="2025332" cy="1850231"/>
            <a:chOff x="0" y="0"/>
            <a:chExt cx="889721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89721" cy="812800"/>
            </a:xfrm>
            <a:custGeom>
              <a:avLst/>
              <a:gdLst/>
              <a:ahLst/>
              <a:cxnLst/>
              <a:rect l="l" t="t" r="r" b="b"/>
              <a:pathLst>
                <a:path w="889721" h="812800">
                  <a:moveTo>
                    <a:pt x="444861" y="0"/>
                  </a:moveTo>
                  <a:cubicBezTo>
                    <a:pt x="199171" y="0"/>
                    <a:pt x="0" y="181951"/>
                    <a:pt x="0" y="406400"/>
                  </a:cubicBezTo>
                  <a:cubicBezTo>
                    <a:pt x="0" y="630849"/>
                    <a:pt x="199171" y="812800"/>
                    <a:pt x="444861" y="812800"/>
                  </a:cubicBezTo>
                  <a:cubicBezTo>
                    <a:pt x="690550" y="812800"/>
                    <a:pt x="889721" y="630849"/>
                    <a:pt x="889721" y="406400"/>
                  </a:cubicBezTo>
                  <a:cubicBezTo>
                    <a:pt x="889721" y="181951"/>
                    <a:pt x="690550" y="0"/>
                    <a:pt x="444861" y="0"/>
                  </a:cubicBez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2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Realizar</a:t>
              </a:r>
              <a:r>
                <a:rPr lang="en-US" sz="24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pedidos</a:t>
              </a:r>
              <a:endParaRPr lang="en-US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5020004" y="3148593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 flipV="1">
            <a:off x="2893219" y="2879150"/>
            <a:ext cx="2580991" cy="18500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AutoShape 24"/>
          <p:cNvSpPr/>
          <p:nvPr/>
        </p:nvSpPr>
        <p:spPr>
          <a:xfrm flipV="1">
            <a:off x="2893219" y="4499372"/>
            <a:ext cx="4606132" cy="2297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5" name="AutoShape 25"/>
          <p:cNvSpPr/>
          <p:nvPr/>
        </p:nvSpPr>
        <p:spPr>
          <a:xfrm>
            <a:off x="2928894" y="4786310"/>
            <a:ext cx="3572319" cy="159736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AutoShape 26"/>
          <p:cNvSpPr/>
          <p:nvPr/>
        </p:nvSpPr>
        <p:spPr>
          <a:xfrm>
            <a:off x="2893219" y="4729162"/>
            <a:ext cx="1810632" cy="25625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7" name="AutoShape 27"/>
          <p:cNvSpPr/>
          <p:nvPr/>
        </p:nvSpPr>
        <p:spPr>
          <a:xfrm flipH="1" flipV="1">
            <a:off x="11871801" y="4499372"/>
            <a:ext cx="3148203" cy="2297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8" name="TextBox 28"/>
          <p:cNvSpPr txBox="1"/>
          <p:nvPr/>
        </p:nvSpPr>
        <p:spPr>
          <a:xfrm>
            <a:off x="3592562" y="923925"/>
            <a:ext cx="8408958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000000"/>
                </a:solidFill>
                <a:latin typeface="Open Sans Bold"/>
              </a:rPr>
              <a:t>UC- site de </a:t>
            </a:r>
            <a:r>
              <a:rPr lang="en-US" sz="5000" dirty="0" err="1">
                <a:solidFill>
                  <a:srgbClr val="000000"/>
                </a:solidFill>
                <a:latin typeface="Open Sans Bold"/>
              </a:rPr>
              <a:t>compras</a:t>
            </a:r>
            <a:endParaRPr lang="en-US" sz="5000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4859040" y="6286508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Arial" pitchFamily="34" charset="0"/>
                <a:cs typeface="Arial" pitchFamily="34" charset="0"/>
              </a:rPr>
              <a:t>Cliente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714316" y="5929318"/>
            <a:ext cx="2357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latin typeface="Arial" pitchFamily="34" charset="0"/>
                <a:cs typeface="Arial" pitchFamily="34" charset="0"/>
              </a:rPr>
              <a:t>Sistema</a:t>
            </a:r>
            <a:endParaRPr lang="pt-BR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E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21926"/>
              </p:ext>
            </p:extLst>
          </p:nvPr>
        </p:nvGraphicFramePr>
        <p:xfrm>
          <a:off x="0" y="5"/>
          <a:ext cx="18288000" cy="10286998"/>
        </p:xfrm>
        <a:graphic>
          <a:graphicData uri="http://schemas.openxmlformats.org/drawingml/2006/table">
            <a:tbl>
              <a:tblPr/>
              <a:tblGrid>
                <a:gridCol w="649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Número do caso de uso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UC001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Nome do caso de uso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Cadastrar cliente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Ator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Sistema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55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Descrição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Este caso de uso tem o objetivo de cadastrar clientes no sistema.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Pré-condições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Ter uma forma de contato.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467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Pós-condições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Não há.</a:t>
                      </a:r>
                    </a:p>
                  </a:txBody>
                  <a:tcPr marL="9525" marR="9525" marT="952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446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Cenário principal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lvl="0" indent="-228600" algn="just" fontAlgn="b">
                        <a:buAutoNum type="arabicPeriod"/>
                      </a:pP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O 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cliente acessa o formulário de cadastro através do site.                                                                                     </a:t>
                      </a:r>
                      <a:endParaRPr lang="pt-BR" sz="2800" b="0" i="0" u="none" strike="noStrike" spc="0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28600" lvl="0" indent="-228600" algn="just" fontAlgn="b">
                        <a:buNone/>
                      </a:pP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 2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.  O cliente para realizar o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cadastro deve 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informar o nome, email,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endereço,</a:t>
                      </a:r>
                      <a:r>
                        <a:rPr lang="pt-BR" sz="2800" b="0" i="0" u="none" strike="noStrike" spc="0" baseline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número 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de telefone, número do CPF e senha.                                                                                                                      2.1. Todos os campos são obrigatórios.                                                                                              </a:t>
                      </a:r>
                      <a:endParaRPr lang="pt-BR" sz="2800" b="0" i="0" u="none" strike="noStrike" spc="0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228600" lvl="0" indent="-228600" algn="just" fontAlgn="b">
                        <a:buNone/>
                      </a:pP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 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3.Os</a:t>
                      </a:r>
                      <a:r>
                        <a:rPr lang="pt-BR" sz="2800" b="0" i="0" u="none" strike="noStrike" spc="0" baseline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dados serão</a:t>
                      </a:r>
                      <a:r>
                        <a:rPr lang="pt-BR" sz="2800" b="0" i="0" u="none" strike="noStrike" spc="0" baseline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armazenados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.              </a:t>
                      </a:r>
                      <a:r>
                        <a:rPr lang="pt-BR" sz="2800" b="0" i="0" u="none" strike="noStrike" spc="0" dirty="0" smtClean="0">
                          <a:solidFill>
                            <a:schemeClr val="tx1"/>
                          </a:solidFill>
                          <a:latin typeface="Arial"/>
                        </a:rPr>
                        <a:t>                                                                                                                                                               </a:t>
                      </a:r>
                      <a:r>
                        <a:rPr lang="pt-BR" sz="2800" b="0" i="0" u="none" strike="noStrike" spc="0" dirty="0">
                          <a:solidFill>
                            <a:schemeClr val="tx1"/>
                          </a:solidFill>
                          <a:latin typeface="Arial"/>
                        </a:rPr>
                        <a:t>4. Será enviado email de confirmação para finalizar o cadastro.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Cenário alternativo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Não há.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Excessões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Caso esteja cadastrado, será negado um novo.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Include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Não há.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Extend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>
                          <a:solidFill>
                            <a:schemeClr val="tx1"/>
                          </a:solidFill>
                          <a:latin typeface="Arial"/>
                        </a:rPr>
                        <a:t>Não há.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103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Regras de negócio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8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Para confirmar o cadastro será enviado link por email.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pPr algn="ctr">
              <a:lnSpc>
                <a:spcPts val="2659"/>
              </a:lnSpc>
            </a:pPr>
            <a:r>
              <a:rPr lang="en-US" dirty="0" err="1" smtClean="0">
                <a:solidFill>
                  <a:srgbClr val="000000"/>
                </a:solidFill>
                <a:latin typeface="Open Sans Extra Bold"/>
              </a:rPr>
              <a:t>ff</a:t>
            </a:r>
            <a:endParaRPr lang="en-US" dirty="0">
              <a:solidFill>
                <a:srgbClr val="000000"/>
              </a:solidFill>
              <a:latin typeface="Open Sans Extra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351653" y="1376623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359689" y="3993935"/>
            <a:ext cx="2106667" cy="79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Cadastrar</a:t>
            </a:r>
            <a:r>
              <a:rPr lang="en-US" sz="2800" dirty="0" smtClean="0">
                <a:solidFill>
                  <a:srgbClr val="000000"/>
                </a:solidFill>
                <a:latin typeface="Open Sans Extra Bold"/>
              </a:rPr>
              <a:t> </a:t>
            </a:r>
          </a:p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clientes</a:t>
            </a:r>
            <a:endParaRPr lang="en-US" sz="28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UC001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4476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6729934" y="1079499"/>
          <a:ext cx="4828132" cy="8128002"/>
        </p:xfrm>
        <a:graphic>
          <a:graphicData uri="http://schemas.openxmlformats.org/drawingml/2006/table">
            <a:tbl>
              <a:tblPr/>
              <a:tblGrid>
                <a:gridCol w="1496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Número do caso de uso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06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Nome do caso de uso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 Cadastrar Produtos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Ator(es)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 Administrador do Sistema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Descrição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Este caso de uso descreve o processo pelo qual um administrador do sistema pode cadastrar novos produtos no sistema de gerenciamento de produtos.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Pré-condições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O administrador do sistema está autenticado no sistema.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O administrador possui as permissões necessárias para cadastrar novos produtos.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Pôs-condições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Um novo produto é cadastrado no sistema.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617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Cenário principal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1. O administrador do sistema seleciona a opção de "Cadastrar Produto" no menu.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2. O sistema exibe o formulário de cadastro de produtos.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3. O administrador preenche os campos obrigatórios do formulário, como nome, descrição, preço e categoria.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4. O administrador pode adicionar imagens e especificações adicionais do produto, se necessário.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5. O administrador confirma os dados e seleciona a opção "Cadastrar".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6. O sistema valida os dados e cadastra o novo produto.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7. O sistema exibe uma mensagem de sucesso de cadastro.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8. O caso de uso é encerrado.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Cenário alternativo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No passo 6, se os dados não forem válidos (por exemplo, campos obrigatórios em branco, formato inválido), o sistema exibe uma mensagem de erro e volta ao passo 2.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Exceções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No passo 5, se o administrador optar por cancelar o cadastro, o caso de uso é encerrado sem cadastrar o produto.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Inclusão(includes)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Incluir Autenticação: Antes de iniciar o caso de uso, é necessário que o administrador do sistema esteja autenticado.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5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Extensões (extend)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- Extensão de Notificação: Após o cadastro bem-sucedido, o sistema pode acionar um mecanismo de notificação para informar aos usuários sobre o novo produto cadastrado.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102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>
                          <a:latin typeface="Arial"/>
                          <a:ea typeface="Arial"/>
                          <a:cs typeface="Times New Roman"/>
                        </a:rPr>
                        <a:t>Regras de Negócio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latin typeface="Arial"/>
                          <a:ea typeface="Arial"/>
                          <a:cs typeface="Times New Roman"/>
                        </a:rPr>
                        <a:t>- Todos os campos obrigatórios no formulário de cadastro devem ser preenchidos para que o produto seja cadastrado com sucesso.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latin typeface="Arial"/>
                          <a:ea typeface="Arial"/>
                          <a:cs typeface="Times New Roman"/>
                        </a:rPr>
                        <a:t>- O sistema deve validar os formatos dos campos, como garantir que o preço seja um valor numérico válido.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900" dirty="0">
                          <a:latin typeface="Arial"/>
                          <a:ea typeface="Arial"/>
                          <a:cs typeface="Times New Roman"/>
                        </a:rPr>
                        <a:t>- O sistema pode impor restrições de tamanho para os campos, como limites de caracteres para a descrição do produto.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0" y="-5"/>
          <a:ext cx="18288000" cy="10411487"/>
        </p:xfrm>
        <a:graphic>
          <a:graphicData uri="http://schemas.openxmlformats.org/drawingml/2006/table">
            <a:tbl>
              <a:tblPr/>
              <a:tblGrid>
                <a:gridCol w="5669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Arial"/>
                          <a:ea typeface="Arial"/>
                          <a:cs typeface="Times New Roman"/>
                        </a:rPr>
                        <a:t>Número do caso de uso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UC002</a:t>
                      </a:r>
                      <a:endParaRPr lang="pt-BR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Nome do caso de uso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 Cadastrar Produtos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Ator(es)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 </a:t>
                      </a: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Sistema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2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Descrição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Este caso de uso descreve o processo pelo qual um administrador do sistema pode cadastrar novos produtos no sistema de gerenciamento de produtos.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8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Arial"/>
                          <a:ea typeface="Arial"/>
                          <a:cs typeface="Times New Roman"/>
                        </a:rPr>
                        <a:t>Pré-condições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- </a:t>
                      </a: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O administrador possui as permissões necessárias para cadastrar novos produtos.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Pôs-condições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- Um novo produto é cadastrado no sistema.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53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Cenário principal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1. O administrador do sistema seleciona a opção de "Cadastrar Produto" no menu.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2. O sistema exibe o formulário de cadastro de produtos.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3. O administrador preenche os campos obrigatórios do formulário, como nome, descrição, preço e categoria.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4. O administrador pode adicionar imagens e especificações adicionais do produto, se necessário.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5. O administrador confirma os dados e seleciona a opção "Cadastrar".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6. O sistema valida os dados e cadastra o novo produto.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7. O sistema exibe uma mensagem de sucesso de cadastro</a:t>
                      </a: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.</a:t>
                      </a:r>
                      <a:endParaRPr lang="pt-BR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82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Cenário alternativo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- No passo 6, se os dados não forem válidos (por exemplo, campos obrigatórios em branco, formato inválido), o sistema exibe uma mensagem de erro e volta ao passo 2.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82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Exceções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latin typeface="Arial"/>
                          <a:ea typeface="Arial"/>
                          <a:cs typeface="Times New Roman"/>
                        </a:rPr>
                        <a:t>- No passo 5, se o administrador optar por cancelar o cadastro, o caso de uso é encerrado sem cadastrar o produto.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8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Arial"/>
                          <a:ea typeface="Arial"/>
                          <a:cs typeface="Times New Roman"/>
                        </a:rPr>
                        <a:t>Inclusão(includes)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-Não há.</a:t>
                      </a:r>
                      <a:endParaRPr lang="pt-BR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9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>
                          <a:latin typeface="Arial"/>
                          <a:ea typeface="Arial"/>
                          <a:cs typeface="Times New Roman"/>
                        </a:rPr>
                        <a:t>Extensões (extend)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latin typeface="Arial"/>
                          <a:ea typeface="Arial"/>
                          <a:cs typeface="Times New Roman"/>
                        </a:rPr>
                        <a:t>-Não</a:t>
                      </a:r>
                      <a:r>
                        <a:rPr lang="pt-BR" sz="2000" baseline="0" dirty="0" smtClean="0">
                          <a:latin typeface="Arial"/>
                          <a:ea typeface="Arial"/>
                          <a:cs typeface="Times New Roman"/>
                        </a:rPr>
                        <a:t> há.</a:t>
                      </a:r>
                      <a:endParaRPr lang="pt-BR" sz="2000" dirty="0"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6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>
                          <a:latin typeface="Arial"/>
                          <a:ea typeface="Arial"/>
                          <a:cs typeface="Times New Roman"/>
                        </a:rPr>
                        <a:t>Regras de Negócio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- Todos os campos obrigatórios no formulário de cadastro devem ser preenchidos para que o produto seja cadastrado com sucesso.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- O sistema deve validar os formatos dos campos, como garantir que o preço seja um valor numérico válido.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latin typeface="Arial"/>
                          <a:ea typeface="Arial"/>
                          <a:cs typeface="Times New Roman"/>
                        </a:rPr>
                        <a:t>- O sistema pode impor restrições de tamanho para os campos, como limites de caracteres para a descrição do produto.</a:t>
                      </a:r>
                    </a:p>
                  </a:txBody>
                  <a:tcPr marL="53646" marR="53646" marT="53646" marB="536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35488" y="1543100"/>
            <a:ext cx="7233171" cy="6165602"/>
            <a:chOff x="0" y="0"/>
            <a:chExt cx="2882430" cy="233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82430" cy="2336800"/>
            </a:xfrm>
            <a:custGeom>
              <a:avLst/>
              <a:gdLst/>
              <a:ahLst/>
              <a:cxnLst/>
              <a:rect l="l" t="t" r="r" b="b"/>
              <a:pathLst>
                <a:path w="2882430" h="2336800">
                  <a:moveTo>
                    <a:pt x="0" y="0"/>
                  </a:moveTo>
                  <a:lnTo>
                    <a:pt x="2882430" y="0"/>
                  </a:lnTo>
                  <a:lnTo>
                    <a:pt x="2882430" y="2336800"/>
                  </a:lnTo>
                  <a:lnTo>
                    <a:pt x="0" y="233680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0000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3278981" y="419695"/>
            <a:ext cx="3086100" cy="32307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1" name="TextBox 17"/>
          <p:cNvSpPr txBox="1"/>
          <p:nvPr/>
        </p:nvSpPr>
        <p:spPr>
          <a:xfrm>
            <a:off x="5674121" y="1872644"/>
            <a:ext cx="1503314" cy="159004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n-US" sz="1899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359689" y="3993935"/>
            <a:ext cx="2106667" cy="79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2800" dirty="0" err="1">
                <a:solidFill>
                  <a:srgbClr val="000000"/>
                </a:solidFill>
                <a:latin typeface="Open Sans Extra Bold"/>
              </a:rPr>
              <a:t>Cadastrar</a:t>
            </a:r>
            <a:r>
              <a:rPr lang="en-US" sz="2800" dirty="0">
                <a:solidFill>
                  <a:srgbClr val="000000"/>
                </a:solidFill>
                <a:latin typeface="Open Sans Extra Bold"/>
              </a:rPr>
              <a:t> </a:t>
            </a:r>
            <a:endParaRPr lang="en-US" sz="2800" dirty="0" smtClean="0">
              <a:solidFill>
                <a:srgbClr val="000000"/>
              </a:solidFill>
              <a:latin typeface="Open Sans Extra Bold"/>
            </a:endParaRPr>
          </a:p>
          <a:p>
            <a:pPr algn="ctr">
              <a:lnSpc>
                <a:spcPts val="265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Open Sans Extra Bold"/>
              </a:rPr>
              <a:t>produtos</a:t>
            </a:r>
            <a:endParaRPr lang="en-US" sz="2800" dirty="0">
              <a:solidFill>
                <a:srgbClr val="000000"/>
              </a:solidFill>
              <a:latin typeface="Open Sans Extra Bold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6119664" y="3462686"/>
            <a:ext cx="2664296" cy="19688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reeform 21"/>
          <p:cNvSpPr/>
          <p:nvPr/>
        </p:nvSpPr>
        <p:spPr>
          <a:xfrm>
            <a:off x="1214382" y="2857484"/>
            <a:ext cx="2239296" cy="3161140"/>
          </a:xfrm>
          <a:custGeom>
            <a:avLst/>
            <a:gdLst/>
            <a:ahLst/>
            <a:cxnLst/>
            <a:rect l="l" t="t" r="r" b="b"/>
            <a:pathLst>
              <a:path w="2239296" h="3161140">
                <a:moveTo>
                  <a:pt x="0" y="0"/>
                </a:moveTo>
                <a:lnTo>
                  <a:pt x="2239296" y="0"/>
                </a:lnTo>
                <a:lnTo>
                  <a:pt x="2239296" y="3161139"/>
                </a:lnTo>
                <a:lnTo>
                  <a:pt x="0" y="3161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cxnSp>
        <p:nvCxnSpPr>
          <p:cNvPr id="16" name="Conector de Seta Reta 15"/>
          <p:cNvCxnSpPr/>
          <p:nvPr/>
        </p:nvCxnSpPr>
        <p:spPr>
          <a:xfrm flipV="1">
            <a:off x="2735288" y="4423420"/>
            <a:ext cx="3168352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5039544" y="1872644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UC002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89924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57254" y="0"/>
            <a:ext cx="18645254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-285816" y="1"/>
          <a:ext cx="18573816" cy="10188715"/>
        </p:xfrm>
        <a:graphic>
          <a:graphicData uri="http://schemas.openxmlformats.org/drawingml/2006/table">
            <a:tbl>
              <a:tblPr/>
              <a:tblGrid>
                <a:gridCol w="342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Número do Caso de Uso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UC003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Nome do caso de Uso 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Registrar Pedido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Ator(es)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Descrição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Este caso de uso descreve como um sistema de vendas cadastrar novos pedidos no sistema.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Pré-condições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Os produtos a serem incluídos no pedido já estão cadastrados no sistema.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00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Pós-condições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Um novo pedido é registrado no sistema, associado ao cliente e aos produtos </a:t>
                      </a:r>
                      <a:r>
                        <a:rPr lang="pt-BR" sz="2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selecionados.</a:t>
                      </a:r>
                      <a:r>
                        <a:rPr lang="pt-BR" sz="2000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</a:t>
                      </a: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estoque dos produtos é atualizado de acordo com as quantidades do pedido.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22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principal 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de vendas seleciona a opção de cadastrar um novo pedido.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exibe um formulário de cadastro de pedido contendo os campos necessários, como: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/>
                        <a:buChar char="○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Número do pedido (gerado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automaticamente,</a:t>
                      </a:r>
                      <a:r>
                        <a:rPr lang="pt-BR" sz="2000" u="none" strike="noStrik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Data </a:t>
                      </a: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pedido,</a:t>
                      </a:r>
                      <a:r>
                        <a:rPr lang="pt-BR" sz="2000" u="none" strike="noStrik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Cliente </a:t>
                      </a: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(selecionado a partir da lista de clientes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cadastrados,</a:t>
                      </a:r>
                      <a:r>
                        <a:rPr lang="pt-BR" sz="2000" u="none" strike="noStrik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Produtos </a:t>
                      </a: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 serem incluídos no pedido (selecionados a partir da lista de produtos cadastrados, com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quantidade e </a:t>
                      </a:r>
                      <a:r>
                        <a:rPr lang="pt-BR" sz="2000" u="none" strike="noStrike" baseline="0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dirty="0" smtClean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Total </a:t>
                      </a: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do pedido (calculado automaticamente com base nos produtos e quantidades selecionados)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cliente preenche os campos obrigatórios do formulário, seleciona os produtos e quantidades desejados e confirma as seleções.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valida os dados inseridos, certificando-se de que todos os campos obrigatórios estão preenchidos corretamente.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registra o novo pedido no banco de dados, associando-o ao cliente e aos produtos selecionados, juntamente com as quantidades e o total.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atualiza o estoque dos produtos de acordo, reduzindo as quantidades disponíveis com base no pedido cadastrado.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1200"/>
                        </a:spcAft>
                        <a:buFont typeface="+mj-lt"/>
                        <a:buAutoNum type="arabicPeriod"/>
                      </a:pPr>
                      <a:r>
                        <a:rPr lang="pt-BR" sz="2000" u="none" strike="noStrike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 sistema exibe uma mensagem de confirmação ao funcionário, indicando que o pedido foi cadastrado com sucesso.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6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Cenário alternativo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 os campos obrigatórios não forem preenchidos corretamente, o sistema exibirá uma mensagem de erro e solicitará ao funcionário que os corrija.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1200"/>
                        </a:spcAft>
                      </a:pP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 houver algum problema ao atualizar o estoque dos produtos após o cadastro do pedido, o sistema deverá lidar com essa situação e notificar o funcionário.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Inclusão(includes)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Extensões (extend)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Não há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0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Regras de Negócio</a:t>
                      </a: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sz="2000" b="1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Validação de Datas:</a:t>
                      </a:r>
                      <a:r>
                        <a:rPr lang="pt-BR" sz="2000" b="1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Regra: A data do pedido não pode ser posterior à data atual.</a:t>
                      </a:r>
                      <a:r>
                        <a:rPr lang="pt-BR" sz="2000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|</a:t>
                      </a:r>
                      <a:r>
                        <a:rPr lang="pt-BR" sz="200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Ação: O sistema deve verificar a data do pedido e rejeitar datas futuras.</a:t>
                      </a:r>
                    </a:p>
                    <a:p>
                      <a:pPr lvl="0"/>
                      <a:r>
                        <a:rPr lang="pt-BR" sz="2000" b="1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Validação de Quantidade de Produtos:</a:t>
                      </a:r>
                      <a:r>
                        <a:rPr lang="pt-BR" sz="2000" b="1" u="none" strike="noStrike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pt-BR" sz="2000" u="none" strike="noStrike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Regra: A quantidade de cada produto em um pedido não pode ser negativa ou zero.</a:t>
                      </a:r>
                    </a:p>
                    <a:p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Ação: O sistema deve validar e rejeitar qualquer tentativa de cadastrar um pedido com quantidades não válidas</a:t>
                      </a:r>
                      <a:endParaRPr lang="pt-BR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56493" marR="564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214278"/>
            <a:ext cx="1828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1670</Words>
  <Application>Microsoft Office PowerPoint</Application>
  <PresentationFormat>Personalizar</PresentationFormat>
  <Paragraphs>222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Niagara Engraved</vt:lpstr>
      <vt:lpstr>Times New Roman</vt:lpstr>
      <vt:lpstr>Arial Rounded MT Bold</vt:lpstr>
      <vt:lpstr>Open Sans Bold</vt:lpstr>
      <vt:lpstr>Arial</vt:lpstr>
      <vt:lpstr>SimSun</vt:lpstr>
      <vt:lpstr>Open Sans Extra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uso</dc:title>
  <cp:lastModifiedBy>Aluno</cp:lastModifiedBy>
  <cp:revision>19</cp:revision>
  <dcterms:created xsi:type="dcterms:W3CDTF">2006-08-16T00:00:00Z</dcterms:created>
  <dcterms:modified xsi:type="dcterms:W3CDTF">2023-08-30T22:55:08Z</dcterms:modified>
  <dc:identifier>DAFtBJeDfo8</dc:identifier>
</cp:coreProperties>
</file>