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58" r:id="rId6"/>
    <p:sldId id="267" r:id="rId7"/>
    <p:sldId id="274" r:id="rId8"/>
    <p:sldId id="270" r:id="rId9"/>
    <p:sldId id="260" r:id="rId10"/>
    <p:sldId id="261" r:id="rId11"/>
    <p:sldId id="262" r:id="rId12"/>
    <p:sldId id="263" r:id="rId13"/>
    <p:sldId id="285" r:id="rId14"/>
    <p:sldId id="271" r:id="rId15"/>
    <p:sldId id="272" r:id="rId16"/>
    <p:sldId id="273" r:id="rId17"/>
    <p:sldId id="269" r:id="rId18"/>
    <p:sldId id="268" r:id="rId19"/>
    <p:sldId id="265" r:id="rId20"/>
    <p:sldId id="266" r:id="rId21"/>
  </p:sldIdLst>
  <p:sldSz cx="9144000" cy="6858000" type="screen4x3"/>
  <p:notesSz cx="97536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1" userDrawn="1">
          <p15:clr>
            <a:srgbClr val="A4A3A4"/>
          </p15:clr>
        </p15:guide>
        <p15:guide id="3" orient="horz" pos="2702" userDrawn="1">
          <p15:clr>
            <a:srgbClr val="A4A3A4"/>
          </p15:clr>
        </p15:guide>
        <p15:guide id="4" pos="20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ser" initials="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howGuides="1">
      <p:cViewPr>
        <p:scale>
          <a:sx n="66" d="100"/>
          <a:sy n="66" d="100"/>
        </p:scale>
        <p:origin x="2069" y="509"/>
      </p:cViewPr>
      <p:guideLst>
        <p:guide orient="horz" pos="2160"/>
        <p:guide pos="2881"/>
        <p:guide orient="horz" pos="2702"/>
        <p:guide pos="202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9-25T22:19:54.784" idx="1">
    <p:pos x="-477" y="38"/>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microsoft.com/office/2007/relationships/hdphoto" Target="../media/image15.wdp"/><Relationship Id="rId8" Type="http://schemas.openxmlformats.org/officeDocument/2006/relationships/image" Target="../media/image14.png"/><Relationship Id="rId7" Type="http://schemas.openxmlformats.org/officeDocument/2006/relationships/image" Target="../media/image13.png"/><Relationship Id="rId6" Type="http://schemas.microsoft.com/office/2007/relationships/hdphoto" Target="../media/image12.wdp"/><Relationship Id="rId5" Type="http://schemas.openxmlformats.org/officeDocument/2006/relationships/image" Target="../media/image11.png"/><Relationship Id="rId4" Type="http://schemas.openxmlformats.org/officeDocument/2006/relationships/image" Target="../media/image10.png"/><Relationship Id="rId3" Type="http://schemas.microsoft.com/office/2007/relationships/hdphoto" Target="../media/image9.wdp"/><Relationship Id="rId2" Type="http://schemas.openxmlformats.org/officeDocument/2006/relationships/image" Target="../media/image8.png"/><Relationship Id="rId13" Type="http://schemas.openxmlformats.org/officeDocument/2006/relationships/comments" Target="../comments/comment1.xml"/><Relationship Id="rId12" Type="http://schemas.openxmlformats.org/officeDocument/2006/relationships/slideLayout" Target="../slideLayouts/slideLayout12.xml"/><Relationship Id="rId11" Type="http://schemas.microsoft.com/office/2007/relationships/hdphoto" Target="../media/image17.wdp"/><Relationship Id="rId10" Type="http://schemas.openxmlformats.org/officeDocument/2006/relationships/image" Target="../media/image16.pn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jpeg"/><Relationship Id="rId3" Type="http://schemas.openxmlformats.org/officeDocument/2006/relationships/hyperlink" Target="https://creativecommons.org/licenses/by-sa/3.0/" TargetMode="External"/><Relationship Id="rId2" Type="http://schemas.openxmlformats.org/officeDocument/2006/relationships/hyperlink" Target="https://behind-the-scenes.net/introducing-the-inexpensive-esp-01-wi-fi-module/" TargetMode="External"/><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568" y="1151803"/>
            <a:ext cx="7735396" cy="515070"/>
          </a:xfrm>
          <a:prstGeom prst="rect">
            <a:avLst/>
          </a:prstGeom>
        </p:spPr>
        <p:txBody>
          <a:bodyPr vert="horz" wrap="square" lIns="0" tIns="27235" rIns="0" bIns="0" rtlCol="0">
            <a:spAutoFit/>
          </a:bodyPr>
          <a:lstStyle/>
          <a:p>
            <a:pPr marL="467995" marR="5080" indent="-2094865" algn="ctr">
              <a:spcBef>
                <a:spcPts val="305"/>
              </a:spcBef>
            </a:pPr>
            <a:r>
              <a:rPr lang="en-US" sz="1760" b="1" dirty="0">
                <a:latin typeface="Times New Roman" panose="02020603050405020304" pitchFamily="18" charset="0"/>
                <a:cs typeface="Times New Roman" panose="02020603050405020304" pitchFamily="18" charset="0"/>
              </a:rPr>
              <a:t>E.G.S Pillay Engineering College (Autonomous)</a:t>
            </a:r>
            <a:br>
              <a:rPr lang="en-US" sz="1760" b="1" dirty="0">
                <a:latin typeface="Times New Roman" panose="02020603050405020304" pitchFamily="18" charset="0"/>
                <a:cs typeface="Times New Roman" panose="02020603050405020304" pitchFamily="18" charset="0"/>
              </a:rPr>
            </a:br>
            <a:r>
              <a:rPr lang="en-US" sz="1760" b="1" dirty="0">
                <a:latin typeface="Times New Roman" panose="02020603050405020304" pitchFamily="18" charset="0"/>
                <a:cs typeface="Times New Roman" panose="02020603050405020304" pitchFamily="18" charset="0"/>
              </a:rPr>
              <a:t>Nagapattinam-611002.                   </a:t>
            </a:r>
            <a:endParaRPr sz="1760" b="1" dirty="0"/>
          </a:p>
        </p:txBody>
      </p:sp>
      <p:sp>
        <p:nvSpPr>
          <p:cNvPr id="3" name="object 3"/>
          <p:cNvSpPr txBox="1"/>
          <p:nvPr/>
        </p:nvSpPr>
        <p:spPr>
          <a:xfrm>
            <a:off x="4283968" y="5013176"/>
            <a:ext cx="4707459" cy="816417"/>
          </a:xfrm>
          <a:prstGeom prst="rect">
            <a:avLst/>
          </a:prstGeom>
        </p:spPr>
        <p:txBody>
          <a:bodyPr vert="horz" wrap="square" lIns="0" tIns="8929" rIns="0" bIns="0" rtlCol="0" anchor="t">
            <a:spAutoFit/>
          </a:bodyPr>
          <a:lstStyle/>
          <a:p>
            <a:pPr marL="12700">
              <a:lnSpc>
                <a:spcPct val="100000"/>
              </a:lnSpc>
              <a:spcBef>
                <a:spcPts val="100"/>
              </a:spcBef>
            </a:pPr>
            <a:r>
              <a:rPr lang="en-US" sz="1270" b="1" spc="-110" dirty="0">
                <a:latin typeface="Times New Roman" panose="02020603050405020304" pitchFamily="18" charset="0"/>
                <a:cs typeface="Times New Roman" panose="02020603050405020304" pitchFamily="18" charset="0"/>
              </a:rPr>
              <a:t>PRESENTED BY,</a:t>
            </a:r>
            <a:endParaRPr lang="en-US" sz="1270" b="1" spc="-110"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1270" b="1" spc="55" dirty="0">
                <a:latin typeface="Times New Roman" panose="02020603050405020304" pitchFamily="18" charset="0"/>
                <a:cs typeface="Times New Roman" panose="02020603050405020304" pitchFamily="18" charset="0"/>
              </a:rPr>
              <a:t>PRAVEEN B	           (8208E22ECR075)</a:t>
            </a:r>
            <a:endParaRPr lang="en-US" sz="1270" b="1" spc="55" dirty="0">
              <a:latin typeface="Times New Roman" panose="02020603050405020304" pitchFamily="18" charset="0"/>
              <a:cs typeface="Times New Roman" panose="02020603050405020304" pitchFamily="18" charset="0"/>
            </a:endParaRPr>
          </a:p>
          <a:p>
            <a:pPr marL="12700">
              <a:lnSpc>
                <a:spcPct val="100000"/>
              </a:lnSpc>
              <a:spcBef>
                <a:spcPts val="100"/>
              </a:spcBef>
            </a:pPr>
            <a:r>
              <a:rPr lang="en-US" sz="1270" b="1" spc="55" dirty="0">
                <a:latin typeface="Times New Roman" panose="02020603050405020304" pitchFamily="18" charset="0"/>
                <a:cs typeface="Times New Roman" panose="02020603050405020304" pitchFamily="18" charset="0"/>
              </a:rPr>
              <a:t>SUBASH M	  	</a:t>
            </a:r>
            <a:r>
              <a:rPr lang="en-US" sz="1270" b="1" spc="55">
                <a:latin typeface="Times New Roman" panose="02020603050405020304" pitchFamily="18" charset="0"/>
                <a:cs typeface="Times New Roman" panose="02020603050405020304" pitchFamily="18" charset="0"/>
              </a:rPr>
              <a:t>           </a:t>
            </a:r>
            <a:r>
              <a:rPr lang="en-US" sz="1270" b="1" spc="55" dirty="0">
                <a:latin typeface="Times New Roman" panose="02020603050405020304" pitchFamily="18" charset="0"/>
                <a:cs typeface="Times New Roman" panose="02020603050405020304" pitchFamily="18" charset="0"/>
              </a:rPr>
              <a:t>(8208E22ECR106)</a:t>
            </a:r>
            <a:br>
              <a:rPr lang="en-US" sz="1270" b="1" spc="55" dirty="0">
                <a:latin typeface="Times New Roman" panose="02020603050405020304" pitchFamily="18" charset="0"/>
                <a:cs typeface="Times New Roman" panose="02020603050405020304" pitchFamily="18" charset="0"/>
              </a:rPr>
            </a:br>
            <a:r>
              <a:rPr lang="en-US" sz="1270" b="1" spc="55" dirty="0">
                <a:latin typeface="Times New Roman" panose="02020603050405020304" pitchFamily="18" charset="0"/>
                <a:cs typeface="Times New Roman" panose="02020603050405020304" pitchFamily="18" charset="0"/>
              </a:rPr>
              <a:t>THARVESH MUHAIDEEN A   (8208E22ECR113) </a:t>
            </a:r>
            <a:endParaRPr sz="127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3928951" y="3630682"/>
            <a:ext cx="1285875" cy="285750"/>
          </a:xfrm>
          <a:prstGeom prst="rect">
            <a:avLst/>
          </a:prstGeom>
          <a:noFill/>
        </p:spPr>
        <p:txBody>
          <a:bodyPr wrap="square" rtlCol="0">
            <a:spAutoFit/>
          </a:bodyPr>
          <a:lstStyle/>
          <a:p>
            <a:pPr algn="l"/>
            <a:endParaRPr lang="en-US" sz="1265" dirty="0"/>
          </a:p>
        </p:txBody>
      </p:sp>
      <p:sp>
        <p:nvSpPr>
          <p:cNvPr id="7" name="TextBox 6"/>
          <p:cNvSpPr txBox="1"/>
          <p:nvPr/>
        </p:nvSpPr>
        <p:spPr>
          <a:xfrm>
            <a:off x="402922" y="4976837"/>
            <a:ext cx="3232973" cy="1260345"/>
          </a:xfrm>
          <a:prstGeom prst="rect">
            <a:avLst/>
          </a:prstGeom>
          <a:noFill/>
        </p:spPr>
        <p:txBody>
          <a:bodyPr wrap="square" rtlCol="0">
            <a:spAutoFit/>
          </a:bodyPr>
          <a:lstStyle/>
          <a:p>
            <a:r>
              <a:rPr lang="en-US" sz="1265" b="1" dirty="0">
                <a:latin typeface="Times New Roman" panose="02020603050405020304" pitchFamily="18" charset="0"/>
                <a:cs typeface="Times New Roman" panose="02020603050405020304" pitchFamily="18" charset="0"/>
              </a:rPr>
              <a:t>GUIDED BY,   </a:t>
            </a:r>
            <a:br>
              <a:rPr lang="en-US" sz="1265" b="1" dirty="0">
                <a:latin typeface="Times New Roman" panose="02020603050405020304" pitchFamily="18" charset="0"/>
                <a:cs typeface="Times New Roman" panose="02020603050405020304" pitchFamily="18" charset="0"/>
              </a:rPr>
            </a:br>
            <a:r>
              <a:rPr lang="en-US" sz="1265" b="1" dirty="0">
                <a:latin typeface="Times New Roman" panose="02020603050405020304" pitchFamily="18" charset="0"/>
                <a:cs typeface="Times New Roman" panose="02020603050405020304" pitchFamily="18" charset="0"/>
              </a:rPr>
              <a:t>Dr. M. Irshad Ahamed</a:t>
            </a:r>
            <a:r>
              <a:rPr lang="en-IN" altLang="en-US" sz="1265" b="1" dirty="0">
                <a:latin typeface="Times New Roman" panose="02020603050405020304" pitchFamily="18" charset="0"/>
                <a:cs typeface="Times New Roman" panose="02020603050405020304" pitchFamily="18" charset="0"/>
              </a:rPr>
              <a:t>(</a:t>
            </a:r>
            <a:r>
              <a:rPr lang="en-US" sz="1265" b="1" dirty="0">
                <a:latin typeface="Times New Roman" panose="02020603050405020304" pitchFamily="18" charset="0"/>
                <a:cs typeface="Times New Roman" panose="02020603050405020304" pitchFamily="18" charset="0"/>
                <a:sym typeface="+mn-ea"/>
              </a:rPr>
              <a:t>Convenor - R&amp;D</a:t>
            </a:r>
            <a:r>
              <a:rPr lang="en-IN" altLang="en-US" sz="1265" b="1" dirty="0">
                <a:latin typeface="Times New Roman" panose="02020603050405020304" pitchFamily="18" charset="0"/>
                <a:cs typeface="Times New Roman" panose="02020603050405020304" pitchFamily="18" charset="0"/>
                <a:sym typeface="+mn-ea"/>
              </a:rPr>
              <a:t>)</a:t>
            </a:r>
            <a:endParaRPr lang="en-US" sz="1265" b="1" dirty="0">
              <a:latin typeface="Times New Roman" panose="02020603050405020304" pitchFamily="18" charset="0"/>
              <a:cs typeface="Times New Roman" panose="02020603050405020304" pitchFamily="18" charset="0"/>
            </a:endParaRPr>
          </a:p>
          <a:p>
            <a:r>
              <a:rPr lang="en-US" sz="1265" b="1" dirty="0">
                <a:latin typeface="Times New Roman" panose="02020603050405020304" pitchFamily="18" charset="0"/>
                <a:cs typeface="Times New Roman" panose="02020603050405020304" pitchFamily="18" charset="0"/>
              </a:rPr>
              <a:t>Associate Professor</a:t>
            </a:r>
            <a:r>
              <a:rPr lang="en-IN" altLang="en-US" sz="1265" b="1" dirty="0">
                <a:latin typeface="Times New Roman" panose="02020603050405020304" pitchFamily="18" charset="0"/>
                <a:cs typeface="Times New Roman" panose="02020603050405020304" pitchFamily="18" charset="0"/>
              </a:rPr>
              <a:t>,</a:t>
            </a:r>
            <a:endParaRPr lang="en-US" sz="1265" b="1" dirty="0">
              <a:latin typeface="Times New Roman" panose="02020603050405020304" pitchFamily="18" charset="0"/>
              <a:cs typeface="Times New Roman" panose="02020603050405020304" pitchFamily="18" charset="0"/>
            </a:endParaRPr>
          </a:p>
          <a:p>
            <a:r>
              <a:rPr lang="en-US" sz="1265" b="1" dirty="0">
                <a:latin typeface="Times New Roman" panose="02020603050405020304" pitchFamily="18" charset="0"/>
                <a:cs typeface="Times New Roman" panose="02020603050405020304" pitchFamily="18" charset="0"/>
              </a:rPr>
              <a:t>Department of ECE ,</a:t>
            </a:r>
            <a:endParaRPr lang="en-US" sz="1265" b="1" dirty="0">
              <a:latin typeface="Times New Roman" panose="02020603050405020304" pitchFamily="18" charset="0"/>
              <a:cs typeface="Times New Roman" panose="02020603050405020304" pitchFamily="18" charset="0"/>
            </a:endParaRPr>
          </a:p>
          <a:p>
            <a:r>
              <a:rPr lang="en-US" sz="1265" b="1" dirty="0">
                <a:latin typeface="Times New Roman" panose="02020603050405020304" pitchFamily="18" charset="0"/>
                <a:cs typeface="Times New Roman" panose="02020603050405020304" pitchFamily="18" charset="0"/>
              </a:rPr>
              <a:t>E.G.S Pillay Engineering college, Nagapattinam</a:t>
            </a:r>
            <a:r>
              <a:rPr lang="en-US" sz="1265" b="1" dirty="0"/>
              <a:t>.</a:t>
            </a:r>
            <a:endParaRPr lang="en-US" sz="1265" b="1" dirty="0"/>
          </a:p>
        </p:txBody>
      </p:sp>
      <p:sp>
        <p:nvSpPr>
          <p:cNvPr id="8" name="object 2"/>
          <p:cNvSpPr txBox="1"/>
          <p:nvPr/>
        </p:nvSpPr>
        <p:spPr>
          <a:xfrm>
            <a:off x="1055911" y="3118333"/>
            <a:ext cx="7383787" cy="1219835"/>
          </a:xfrm>
          <a:prstGeom prst="rect">
            <a:avLst/>
          </a:prstGeom>
        </p:spPr>
        <p:txBody>
          <a:bodyPr vert="horz" wrap="square" lIns="0" tIns="27235" rIns="0" bIns="0" rtlCol="0">
            <a:spAutoFit/>
          </a:bodyPr>
          <a:lstStyle/>
          <a:p>
            <a:pPr marL="2106930" marR="5080" lvl="0" indent="-2094865" algn="ctr" defTabSz="914400" eaLnBrk="1" fontAlgn="auto" latinLnBrk="0" hangingPunct="1">
              <a:lnSpc>
                <a:spcPts val="4500"/>
              </a:lnSpc>
              <a:spcBef>
                <a:spcPts val="305"/>
              </a:spcBef>
              <a:spcAft>
                <a:spcPts val="0"/>
              </a:spcAft>
              <a:buClrTx/>
              <a:buSzTx/>
              <a:buFontTx/>
              <a:buNone/>
              <a:defRPr/>
            </a:pPr>
            <a:r>
              <a:rPr kumimoji="0" lang="en-US" sz="2815" b="1" i="0" u="none" strike="noStrike" kern="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Digital Menu System for Smart Food Ordering</a:t>
            </a:r>
            <a:endParaRPr kumimoji="0" lang="en-US" sz="2815" b="1" i="0" u="none" strike="noStrike" kern="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2106930" marR="5080" lvl="0" indent="-2094865" algn="ctr" defTabSz="914400" eaLnBrk="1" fontAlgn="auto" latinLnBrk="0" hangingPunct="1">
              <a:lnSpc>
                <a:spcPts val="4500"/>
              </a:lnSpc>
              <a:spcBef>
                <a:spcPts val="305"/>
              </a:spcBef>
              <a:spcAft>
                <a:spcPts val="0"/>
              </a:spcAft>
              <a:buClrTx/>
              <a:buSzTx/>
              <a:buFontTx/>
              <a:buNone/>
              <a:defRPr/>
            </a:pPr>
            <a:r>
              <a:rPr kumimoji="0" lang="en-US" sz="2815" b="1" i="0" u="none" strike="noStrike" kern="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 Restaurants                     </a:t>
            </a:r>
            <a:endParaRPr kumimoji="0" lang="en-US" sz="2670" b="1" i="0" u="none" strike="noStrike" kern="0" cap="none" spc="0" normalizeH="0" baseline="0" noProof="0" dirty="0">
              <a:ln>
                <a:noFill/>
              </a:ln>
              <a:solidFill>
                <a:schemeClr val="tx1"/>
              </a:solidFill>
              <a:effectLst/>
              <a:uLnTx/>
              <a:uFillTx/>
              <a:latin typeface="Times New Roman" panose="02020603050405020304"/>
              <a:ea typeface="+mj-ea"/>
              <a:cs typeface="Times New Roman" panose="02020603050405020304"/>
            </a:endParaRPr>
          </a:p>
        </p:txBody>
      </p:sp>
      <p:sp>
        <p:nvSpPr>
          <p:cNvPr id="11" name="TextBox 10"/>
          <p:cNvSpPr txBox="1"/>
          <p:nvPr/>
        </p:nvSpPr>
        <p:spPr>
          <a:xfrm>
            <a:off x="1403648" y="1844824"/>
            <a:ext cx="6512961"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 DEPARTMENT OF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ELECTRONICS AND COMMUNICATION ENGINEERING </a:t>
            </a:r>
            <a:endParaRPr lang="en-US" b="1" dirty="0"/>
          </a:p>
        </p:txBody>
      </p:sp>
      <p:pic>
        <p:nvPicPr>
          <p:cNvPr id="5" name="Picture 4"/>
          <p:cNvPicPr>
            <a:picLocks noChangeAspect="1"/>
          </p:cNvPicPr>
          <p:nvPr/>
        </p:nvPicPr>
        <p:blipFill>
          <a:blip r:embed="rId1" cstate="print">
            <a:extLst>
              <a:ext uri="{BEBA8EAE-BF5A-486C-A8C5-ECC9F3942E4B}">
                <a14:imgProps xmlns:a14="http://schemas.microsoft.com/office/drawing/2010/main">
                  <a14:imgLayer r:embed="rId2">
                    <a14:imgEffect>
                      <a14:backgroundRemoval t="1401" b="98319" l="9910" r="89910">
                        <a14:foregroundMark x1="34595" y1="40056" x2="34595" y2="40056"/>
                        <a14:foregroundMark x1="34595" y1="40056" x2="34595" y2="40056"/>
                        <a14:foregroundMark x1="55495" y1="45658" x2="55495" y2="45658"/>
                        <a14:foregroundMark x1="29009" y1="73950" x2="29009" y2="73950"/>
                        <a14:foregroundMark x1="71712" y1="73950" x2="71712" y2="73950"/>
                      </a14:backgroundRemoval>
                    </a14:imgEffect>
                  </a14:imgLayer>
                </a14:imgProps>
              </a:ext>
              <a:ext uri="{28A0092B-C50C-407E-A947-70E740481C1C}">
                <a14:useLocalDpi xmlns:a14="http://schemas.microsoft.com/office/drawing/2010/main" val="0"/>
              </a:ext>
            </a:extLst>
          </a:blip>
          <a:stretch>
            <a:fillRect/>
          </a:stretch>
        </p:blipFill>
        <p:spPr>
          <a:xfrm>
            <a:off x="6588224" y="764704"/>
            <a:ext cx="2107390" cy="1355565"/>
          </a:xfrm>
          <a:prstGeom prst="rect">
            <a:avLst/>
          </a:prstGeom>
          <a:noFill/>
        </p:spPr>
      </p:pic>
      <p:pic>
        <p:nvPicPr>
          <p:cNvPr id="10" name="Picture 9"/>
          <p:cNvPicPr>
            <a:picLocks noChangeAspect="1"/>
          </p:cNvPicPr>
          <p:nvPr/>
        </p:nvPicPr>
        <p:blipFill>
          <a:blip r:embed="rId3" cstate="print">
            <a:extLst>
              <a:ext uri="{BEBA8EAE-BF5A-486C-A8C5-ECC9F3942E4B}">
                <a14:imgProps xmlns:a14="http://schemas.microsoft.com/office/drawing/2010/main">
                  <a14:imgLayer r:embed="rId4">
                    <a14:imgEffect>
                      <a14:backgroundRemoval t="7500" b="93000" l="7500" r="92750">
                        <a14:backgroundMark x1="15417" y1="14250" x2="15417" y2="14250"/>
                        <a14:backgroundMark x1="11583" y1="75500" x2="11583" y2="75500"/>
                        <a14:backgroundMark x1="18333" y1="85750" x2="18333" y2="85750"/>
                        <a14:backgroundMark x1="84333" y1="89667" x2="84333" y2="89667"/>
                        <a14:backgroundMark x1="85583" y1="79917" x2="85583" y2="79917"/>
                        <a14:backgroundMark x1="89250" y1="31667" x2="89250" y2="31667"/>
                        <a14:backgroundMark x1="79333" y1="12500" x2="79333" y2="12500"/>
                        <a14:backgroundMark x1="95083" y1="14417" x2="95083" y2="14417"/>
                        <a14:backgroundMark x1="90250" y1="12500" x2="90250" y2="12500"/>
                        <a14:backgroundMark x1="24083" y1="14500" x2="24083" y2="14500"/>
                      </a14:backgroundRemoval>
                    </a14:imgEffect>
                  </a14:imgLayer>
                </a14:imgProps>
              </a:ext>
              <a:ext uri="{28A0092B-C50C-407E-A947-70E740481C1C}">
                <a14:useLocalDpi xmlns:a14="http://schemas.microsoft.com/office/drawing/2010/main" val="0"/>
              </a:ext>
            </a:extLst>
          </a:blip>
          <a:stretch>
            <a:fillRect/>
          </a:stretch>
        </p:blipFill>
        <p:spPr>
          <a:xfrm>
            <a:off x="611560" y="692696"/>
            <a:ext cx="1540771" cy="154077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832048" y="1461894"/>
            <a:ext cx="7772400" cy="369781"/>
          </a:xfrm>
        </p:spPr>
        <p:txBody>
          <a:bodyPr/>
          <a:lstStyle/>
          <a:p>
            <a:pPr algn="ctr"/>
            <a:r>
              <a:rPr lang="en-US" sz="2670" b="1" dirty="0">
                <a:latin typeface="Times New Roman" panose="02020603050405020304" pitchFamily="18" charset="0"/>
                <a:cs typeface="Times New Roman" panose="02020603050405020304" pitchFamily="18" charset="0"/>
              </a:rPr>
              <a:t>BLOCK DIAGRAM FOR PROPOSED SYSTEM</a:t>
            </a:r>
            <a:endParaRPr lang="en-US" sz="267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563888" y="2348880"/>
            <a:ext cx="1296144" cy="972108"/>
          </a:xfrm>
          <a:prstGeom prst="rect">
            <a:avLst/>
          </a:prstGeom>
        </p:spPr>
      </p:pic>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979340" y="3140968"/>
            <a:ext cx="1229122" cy="122912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4544" y="2276872"/>
            <a:ext cx="1862048" cy="2132856"/>
          </a:xfrm>
          <a:prstGeom prst="rect">
            <a:avLst/>
          </a:prstGeom>
        </p:spPr>
      </p:pic>
      <p:pic>
        <p:nvPicPr>
          <p:cNvPr id="13" name="Picture 12"/>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10000" r="90000">
                        <a14:foregroundMark x1="49650" y1="36600" x2="49650" y2="36600"/>
                        <a14:foregroundMark x1="38250" y1="46750" x2="38250" y2="46750"/>
                        <a14:foregroundMark x1="44300" y1="45100" x2="44300" y2="45100"/>
                        <a14:foregroundMark x1="44200" y1="46850" x2="44200" y2="46850"/>
                        <a14:foregroundMark x1="59050" y1="48650" x2="59050" y2="48650"/>
                        <a14:foregroundMark x1="57900" y1="47250" x2="57900" y2="47250"/>
                        <a14:foregroundMark x1="59050" y1="47100" x2="59050" y2="47100"/>
                        <a14:foregroundMark x1="64600" y1="48900" x2="64600" y2="48900"/>
                        <a14:foregroundMark x1="63700" y1="46850" x2="63700" y2="46850"/>
                        <a14:foregroundMark x1="62600" y1="46750" x2="62600" y2="46750"/>
                        <a14:foregroundMark x1="62350" y1="45600" x2="62350" y2="45600"/>
                        <a14:foregroundMark x1="62450" y1="45450" x2="62450" y2="45450"/>
                        <a14:foregroundMark x1="44300" y1="48400" x2="44300" y2="48400"/>
                        <a14:foregroundMark x1="45100" y1="47250" x2="45100" y2="47250"/>
                        <a14:foregroundMark x1="60800" y1="59300" x2="60800" y2="59300"/>
                        <a14:foregroundMark x1="59250" y1="59150" x2="59250" y2="59150"/>
                        <a14:foregroundMark x1="60450" y1="60250" x2="60450" y2="60250"/>
                        <a14:foregroundMark x1="57450" y1="59900" x2="57450" y2="59900"/>
                        <a14:foregroundMark x1="58300" y1="59300" x2="58300" y2="59300"/>
                        <a14:foregroundMark x1="60850" y1="61050" x2="60850" y2="61050"/>
                        <a14:foregroundMark x1="66200" y1="59050" x2="66200" y2="59050"/>
                        <a14:foregroundMark x1="48200" y1="58800" x2="48200" y2="58800"/>
                        <a14:foregroundMark x1="40700" y1="59050" x2="40700" y2="59050"/>
                        <a14:foregroundMark x1="39100" y1="60400" x2="39100" y2="60400"/>
                        <a14:foregroundMark x1="46150" y1="60650" x2="46150" y2="60650"/>
                        <a14:foregroundMark x1="45800" y1="58500" x2="45800" y2="58500"/>
                        <a14:foregroundMark x1="56900" y1="78350" x2="56900" y2="78350"/>
                        <a14:foregroundMark x1="58350" y1="79050" x2="58350" y2="79050"/>
                        <a14:foregroundMark x1="57500" y1="76250" x2="57500" y2="76250"/>
                        <a14:foregroundMark x1="63100" y1="78350" x2="63100" y2="78350"/>
                        <a14:foregroundMark x1="61400" y1="77050" x2="61400" y2="77050"/>
                        <a14:foregroundMark x1="62400" y1="76100" x2="62400" y2="76100"/>
                        <a14:foregroundMark x1="57250" y1="38500" x2="57250" y2="38500"/>
                        <a14:foregroundMark x1="44900" y1="48950" x2="44900" y2="48950"/>
                        <a14:foregroundMark x1="45050" y1="59650" x2="45050" y2="59650"/>
                        <a14:foregroundMark x1="65500" y1="47150" x2="65500" y2="47150"/>
                      </a14:backgroundRemoval>
                    </a14:imgEffect>
                  </a14:imgLayer>
                </a14:imgProps>
              </a:ext>
              <a:ext uri="{28A0092B-C50C-407E-A947-70E740481C1C}">
                <a14:useLocalDpi xmlns:a14="http://schemas.microsoft.com/office/drawing/2010/main" val="0"/>
              </a:ext>
            </a:extLst>
          </a:blip>
          <a:stretch>
            <a:fillRect/>
          </a:stretch>
        </p:blipFill>
        <p:spPr>
          <a:xfrm>
            <a:off x="1547664" y="5301208"/>
            <a:ext cx="908720" cy="908720"/>
          </a:xfrm>
          <a:prstGeom prst="rect">
            <a:avLst/>
          </a:prstGeom>
        </p:spPr>
      </p:pic>
      <p:pic>
        <p:nvPicPr>
          <p:cNvPr id="20" name="Picture 19"/>
          <p:cNvPicPr>
            <a:picLocks noChangeAspect="1"/>
          </p:cNvPicPr>
          <p:nvPr/>
        </p:nvPicPr>
        <p:blipFill>
          <a:blip r:embed="rId5" cstate="print">
            <a:extLst>
              <a:ext uri="{BEBA8EAE-BF5A-486C-A8C5-ECC9F3942E4B}">
                <a14:imgProps xmlns:a14="http://schemas.microsoft.com/office/drawing/2010/main">
                  <a14:imgLayer r:embed="rId6">
                    <a14:imgEffect>
                      <a14:backgroundRemoval t="0" b="100000" l="10000" r="90000">
                        <a14:foregroundMark x1="49650" y1="36600" x2="49650" y2="36600"/>
                        <a14:foregroundMark x1="38250" y1="46750" x2="38250" y2="46750"/>
                        <a14:foregroundMark x1="44300" y1="45100" x2="44300" y2="45100"/>
                        <a14:foregroundMark x1="44200" y1="46850" x2="44200" y2="46850"/>
                        <a14:foregroundMark x1="59050" y1="48650" x2="59050" y2="48650"/>
                        <a14:foregroundMark x1="57900" y1="47250" x2="57900" y2="47250"/>
                        <a14:foregroundMark x1="59050" y1="47100" x2="59050" y2="47100"/>
                        <a14:foregroundMark x1="64600" y1="48900" x2="64600" y2="48900"/>
                        <a14:foregroundMark x1="63700" y1="46850" x2="63700" y2="46850"/>
                        <a14:foregroundMark x1="62600" y1="46750" x2="62600" y2="46750"/>
                        <a14:foregroundMark x1="62350" y1="45600" x2="62350" y2="45600"/>
                        <a14:foregroundMark x1="62450" y1="45450" x2="62450" y2="45450"/>
                        <a14:foregroundMark x1="44300" y1="48400" x2="44300" y2="48400"/>
                        <a14:foregroundMark x1="45100" y1="47250" x2="45100" y2="47250"/>
                        <a14:foregroundMark x1="60800" y1="59300" x2="60800" y2="59300"/>
                        <a14:foregroundMark x1="59250" y1="59150" x2="59250" y2="59150"/>
                        <a14:foregroundMark x1="60450" y1="60250" x2="60450" y2="60250"/>
                        <a14:foregroundMark x1="57450" y1="59900" x2="57450" y2="59900"/>
                        <a14:foregroundMark x1="58300" y1="59300" x2="58300" y2="59300"/>
                        <a14:foregroundMark x1="60850" y1="61050" x2="60850" y2="61050"/>
                        <a14:foregroundMark x1="66200" y1="59050" x2="66200" y2="59050"/>
                        <a14:foregroundMark x1="48200" y1="58800" x2="48200" y2="58800"/>
                        <a14:foregroundMark x1="40700" y1="59050" x2="40700" y2="59050"/>
                        <a14:foregroundMark x1="39100" y1="60400" x2="39100" y2="60400"/>
                        <a14:foregroundMark x1="46150" y1="60650" x2="46150" y2="60650"/>
                        <a14:foregroundMark x1="45800" y1="58500" x2="45800" y2="58500"/>
                        <a14:foregroundMark x1="56900" y1="78350" x2="56900" y2="78350"/>
                        <a14:foregroundMark x1="58350" y1="79050" x2="58350" y2="79050"/>
                        <a14:foregroundMark x1="57500" y1="76250" x2="57500" y2="76250"/>
                        <a14:foregroundMark x1="63100" y1="78350" x2="63100" y2="78350"/>
                        <a14:foregroundMark x1="61400" y1="77050" x2="61400" y2="77050"/>
                        <a14:foregroundMark x1="62400" y1="76100" x2="62400" y2="76100"/>
                        <a14:foregroundMark x1="57250" y1="38500" x2="57250" y2="38500"/>
                        <a14:foregroundMark x1="44900" y1="48950" x2="44900" y2="48950"/>
                        <a14:foregroundMark x1="45050" y1="59650" x2="45050" y2="59650"/>
                        <a14:foregroundMark x1="65500" y1="47150" x2="65500" y2="47150"/>
                      </a14:backgroundRemoval>
                    </a14:imgEffect>
                  </a14:imgLayer>
                </a14:imgProps>
              </a:ext>
              <a:ext uri="{28A0092B-C50C-407E-A947-70E740481C1C}">
                <a14:useLocalDpi xmlns:a14="http://schemas.microsoft.com/office/drawing/2010/main" val="0"/>
              </a:ext>
            </a:extLst>
          </a:blip>
          <a:stretch>
            <a:fillRect/>
          </a:stretch>
        </p:blipFill>
        <p:spPr>
          <a:xfrm>
            <a:off x="3491880" y="4941168"/>
            <a:ext cx="908720" cy="908720"/>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08104" y="1628800"/>
            <a:ext cx="3447973" cy="1767086"/>
          </a:xfrm>
          <a:prstGeom prst="rect">
            <a:avLst/>
          </a:prstGeom>
        </p:spPr>
      </p:pic>
      <p:cxnSp>
        <p:nvCxnSpPr>
          <p:cNvPr id="27" name="Connector: Elbow 26"/>
          <p:cNvCxnSpPr>
            <a:stCxn id="10" idx="3"/>
            <a:endCxn id="6" idx="1"/>
          </p:cNvCxnSpPr>
          <p:nvPr/>
        </p:nvCxnSpPr>
        <p:spPr>
          <a:xfrm>
            <a:off x="1537504" y="3343300"/>
            <a:ext cx="441836" cy="412229"/>
          </a:xfrm>
          <a:prstGeom prst="bentConnector3">
            <a:avLst/>
          </a:prstGeom>
          <a:ln w="12700">
            <a:solidFill>
              <a:schemeClr val="tx1"/>
            </a:solidFill>
            <a:tailEnd type="triangle"/>
          </a:ln>
          <a:effectLst>
            <a:outerShdw blurRad="50800" dist="38100" dir="2700000" algn="tl" rotWithShape="0">
              <a:prstClr val="black">
                <a:alpha val="40000"/>
              </a:prstClr>
            </a:outerShdw>
          </a:effectLst>
          <a:scene3d>
            <a:camera prst="perspectiveFront"/>
            <a:lightRig rig="threePt" dir="t"/>
          </a:scene3d>
        </p:spPr>
        <p:style>
          <a:lnRef idx="1">
            <a:schemeClr val="dk1"/>
          </a:lnRef>
          <a:fillRef idx="0">
            <a:schemeClr val="dk1"/>
          </a:fillRef>
          <a:effectRef idx="0">
            <a:schemeClr val="dk1"/>
          </a:effectRef>
          <a:fontRef idx="minor">
            <a:schemeClr val="tx1"/>
          </a:fontRef>
        </p:style>
      </p:cxnSp>
      <p:cxnSp>
        <p:nvCxnSpPr>
          <p:cNvPr id="31" name="Connector: Curved 30"/>
          <p:cNvCxnSpPr>
            <a:stCxn id="6" idx="2"/>
          </p:cNvCxnSpPr>
          <p:nvPr/>
        </p:nvCxnSpPr>
        <p:spPr>
          <a:xfrm rot="16200000" flipH="1">
            <a:off x="2613149" y="4350841"/>
            <a:ext cx="909414" cy="947911"/>
          </a:xfrm>
          <a:prstGeom prst="curvedConnector2">
            <a:avLst/>
          </a:prstGeom>
          <a:ln w="12700">
            <a:solidFill>
              <a:schemeClr val="tx1"/>
            </a:solidFill>
            <a:headEnd type="triangle"/>
            <a:tailEnd type="triangle"/>
          </a:ln>
          <a:effectLst>
            <a:outerShdw blurRad="50800" dist="38100" dir="2700000" algn="tl" rotWithShape="0">
              <a:prstClr val="black">
                <a:alpha val="40000"/>
              </a:prstClr>
            </a:outerShdw>
          </a:effectLst>
          <a:scene3d>
            <a:camera prst="perspectiveFront"/>
            <a:lightRig rig="threePt" dir="t"/>
          </a:scene3d>
        </p:spPr>
        <p:style>
          <a:lnRef idx="1">
            <a:schemeClr val="dk1"/>
          </a:lnRef>
          <a:fillRef idx="0">
            <a:schemeClr val="dk1"/>
          </a:fillRef>
          <a:effectRef idx="0">
            <a:schemeClr val="dk1"/>
          </a:effectRef>
          <a:fontRef idx="minor">
            <a:schemeClr val="tx1"/>
          </a:fontRef>
        </p:style>
      </p:cxnSp>
      <p:cxnSp>
        <p:nvCxnSpPr>
          <p:cNvPr id="33" name="Connector: Curved 32"/>
          <p:cNvCxnSpPr>
            <a:stCxn id="6" idx="2"/>
            <a:endCxn id="13" idx="0"/>
          </p:cNvCxnSpPr>
          <p:nvPr/>
        </p:nvCxnSpPr>
        <p:spPr>
          <a:xfrm rot="5400000">
            <a:off x="1832404" y="4539711"/>
            <a:ext cx="931118" cy="591877"/>
          </a:xfrm>
          <a:prstGeom prst="curvedConnector3">
            <a:avLst>
              <a:gd name="adj1" fmla="val 50000"/>
            </a:avLst>
          </a:prstGeom>
          <a:ln w="12700">
            <a:solidFill>
              <a:schemeClr val="tx1"/>
            </a:solidFill>
            <a:headEnd type="triangle"/>
            <a:tailEnd type="triangle"/>
          </a:ln>
          <a:effectLst>
            <a:outerShdw blurRad="50800" dist="38100" dir="2700000" algn="tl" rotWithShape="0">
              <a:prstClr val="black">
                <a:alpha val="40000"/>
              </a:prstClr>
            </a:outerShdw>
          </a:effectLst>
          <a:scene3d>
            <a:camera prst="perspectiveFront"/>
            <a:lightRig rig="threePt" dir="t"/>
          </a:scene3d>
        </p:spPr>
        <p:style>
          <a:lnRef idx="1">
            <a:schemeClr val="dk1"/>
          </a:lnRef>
          <a:fillRef idx="0">
            <a:schemeClr val="dk1"/>
          </a:fillRef>
          <a:effectRef idx="0">
            <a:schemeClr val="dk1"/>
          </a:effectRef>
          <a:fontRef idx="minor">
            <a:schemeClr val="tx1"/>
          </a:fontRef>
        </p:style>
      </p:cxnSp>
      <p:cxnSp>
        <p:nvCxnSpPr>
          <p:cNvPr id="39" name="Connector: Curved 38"/>
          <p:cNvCxnSpPr>
            <a:stCxn id="6" idx="3"/>
            <a:endCxn id="3" idx="1"/>
          </p:cNvCxnSpPr>
          <p:nvPr/>
        </p:nvCxnSpPr>
        <p:spPr>
          <a:xfrm flipV="1">
            <a:off x="3208462" y="2834934"/>
            <a:ext cx="355426" cy="920595"/>
          </a:xfrm>
          <a:prstGeom prst="curvedConnector3">
            <a:avLst>
              <a:gd name="adj1" fmla="val 50000"/>
            </a:avLst>
          </a:prstGeom>
          <a:ln w="12700">
            <a:solidFill>
              <a:schemeClr val="tx1"/>
            </a:solidFill>
            <a:headEnd type="triangle"/>
            <a:tailEnd type="triangle"/>
          </a:ln>
          <a:effectLst>
            <a:outerShdw blurRad="50800" dist="38100" dir="2700000" algn="tl" rotWithShape="0">
              <a:prstClr val="black">
                <a:alpha val="40000"/>
              </a:prstClr>
            </a:outerShdw>
          </a:effectLst>
          <a:scene3d>
            <a:camera prst="perspectiveFront"/>
            <a:lightRig rig="threePt" dir="t"/>
          </a:scene3d>
        </p:spPr>
        <p:style>
          <a:lnRef idx="1">
            <a:schemeClr val="dk1"/>
          </a:lnRef>
          <a:fillRef idx="0">
            <a:schemeClr val="dk1"/>
          </a:fillRef>
          <a:effectRef idx="0">
            <a:schemeClr val="dk1"/>
          </a:effectRef>
          <a:fontRef idx="minor">
            <a:schemeClr val="tx1"/>
          </a:fontRef>
        </p:style>
      </p:cxnSp>
      <p:cxnSp>
        <p:nvCxnSpPr>
          <p:cNvPr id="43" name="Connector: Curved 42"/>
          <p:cNvCxnSpPr>
            <a:stCxn id="3" idx="3"/>
            <a:endCxn id="22" idx="1"/>
          </p:cNvCxnSpPr>
          <p:nvPr/>
        </p:nvCxnSpPr>
        <p:spPr>
          <a:xfrm flipV="1">
            <a:off x="4860032" y="2512343"/>
            <a:ext cx="648072" cy="322591"/>
          </a:xfrm>
          <a:prstGeom prst="curvedConnector3">
            <a:avLst>
              <a:gd name="adj1" fmla="val 50000"/>
            </a:avLst>
          </a:prstGeom>
          <a:ln w="12700">
            <a:solidFill>
              <a:schemeClr val="tx1"/>
            </a:solidFill>
            <a:tailEnd type="triangle"/>
          </a:ln>
          <a:effectLst>
            <a:outerShdw blurRad="50800" dist="38100" dir="2700000" algn="tl" rotWithShape="0">
              <a:prstClr val="black">
                <a:alpha val="40000"/>
              </a:prstClr>
            </a:outerShdw>
          </a:effectLst>
          <a:scene3d>
            <a:camera prst="perspectiveFront"/>
            <a:lightRig rig="threePt" dir="t"/>
          </a:scene3d>
        </p:spPr>
        <p:style>
          <a:lnRef idx="1">
            <a:schemeClr val="dk1"/>
          </a:lnRef>
          <a:fillRef idx="0">
            <a:schemeClr val="dk1"/>
          </a:fillRef>
          <a:effectRef idx="0">
            <a:schemeClr val="dk1"/>
          </a:effectRef>
          <a:fontRef idx="minor">
            <a:schemeClr val="tx1"/>
          </a:fontRef>
        </p:style>
      </p:cxnSp>
      <p:cxnSp>
        <p:nvCxnSpPr>
          <p:cNvPr id="47" name="Connector: Curved 46"/>
          <p:cNvCxnSpPr>
            <a:stCxn id="3" idx="2"/>
          </p:cNvCxnSpPr>
          <p:nvPr/>
        </p:nvCxnSpPr>
        <p:spPr>
          <a:xfrm rot="16200000" flipH="1">
            <a:off x="4184784" y="3348163"/>
            <a:ext cx="1403797" cy="1349445"/>
          </a:xfrm>
          <a:prstGeom prst="curvedConnector2">
            <a:avLst/>
          </a:prstGeom>
          <a:ln w="12700">
            <a:solidFill>
              <a:schemeClr val="tx1"/>
            </a:solidFill>
            <a:tailEnd type="triangle"/>
          </a:ln>
          <a:effectLst>
            <a:outerShdw blurRad="50800" dist="38100" dir="2700000" algn="tl" rotWithShape="0">
              <a:prstClr val="black">
                <a:alpha val="40000"/>
              </a:prstClr>
            </a:outerShdw>
          </a:effectLst>
          <a:scene3d>
            <a:camera prst="perspectiveFront"/>
            <a:lightRig rig="threePt" dir="t"/>
          </a:scene3d>
        </p:spPr>
        <p:style>
          <a:lnRef idx="1">
            <a:schemeClr val="dk1"/>
          </a:lnRef>
          <a:fillRef idx="0">
            <a:schemeClr val="dk1"/>
          </a:fillRef>
          <a:effectRef idx="0">
            <a:schemeClr val="dk1"/>
          </a:effectRef>
          <a:fontRef idx="minor">
            <a:schemeClr val="tx1"/>
          </a:fontRef>
        </p:style>
      </p:cxnSp>
      <p:sp>
        <p:nvSpPr>
          <p:cNvPr id="72" name="TextBox 71"/>
          <p:cNvSpPr txBox="1"/>
          <p:nvPr/>
        </p:nvSpPr>
        <p:spPr>
          <a:xfrm rot="19971583">
            <a:off x="-143505" y="4262646"/>
            <a:ext cx="2165588" cy="369332"/>
          </a:xfrm>
          <a:prstGeom prst="rect">
            <a:avLst/>
          </a:prstGeom>
          <a:noFill/>
        </p:spPr>
        <p:txBody>
          <a:bodyPr wrap="square" rtlCol="0">
            <a:spAutoFit/>
          </a:bodyPr>
          <a:lstStyle/>
          <a:p>
            <a:r>
              <a:rPr lang="en-US" dirty="0"/>
              <a:t>Restaurant  Router </a:t>
            </a:r>
            <a:endParaRPr lang="en-US" dirty="0"/>
          </a:p>
        </p:txBody>
      </p:sp>
      <p:sp>
        <p:nvSpPr>
          <p:cNvPr id="74" name="TextBox 73"/>
          <p:cNvSpPr txBox="1"/>
          <p:nvPr/>
        </p:nvSpPr>
        <p:spPr>
          <a:xfrm>
            <a:off x="2051720" y="3933056"/>
            <a:ext cx="1440160" cy="369332"/>
          </a:xfrm>
          <a:prstGeom prst="rect">
            <a:avLst/>
          </a:prstGeom>
          <a:noFill/>
        </p:spPr>
        <p:txBody>
          <a:bodyPr wrap="square" rtlCol="0">
            <a:spAutoFit/>
          </a:bodyPr>
          <a:lstStyle/>
          <a:p>
            <a:r>
              <a:rPr lang="en-US" dirty="0"/>
              <a:t>Access Point</a:t>
            </a:r>
            <a:endParaRPr lang="en-US" dirty="0"/>
          </a:p>
        </p:txBody>
      </p:sp>
      <p:sp>
        <p:nvSpPr>
          <p:cNvPr id="75" name="TextBox 74"/>
          <p:cNvSpPr txBox="1"/>
          <p:nvPr/>
        </p:nvSpPr>
        <p:spPr>
          <a:xfrm>
            <a:off x="2339752" y="5661248"/>
            <a:ext cx="1440160" cy="369332"/>
          </a:xfrm>
          <a:prstGeom prst="rect">
            <a:avLst/>
          </a:prstGeom>
          <a:noFill/>
        </p:spPr>
        <p:txBody>
          <a:bodyPr wrap="square" rtlCol="0">
            <a:spAutoFit/>
          </a:bodyPr>
          <a:lstStyle/>
          <a:p>
            <a:r>
              <a:rPr lang="en-US" dirty="0"/>
              <a:t>Customers</a:t>
            </a:r>
            <a:endParaRPr lang="en-US" dirty="0"/>
          </a:p>
        </p:txBody>
      </p:sp>
      <p:sp>
        <p:nvSpPr>
          <p:cNvPr id="76" name="TextBox 75"/>
          <p:cNvSpPr txBox="1"/>
          <p:nvPr/>
        </p:nvSpPr>
        <p:spPr>
          <a:xfrm>
            <a:off x="6084168" y="3645024"/>
            <a:ext cx="2016224" cy="369332"/>
          </a:xfrm>
          <a:prstGeom prst="rect">
            <a:avLst/>
          </a:prstGeom>
          <a:noFill/>
        </p:spPr>
        <p:txBody>
          <a:bodyPr wrap="square" rtlCol="0">
            <a:spAutoFit/>
          </a:bodyPr>
          <a:lstStyle/>
          <a:p>
            <a:r>
              <a:rPr lang="en-US" dirty="0"/>
              <a:t>Restaurant System</a:t>
            </a:r>
            <a:endParaRPr lang="en-US" dirty="0"/>
          </a:p>
        </p:txBody>
      </p:sp>
      <p:pic>
        <p:nvPicPr>
          <p:cNvPr id="82" name="Picture 81"/>
          <p:cNvPicPr>
            <a:picLocks noChangeAspect="1"/>
          </p:cNvPicPr>
          <p:nvPr/>
        </p:nvPicPr>
        <p:blipFill>
          <a:blip r:embed="rId8" cstate="print">
            <a:extLst>
              <a:ext uri="{BEBA8EAE-BF5A-486C-A8C5-ECC9F3942E4B}">
                <a14:imgProps xmlns:a14="http://schemas.microsoft.com/office/drawing/2010/main">
                  <a14:imgLayer r:embed="rId9">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659216" y="5373216"/>
            <a:ext cx="1484784" cy="1484784"/>
          </a:xfrm>
          <a:prstGeom prst="rect">
            <a:avLst/>
          </a:prstGeom>
        </p:spPr>
      </p:pic>
      <p:pic>
        <p:nvPicPr>
          <p:cNvPr id="84" name="Picture 83"/>
          <p:cNvPicPr>
            <a:picLocks noChangeAspect="1"/>
          </p:cNvPicPr>
          <p:nvPr/>
        </p:nvPicPr>
        <p:blipFill>
          <a:blip r:embed="rId10" cstate="print">
            <a:extLst>
              <a:ext uri="{BEBA8EAE-BF5A-486C-A8C5-ECC9F3942E4B}">
                <a14:imgProps xmlns:a14="http://schemas.microsoft.com/office/drawing/2010/main">
                  <a14:imgLayer r:embed="rId11">
                    <a14:imgEffect>
                      <a14:backgroundRemoval t="8611" b="90000" l="3854" r="100000"/>
                    </a14:imgEffect>
                  </a14:imgLayer>
                </a14:imgProps>
              </a:ext>
              <a:ext uri="{28A0092B-C50C-407E-A947-70E740481C1C}">
                <a14:useLocalDpi xmlns:a14="http://schemas.microsoft.com/office/drawing/2010/main" val="0"/>
              </a:ext>
            </a:extLst>
          </a:blip>
          <a:stretch>
            <a:fillRect/>
          </a:stretch>
        </p:blipFill>
        <p:spPr>
          <a:xfrm>
            <a:off x="5724128" y="3645024"/>
            <a:ext cx="2747797" cy="2060848"/>
          </a:xfrm>
          <a:prstGeom prst="rect">
            <a:avLst/>
          </a:prstGeom>
        </p:spPr>
      </p:pic>
      <p:cxnSp>
        <p:nvCxnSpPr>
          <p:cNvPr id="86" name="Connector: Curved 85"/>
          <p:cNvCxnSpPr>
            <a:stCxn id="84" idx="2"/>
            <a:endCxn id="82" idx="1"/>
          </p:cNvCxnSpPr>
          <p:nvPr/>
        </p:nvCxnSpPr>
        <p:spPr>
          <a:xfrm rot="16200000" flipH="1">
            <a:off x="7173753" y="5630145"/>
            <a:ext cx="409736" cy="561189"/>
          </a:xfrm>
          <a:prstGeom prst="curvedConnector2">
            <a:avLst/>
          </a:prstGeom>
          <a:ln w="12700">
            <a:tailEnd type="triangle"/>
          </a:ln>
        </p:spPr>
        <p:style>
          <a:lnRef idx="1">
            <a:schemeClr val="dk1"/>
          </a:lnRef>
          <a:fillRef idx="0">
            <a:schemeClr val="dk1"/>
          </a:fillRef>
          <a:effectRef idx="0">
            <a:schemeClr val="dk1"/>
          </a:effectRef>
          <a:fontRef idx="minor">
            <a:schemeClr val="tx1"/>
          </a:fontRef>
        </p:style>
      </p:cxnSp>
      <p:sp>
        <p:nvSpPr>
          <p:cNvPr id="88" name="TextBox 87"/>
          <p:cNvSpPr txBox="1"/>
          <p:nvPr/>
        </p:nvSpPr>
        <p:spPr>
          <a:xfrm>
            <a:off x="6156176" y="6381328"/>
            <a:ext cx="1800200" cy="369332"/>
          </a:xfrm>
          <a:prstGeom prst="rect">
            <a:avLst/>
          </a:prstGeom>
          <a:noFill/>
        </p:spPr>
        <p:txBody>
          <a:bodyPr wrap="square" rtlCol="0">
            <a:spAutoFit/>
          </a:bodyPr>
          <a:lstStyle/>
          <a:p>
            <a:r>
              <a:rPr lang="en-US" dirty="0"/>
              <a:t>Billing Machine</a:t>
            </a:r>
            <a:endParaRPr lang="en-US" dirty="0"/>
          </a:p>
        </p:txBody>
      </p:sp>
      <p:sp>
        <p:nvSpPr>
          <p:cNvPr id="89" name="TextBox 88"/>
          <p:cNvSpPr txBox="1"/>
          <p:nvPr/>
        </p:nvSpPr>
        <p:spPr>
          <a:xfrm>
            <a:off x="3203848" y="2060848"/>
            <a:ext cx="1800200" cy="369332"/>
          </a:xfrm>
          <a:prstGeom prst="rect">
            <a:avLst/>
          </a:prstGeom>
          <a:noFill/>
        </p:spPr>
        <p:txBody>
          <a:bodyPr wrap="square" rtlCol="0">
            <a:spAutoFit/>
          </a:bodyPr>
          <a:lstStyle/>
          <a:p>
            <a:r>
              <a:rPr lang="en-US" dirty="0"/>
              <a:t>Web - Server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0800000" flipV="1">
            <a:off x="2915816" y="1340768"/>
            <a:ext cx="3178868" cy="524510"/>
          </a:xfrm>
          <a:prstGeom prst="rect">
            <a:avLst/>
          </a:prstGeom>
          <a:noFill/>
        </p:spPr>
        <p:txBody>
          <a:bodyPr wrap="square" rtlCol="0">
            <a:spAutoFit/>
          </a:bodyPr>
          <a:lstStyle/>
          <a:p>
            <a:pPr algn="l"/>
            <a:r>
              <a:rPr lang="en-US" sz="2815" b="1" dirty="0">
                <a:latin typeface="Times New Roman" panose="02020603050405020304" pitchFamily="18" charset="0"/>
                <a:cs typeface="Times New Roman" panose="02020603050405020304" pitchFamily="18" charset="0"/>
              </a:rPr>
              <a:t>Execution  flow</a:t>
            </a:r>
            <a:endParaRPr lang="en-US" sz="2815" b="1"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nvSpPr>
        <p:spPr>
          <a:xfrm>
            <a:off x="467360" y="2205514"/>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dirty="0"/>
              <a:t>1. Customer connects to ESP32 Access Point</a:t>
            </a:r>
            <a:endParaRPr dirty="0"/>
          </a:p>
          <a:p>
            <a:pPr marL="0" indent="0">
              <a:buNone/>
            </a:pPr>
            <a:r>
              <a:rPr dirty="0"/>
              <a:t>2. Menu is displayed on a TFT screen</a:t>
            </a:r>
            <a:r>
              <a:rPr lang="en-US" dirty="0"/>
              <a:t>(mobile phone)</a:t>
            </a:r>
            <a:endParaRPr dirty="0"/>
          </a:p>
          <a:p>
            <a:pPr marL="0" indent="0">
              <a:buNone/>
            </a:pPr>
            <a:r>
              <a:rPr dirty="0"/>
              <a:t>3. Customer selects items and places orders</a:t>
            </a:r>
            <a:endParaRPr dirty="0"/>
          </a:p>
          <a:p>
            <a:pPr marL="0" indent="0">
              <a:buNone/>
            </a:pPr>
            <a:r>
              <a:rPr dirty="0"/>
              <a:t>4. Order details are recorded and displayed to the waiter</a:t>
            </a:r>
            <a:endParaRPr dirty="0"/>
          </a:p>
          <a:p>
            <a:pPr marL="0" indent="0">
              <a:buNone/>
            </a:pPr>
            <a:r>
              <a:rPr dirty="0"/>
              <a:t>5. Orders are updated in real-time.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7824" y="1412776"/>
            <a:ext cx="5749563" cy="410210"/>
          </a:xfrm>
        </p:spPr>
        <p:txBody>
          <a:bodyPr>
            <a:normAutofit fontScale="90000"/>
          </a:bodyPr>
          <a:lstStyle/>
          <a:p>
            <a:r>
              <a:rPr lang="en-US" sz="2670" b="1" dirty="0">
                <a:latin typeface="Times New Roman" panose="02020603050405020304" pitchFamily="18" charset="0"/>
                <a:cs typeface="Times New Roman" panose="02020603050405020304" pitchFamily="18" charset="0"/>
              </a:rPr>
              <a:t>SOFTWARE TOOL</a:t>
            </a:r>
            <a:endParaRPr lang="en-US" sz="267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638697" y="2276872"/>
            <a:ext cx="8510974" cy="4581128"/>
          </a:xfrm>
        </p:spPr>
        <p:txBody>
          <a:bodyPr>
            <a:normAutofit/>
          </a:bodyPr>
          <a:lstStyle/>
          <a:p>
            <a:pPr marL="342900" indent="-342900">
              <a:buFont typeface="Arial" panose="020B0604020202020204" pitchFamily="34" charset="0"/>
              <a:buChar char="•"/>
            </a:pPr>
            <a:r>
              <a:rPr lang="en-IN" altLang="en-US" sz="1760" dirty="0">
                <a:latin typeface="Times New Roman" panose="02020603050405020304" pitchFamily="18" charset="0"/>
                <a:cs typeface="Times New Roman" panose="02020603050405020304" pitchFamily="18" charset="0"/>
              </a:rPr>
              <a:t>Arduino</a:t>
            </a:r>
            <a:r>
              <a:rPr lang="en-US" sz="1760" dirty="0">
                <a:latin typeface="Times New Roman" panose="02020603050405020304" pitchFamily="18" charset="0"/>
                <a:cs typeface="Times New Roman" panose="02020603050405020304" pitchFamily="18" charset="0"/>
              </a:rPr>
              <a:t> IDE (Integrated Development Environment)</a:t>
            </a:r>
            <a:endParaRPr lang="en-US" sz="176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76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76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760" dirty="0">
              <a:latin typeface="Times New Roman" panose="02020603050405020304" pitchFamily="18" charset="0"/>
              <a:cs typeface="Times New Roman" panose="02020603050405020304" pitchFamily="18" charset="0"/>
            </a:endParaRPr>
          </a:p>
          <a:p>
            <a:pPr marL="0" indent="0">
              <a:buNone/>
            </a:pPr>
            <a:endParaRPr lang="en-US" sz="176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76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176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760" dirty="0">
                <a:latin typeface="Times New Roman" panose="02020603050405020304" pitchFamily="18" charset="0"/>
                <a:cs typeface="Times New Roman" panose="02020603050405020304" pitchFamily="18" charset="0"/>
              </a:rPr>
              <a:t>VS Code</a:t>
            </a:r>
            <a:endParaRPr lang="en-US" sz="1760" dirty="0">
              <a:latin typeface="Times New Roman" panose="02020603050405020304" pitchFamily="18" charset="0"/>
              <a:cs typeface="Times New Roman" panose="02020603050405020304" pitchFamily="18" charset="0"/>
            </a:endParaRPr>
          </a:p>
        </p:txBody>
      </p:sp>
      <p:sp>
        <p:nvSpPr>
          <p:cNvPr id="6" name="Text Placeholder 2"/>
          <p:cNvSpPr>
            <a:spLocks noGrp="1"/>
          </p:cNvSpPr>
          <p:nvPr/>
        </p:nvSpPr>
        <p:spPr>
          <a:xfrm>
            <a:off x="633026" y="4442292"/>
            <a:ext cx="8510974" cy="270510"/>
          </a:xfrm>
          <a:prstGeom prst="rect">
            <a:avLst/>
          </a:prstGeom>
        </p:spPr>
        <p:txBody>
          <a:bodyPr wrap="square" lIns="0" tIns="0" rIns="0" bIns="0">
            <a:spAutoFit/>
          </a:bodyPr>
          <a:lstStyle>
            <a:lvl1pPr marL="0">
              <a:defRPr sz="1600" b="0" i="0">
                <a:solidFill>
                  <a:schemeClr val="tx1"/>
                </a:solidFill>
                <a:latin typeface="Times New Roman" panose="02020603050405020304"/>
                <a:ea typeface="+mn-ea"/>
                <a:cs typeface="Times New Roman" panose="020206030504050203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1760" dirty="0"/>
              <a:t> </a:t>
            </a:r>
            <a:endParaRPr lang="en-US" sz="176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63688" y="4572000"/>
            <a:ext cx="4572000" cy="228600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3808" y="2564904"/>
            <a:ext cx="4283968" cy="214198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054" y="2060848"/>
            <a:ext cx="6692250" cy="302260"/>
          </a:xfrm>
        </p:spPr>
        <p:txBody>
          <a:bodyPr>
            <a:noAutofit/>
          </a:bodyPr>
          <a:lstStyle/>
          <a:p>
            <a:pPr algn="l"/>
            <a:r>
              <a:rPr lang="en-US" sz="2000" b="1" dirty="0">
                <a:latin typeface="Times New Roman" panose="02020603050405020304" pitchFamily="18" charset="0"/>
                <a:cs typeface="Times New Roman" panose="02020603050405020304" pitchFamily="18" charset="0"/>
              </a:rPr>
              <a:t>ESP32</a:t>
            </a:r>
            <a:r>
              <a:rPr lang="en-IN" altLang="en-US" sz="2000" b="1" dirty="0">
                <a:latin typeface="Times New Roman" panose="02020603050405020304" pitchFamily="18" charset="0"/>
                <a:cs typeface="Times New Roman" panose="02020603050405020304" pitchFamily="18" charset="0"/>
              </a:rPr>
              <a:t> - As server</a:t>
            </a:r>
            <a:endParaRPr lang="en-IN" altLang="en-US" sz="20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1115616" y="2564904"/>
            <a:ext cx="6933094" cy="778510"/>
          </a:xfrm>
        </p:spPr>
        <p:txBody>
          <a:bodyPr>
            <a:normAutofit lnSpcReduction="10000"/>
          </a:bodyPr>
          <a:lstStyle/>
          <a:p>
            <a:pPr marL="342900" indent="-342900" algn="just">
              <a:buFont typeface="Arial" panose="020B0604020202020204" pitchFamily="34" charset="0"/>
              <a:buChar char="•"/>
            </a:pPr>
            <a:r>
              <a:rPr lang="en-US" sz="1690" dirty="0"/>
              <a:t>An ESP32 can be configured to act as a web server that handles requests from devices on the same network. The web server can serve web pages to users, and users can access the information stored on the ESP32</a:t>
            </a:r>
            <a:endParaRPr lang="en-US" sz="1690" dirty="0"/>
          </a:p>
        </p:txBody>
      </p:sp>
      <p:sp>
        <p:nvSpPr>
          <p:cNvPr id="5" name="Title 1"/>
          <p:cNvSpPr>
            <a:spLocks noGrp="1"/>
          </p:cNvSpPr>
          <p:nvPr/>
        </p:nvSpPr>
        <p:spPr>
          <a:xfrm>
            <a:off x="2699792" y="1340768"/>
            <a:ext cx="5749563" cy="410210"/>
          </a:xfrm>
          <a:prstGeom prst="rect">
            <a:avLst/>
          </a:prstGeom>
        </p:spPr>
        <p:txBody>
          <a:bodyPr wrap="square" lIns="0" tIns="0" rIns="0" bIns="0">
            <a:spAutoFit/>
          </a:bodyPr>
          <a:lstStyle>
            <a:lvl1pPr>
              <a:defRPr sz="7650" b="1" i="0">
                <a:solidFill>
                  <a:schemeClr val="tx1"/>
                </a:solidFill>
                <a:latin typeface="Times New Roman" panose="02020603050405020304"/>
                <a:ea typeface="+mj-ea"/>
                <a:cs typeface="Times New Roman" panose="02020603050405020304"/>
              </a:defRPr>
            </a:lvl1pPr>
          </a:lstStyle>
          <a:p>
            <a:r>
              <a:rPr lang="en-US" sz="2670" dirty="0"/>
              <a:t>HARDWARE TOOL</a:t>
            </a:r>
            <a:endParaRPr lang="en-US" sz="2670" dirty="0"/>
          </a:p>
        </p:txBody>
      </p:sp>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504" y="3284984"/>
            <a:ext cx="3855851" cy="288032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683916" y="3173069"/>
            <a:ext cx="3448576" cy="38164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703659" y="3579019"/>
            <a:ext cx="7435751" cy="1750219"/>
            <a:chOff x="1576" y="6435"/>
            <a:chExt cx="16654" cy="3920"/>
          </a:xfrm>
        </p:grpSpPr>
        <p:sp>
          <p:nvSpPr>
            <p:cNvPr id="6" name="Text Placeholder 2"/>
            <p:cNvSpPr txBox="1"/>
            <p:nvPr/>
          </p:nvSpPr>
          <p:spPr>
            <a:xfrm>
              <a:off x="2702" y="7448"/>
              <a:ext cx="15528" cy="2907"/>
            </a:xfrm>
            <a:prstGeom prst="rect">
              <a:avLst/>
            </a:prstGeom>
          </p:spPr>
          <p:txBody>
            <a:bodyPr wrap="square" lIns="0" tIns="0" rIns="0" bIns="0">
              <a:spAutoFit/>
            </a:bodyPr>
            <a:lstStyle/>
            <a:p>
              <a:pPr marL="342900" lvl="0" indent="-342900" algn="just">
                <a:buClr>
                  <a:schemeClr val="accent2"/>
                </a:buClr>
                <a:buFont typeface="Arial" panose="020B0604020202020204" pitchFamily="34" charset="0"/>
                <a:buChar char="•"/>
              </a:pPr>
              <a:r>
                <a:rPr lang="en-US" sz="1690" dirty="0">
                  <a:latin typeface="Times New Roman" panose="02020603050405020304" pitchFamily="18" charset="0"/>
                  <a:cs typeface="Times New Roman" panose="02020603050405020304" pitchFamily="18" charset="0"/>
                </a:rPr>
                <a:t>The ESP8266 ESP-01 can also operate in other modes, including STA mode, which allows it to connect to an existing Wi-Fi network, and a mode that allows it to act as both an AP and a STA. </a:t>
              </a:r>
              <a:endParaRPr lang="en-US" sz="1690" dirty="0">
                <a:latin typeface="Times New Roman" panose="02020603050405020304" pitchFamily="18" charset="0"/>
                <a:cs typeface="Times New Roman" panose="02020603050405020304" pitchFamily="18" charset="0"/>
              </a:endParaRPr>
            </a:p>
            <a:p>
              <a:pPr marL="342900" lvl="0" indent="-342900" algn="just">
                <a:buClr>
                  <a:schemeClr val="accent2"/>
                </a:buClr>
                <a:buFont typeface="Arial" panose="020B0604020202020204" pitchFamily="34" charset="0"/>
                <a:buChar char="•"/>
              </a:pPr>
              <a:r>
                <a:rPr lang="en-US" sz="1690" dirty="0">
                  <a:latin typeface="Times New Roman" panose="02020603050405020304" pitchFamily="18" charset="0"/>
                  <a:cs typeface="Times New Roman" panose="02020603050405020304" pitchFamily="18" charset="0"/>
                </a:rPr>
                <a:t>The ESP8266 ESP-01 is a self-contained System On a Chip (SOC) that can be programmed to work on its own or with a microcontroller.</a:t>
              </a:r>
              <a:endParaRPr lang="en-US" sz="1690" dirty="0">
                <a:latin typeface="Times New Roman" panose="02020603050405020304" pitchFamily="18" charset="0"/>
                <a:cs typeface="Times New Roman" panose="02020603050405020304" pitchFamily="18" charset="0"/>
              </a:endParaRPr>
            </a:p>
          </p:txBody>
        </p:sp>
        <p:sp>
          <p:nvSpPr>
            <p:cNvPr id="7" name="Title 1"/>
            <p:cNvSpPr txBox="1"/>
            <p:nvPr/>
          </p:nvSpPr>
          <p:spPr>
            <a:xfrm>
              <a:off x="1576" y="6435"/>
              <a:ext cx="14989" cy="677"/>
            </a:xfrm>
            <a:prstGeom prst="rect">
              <a:avLst/>
            </a:prstGeom>
          </p:spPr>
          <p:txBody>
            <a:bodyPr wrap="square" lIns="0" tIns="0" rIns="0" bIns="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IN" altLang="en-US" sz="1970" b="1" i="0" u="none" strike="noStrike" kern="0" cap="none" spc="0" normalizeH="0" baseline="0" noProof="0" dirty="0">
                  <a:ln>
                    <a:noFill/>
                  </a:ln>
                  <a:solidFill>
                    <a:schemeClr val="tx1"/>
                  </a:solidFill>
                  <a:effectLst/>
                  <a:uLnTx/>
                  <a:uFillTx/>
                  <a:latin typeface="Times New Roman" panose="02020603050405020304"/>
                  <a:ea typeface="+mj-ea"/>
                  <a:cs typeface="Times New Roman" panose="02020603050405020304"/>
                </a:rPr>
                <a:t>ESP01 - As Access Point</a:t>
              </a:r>
              <a:endParaRPr kumimoji="0" lang="en-IN" altLang="en-US" sz="1970" b="1" i="0" u="none" strike="noStrike" kern="0" cap="none" spc="0" normalizeH="0" baseline="0" noProof="0" dirty="0">
                <a:ln>
                  <a:noFill/>
                </a:ln>
                <a:solidFill>
                  <a:schemeClr val="tx1"/>
                </a:solidFill>
                <a:effectLst/>
                <a:uLnTx/>
                <a:uFillTx/>
                <a:latin typeface="Times New Roman" panose="02020603050405020304"/>
                <a:ea typeface="+mj-ea"/>
                <a:cs typeface="Times New Roman" panose="02020603050405020304"/>
              </a:endParaRPr>
            </a:p>
          </p:txBody>
        </p:sp>
      </p:grpSp>
      <p:sp>
        <p:nvSpPr>
          <p:cNvPr id="5" name="Title 1"/>
          <p:cNvSpPr>
            <a:spLocks noGrp="1"/>
          </p:cNvSpPr>
          <p:nvPr/>
        </p:nvSpPr>
        <p:spPr>
          <a:xfrm>
            <a:off x="2915816" y="836712"/>
            <a:ext cx="5749563" cy="410210"/>
          </a:xfrm>
          <a:prstGeom prst="rect">
            <a:avLst/>
          </a:prstGeom>
        </p:spPr>
        <p:txBody>
          <a:bodyPr wrap="square" lIns="0" tIns="0" rIns="0" bIns="0">
            <a:spAutoFit/>
          </a:bodyPr>
          <a:lstStyle>
            <a:lvl1pPr>
              <a:defRPr sz="7650" b="1" i="0">
                <a:solidFill>
                  <a:schemeClr val="tx1"/>
                </a:solidFill>
                <a:latin typeface="Times New Roman" panose="02020603050405020304"/>
                <a:ea typeface="+mj-ea"/>
                <a:cs typeface="Times New Roman" panose="02020603050405020304"/>
              </a:defRPr>
            </a:lvl1pPr>
          </a:lstStyle>
          <a:p>
            <a:r>
              <a:rPr lang="en-US" sz="2670" dirty="0"/>
              <a:t>HARDWARE TOOL</a:t>
            </a:r>
            <a:endParaRPr lang="en-US" sz="2670" dirty="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1560" y="1772816"/>
            <a:ext cx="2736304" cy="1800200"/>
          </a:xfrm>
          <a:prstGeom prst="rect">
            <a:avLst/>
          </a:prstGeom>
        </p:spPr>
      </p:pic>
      <p:sp>
        <p:nvSpPr>
          <p:cNvPr id="14" name="TextBox 13"/>
          <p:cNvSpPr txBox="1"/>
          <p:nvPr/>
        </p:nvSpPr>
        <p:spPr>
          <a:xfrm>
            <a:off x="1524000" y="5715000"/>
            <a:ext cx="6096000" cy="230832"/>
          </a:xfrm>
          <a:prstGeom prst="rect">
            <a:avLst/>
          </a:prstGeom>
          <a:noFill/>
        </p:spPr>
        <p:txBody>
          <a:bodyPr wrap="square" rtlCol="0">
            <a:spAutoFit/>
          </a:bodyPr>
          <a:lstStyle/>
          <a:p>
            <a:r>
              <a:rPr lang="en-US" sz="900">
                <a:hlinkClick r:id="rId2" tooltip="https://behind-the-scenes.net/introducing-the-inexpensive-esp-01-wi-fi-module/"/>
              </a:rPr>
              <a:t>This Photo</a:t>
            </a:r>
            <a:r>
              <a:rPr lang="en-US" sz="900"/>
              <a:t> by Unknown Author is licensed under </a:t>
            </a:r>
            <a:r>
              <a:rPr lang="en-US" sz="900">
                <a:hlinkClick r:id="rId3" tooltip="https://creativecommons.org/licenses/by-sa/3.0/"/>
              </a:rPr>
              <a:t>CC BY-SA</a:t>
            </a:r>
            <a:endParaRPr lang="en-US" sz="90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1412776"/>
            <a:ext cx="3558564" cy="237237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068293" cy="2648228"/>
          </a:xfrm>
        </p:spPr>
        <p:txBody>
          <a:bodyPr>
            <a:normAutofit fontScale="90000"/>
          </a:bodyPr>
          <a:lstStyle/>
          <a:p>
            <a:pPr algn="l" defTabSz="914400">
              <a:buClrTx/>
              <a:buSzTx/>
              <a:buFontTx/>
            </a:pPr>
            <a:r>
              <a:rPr lang="en-US" sz="1405" b="1" dirty="0">
                <a:latin typeface="Times New Roman" panose="02020603050405020304" pitchFamily="18" charset="0"/>
                <a:cs typeface="Times New Roman" panose="02020603050405020304" pitchFamily="18" charset="0"/>
              </a:rPr>
              <a:t>1. </a:t>
            </a:r>
            <a:r>
              <a:rPr lang="en-US" sz="1405" b="1" kern="1200" dirty="0">
                <a:latin typeface="Times New Roman" panose="02020603050405020304" pitchFamily="18" charset="0"/>
                <a:ea typeface="+mn-ea"/>
                <a:cs typeface="Times New Roman" panose="02020603050405020304" pitchFamily="18" charset="0"/>
              </a:rPr>
              <a:t>Add Payment Options</a:t>
            </a:r>
            <a:br>
              <a:rPr lang="en-US" sz="1405" b="1" kern="1200" dirty="0">
                <a:latin typeface="Times New Roman" panose="02020603050405020304" pitchFamily="18" charset="0"/>
                <a:ea typeface="+mn-ea"/>
                <a:cs typeface="Times New Roman" panose="02020603050405020304" pitchFamily="18" charset="0"/>
              </a:rPr>
            </a:br>
            <a:r>
              <a:rPr lang="en-US" sz="1405" b="1" kern="1200" dirty="0">
                <a:latin typeface="Times New Roman" panose="02020603050405020304" pitchFamily="18" charset="0"/>
                <a:ea typeface="+mn-ea"/>
                <a:cs typeface="Times New Roman" panose="02020603050405020304" pitchFamily="18" charset="0"/>
              </a:rPr>
              <a:t>	Let customers pay for their meals through the app after placing an order. This would make the whole process faster and more convenient, reducing wait times and improving the overall experience for both customers and staff.</a:t>
            </a:r>
            <a:br>
              <a:rPr lang="en-US" sz="1405" b="1" kern="1200" dirty="0">
                <a:latin typeface="Times New Roman" panose="02020603050405020304" pitchFamily="18" charset="0"/>
                <a:ea typeface="+mn-ea"/>
                <a:cs typeface="Times New Roman" panose="02020603050405020304" pitchFamily="18" charset="0"/>
              </a:rPr>
            </a:br>
            <a:br>
              <a:rPr lang="en-US" sz="1405" b="1" kern="1200" dirty="0">
                <a:latin typeface="Times New Roman" panose="02020603050405020304" pitchFamily="18" charset="0"/>
                <a:ea typeface="+mn-ea"/>
                <a:cs typeface="Times New Roman" panose="02020603050405020304" pitchFamily="18" charset="0"/>
              </a:rPr>
            </a:br>
            <a:r>
              <a:rPr lang="en-US" sz="1405" b="1" kern="1200" dirty="0">
                <a:latin typeface="Times New Roman" panose="02020603050405020304" pitchFamily="18" charset="0"/>
                <a:ea typeface="+mn-ea"/>
                <a:cs typeface="Times New Roman" panose="02020603050405020304" pitchFamily="18" charset="0"/>
              </a:rPr>
              <a:t>2. Enhanced Security Features</a:t>
            </a:r>
            <a:br>
              <a:rPr lang="en-US" sz="1405" b="1" kern="1200" dirty="0">
                <a:latin typeface="Times New Roman" panose="02020603050405020304" pitchFamily="18" charset="0"/>
                <a:ea typeface="+mn-ea"/>
                <a:cs typeface="Times New Roman" panose="02020603050405020304" pitchFamily="18" charset="0"/>
              </a:rPr>
            </a:br>
            <a:r>
              <a:rPr lang="en-US" sz="1405" b="1" kern="1200" dirty="0">
                <a:latin typeface="Times New Roman" panose="02020603050405020304" pitchFamily="18" charset="0"/>
                <a:ea typeface="+mn-ea"/>
                <a:cs typeface="Times New Roman" panose="02020603050405020304" pitchFamily="18" charset="0"/>
              </a:rPr>
              <a:t>	As digital systems handle sensitive customer and order information, future developments could focus on enhancing security measures such as encryption, secure authentication, and compliance with data protection standards to protect against cyber threats.</a:t>
            </a:r>
            <a:br>
              <a:rPr lang="en-US" sz="1405" b="1" kern="1200" dirty="0">
                <a:latin typeface="Times New Roman" panose="02020603050405020304" pitchFamily="18" charset="0"/>
                <a:ea typeface="+mn-ea"/>
                <a:cs typeface="Times New Roman" panose="02020603050405020304" pitchFamily="18" charset="0"/>
              </a:rPr>
            </a:br>
            <a:br>
              <a:rPr lang="en-US" sz="1405" b="1" kern="1200" dirty="0">
                <a:latin typeface="Times New Roman" panose="02020603050405020304" pitchFamily="18" charset="0"/>
                <a:ea typeface="+mn-ea"/>
                <a:cs typeface="Times New Roman" panose="02020603050405020304" pitchFamily="18" charset="0"/>
              </a:rPr>
            </a:br>
            <a:r>
              <a:rPr lang="en-US" sz="1405" b="1" kern="1200" dirty="0">
                <a:latin typeface="Times New Roman" panose="02020603050405020304" pitchFamily="18" charset="0"/>
                <a:ea typeface="+mn-ea"/>
                <a:cs typeface="Times New Roman" panose="02020603050405020304" pitchFamily="18" charset="0"/>
              </a:rPr>
              <a:t>3. Track Ingredients in Real-Time</a:t>
            </a:r>
            <a:br>
              <a:rPr lang="en-US" sz="1405" b="1" kern="1200" dirty="0">
                <a:latin typeface="Times New Roman" panose="02020603050405020304" pitchFamily="18" charset="0"/>
                <a:ea typeface="+mn-ea"/>
                <a:cs typeface="Times New Roman" panose="02020603050405020304" pitchFamily="18" charset="0"/>
              </a:rPr>
            </a:br>
            <a:r>
              <a:rPr lang="en-US" sz="1405" b="1" kern="1200" dirty="0">
                <a:latin typeface="Times New Roman" panose="02020603050405020304" pitchFamily="18" charset="0"/>
                <a:ea typeface="+mn-ea"/>
                <a:cs typeface="Times New Roman" panose="02020603050405020304" pitchFamily="18" charset="0"/>
              </a:rPr>
              <a:t>	Connect the system to track ingredient availability in real time. This way, the restaurant knows when something is running low, and customers won’t be able to order items that are out of stock. It makes operations smoother and helps reduce waste.</a:t>
            </a:r>
            <a:endParaRPr lang="en-US" sz="1405" b="1" kern="1200" dirty="0">
              <a:latin typeface="Times New Roman" panose="02020603050405020304" pitchFamily="18" charset="0"/>
              <a:ea typeface="+mn-ea"/>
              <a:cs typeface="Times New Roman" panose="02020603050405020304" pitchFamily="18" charset="0"/>
            </a:endParaRPr>
          </a:p>
        </p:txBody>
      </p:sp>
      <p:sp>
        <p:nvSpPr>
          <p:cNvPr id="5" name="TextBox 4"/>
          <p:cNvSpPr txBox="1"/>
          <p:nvPr/>
        </p:nvSpPr>
        <p:spPr>
          <a:xfrm rot="10800000" flipV="1">
            <a:off x="2915816" y="1340768"/>
            <a:ext cx="3178868" cy="524510"/>
          </a:xfrm>
          <a:prstGeom prst="rect">
            <a:avLst/>
          </a:prstGeom>
          <a:noFill/>
        </p:spPr>
        <p:txBody>
          <a:bodyPr wrap="square" rtlCol="0">
            <a:spAutoFit/>
          </a:bodyPr>
          <a:lstStyle/>
          <a:p>
            <a:pPr algn="l"/>
            <a:r>
              <a:rPr lang="en-US" sz="2815" b="1" dirty="0">
                <a:latin typeface="Times New Roman" panose="02020603050405020304" pitchFamily="18" charset="0"/>
                <a:cs typeface="Times New Roman" panose="02020603050405020304" pitchFamily="18" charset="0"/>
              </a:rPr>
              <a:t>FUTURE SCOPE</a:t>
            </a:r>
            <a:endParaRPr lang="en-US" sz="2815"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1412776"/>
            <a:ext cx="5749563" cy="433070"/>
          </a:xfrm>
        </p:spPr>
        <p:txBody>
          <a:bodyPr>
            <a:normAutofit fontScale="90000"/>
          </a:bodyPr>
          <a:lstStyle/>
          <a:p>
            <a:r>
              <a:rPr lang="en-US" sz="2815" b="1" dirty="0">
                <a:latin typeface="Times New Roman" panose="02020603050405020304" pitchFamily="18" charset="0"/>
                <a:cs typeface="Times New Roman" panose="02020603050405020304" pitchFamily="18" charset="0"/>
              </a:rPr>
              <a:t>CONCLUSION</a:t>
            </a:r>
            <a:endParaRPr lang="en-US" sz="2815"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424691" y="2373268"/>
            <a:ext cx="6858608" cy="1985010"/>
          </a:xfrm>
          <a:prstGeom prst="rect">
            <a:avLst/>
          </a:prstGeom>
          <a:noFill/>
        </p:spPr>
        <p:txBody>
          <a:bodyPr wrap="square" rtlCol="0">
            <a:spAutoFit/>
          </a:bodyPr>
          <a:lstStyle/>
          <a:p>
            <a:pPr algn="just"/>
            <a:r>
              <a:rPr lang="en-US" sz="1760" dirty="0">
                <a:latin typeface="Times New Roman" panose="02020603050405020304" pitchFamily="18" charset="0"/>
                <a:cs typeface="Times New Roman" panose="02020603050405020304" pitchFamily="18" charset="0"/>
              </a:rPr>
              <a:t>
     The main objective of this paper is explained b</a:t>
            </a:r>
            <a:r>
              <a:rPr lang="en-US" sz="1760">
                <a:latin typeface="Times New Roman" panose="02020603050405020304" pitchFamily="18" charset="0"/>
                <a:cs typeface="Times New Roman" panose="02020603050405020304" pitchFamily="18" charset="0"/>
              </a:rPr>
              <a:t>reifly that simplifies the ordering process, making it easier for customers and restaurant staff. By using modern technologies, it improves efficiency, reduces errors, and enhances the dining experience. With future improvements like payment integration and smart features, it can become an even more powerful tool for restaurants.</a:t>
            </a:r>
            <a:endParaRPr lang="en-US" sz="176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75856" y="1185218"/>
            <a:ext cx="2422748" cy="423505"/>
          </a:xfrm>
          <a:prstGeom prst="rect">
            <a:avLst/>
          </a:prstGeom>
        </p:spPr>
        <p:txBody>
          <a:bodyPr vert="horz" wrap="square" lIns="0" tIns="12501" rIns="0" bIns="0" rtlCol="0">
            <a:spAutoFit/>
          </a:bodyPr>
          <a:lstStyle/>
          <a:p>
            <a:pPr marL="12700">
              <a:lnSpc>
                <a:spcPct val="100000"/>
              </a:lnSpc>
              <a:spcBef>
                <a:spcPts val="140"/>
              </a:spcBef>
            </a:pPr>
            <a:r>
              <a:rPr sz="2670" b="1" spc="50" dirty="0">
                <a:latin typeface="Times New Roman" panose="02020603050405020304" pitchFamily="18" charset="0"/>
                <a:cs typeface="Times New Roman" panose="02020603050405020304" pitchFamily="18" charset="0"/>
              </a:rPr>
              <a:t>REFERENCES</a:t>
            </a:r>
            <a:endParaRPr sz="267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464344" y="1821656"/>
            <a:ext cx="8199239" cy="3907155"/>
          </a:xfrm>
          <a:prstGeom prst="rect">
            <a:avLst/>
          </a:prstGeom>
        </p:spPr>
        <p:txBody>
          <a:bodyPr vert="horz" wrap="square" lIns="0" tIns="8929" rIns="0" bIns="0" rtlCol="0">
            <a:spAutoFit/>
          </a:bodyPr>
          <a:lstStyle/>
          <a:p>
            <a:pPr marL="469900" indent="-457200" algn="l">
              <a:lnSpc>
                <a:spcPct val="150000"/>
              </a:lnSpc>
              <a:buFont typeface="Arial" panose="020B0604020202020204" pitchFamily="34" charset="0"/>
              <a:buAutoNum type="arabicPeriod"/>
            </a:pPr>
            <a:r>
              <a:rPr sz="1690" dirty="0">
                <a:latin typeface="Times New Roman" panose="02020603050405020304"/>
                <a:cs typeface="Times New Roman" panose="02020603050405020304"/>
              </a:rPr>
              <a:t>Zhou, W., &amp; Hsiao, S. (2018). "Design and Implementation of a Smart Ordering System Based on IoT."</a:t>
            </a:r>
            <a:endParaRPr sz="1690" dirty="0">
              <a:latin typeface="Times New Roman" panose="02020603050405020304"/>
              <a:cs typeface="Times New Roman" panose="02020603050405020304"/>
            </a:endParaRPr>
          </a:p>
          <a:p>
            <a:pPr marL="469900" indent="-457200" algn="l">
              <a:lnSpc>
                <a:spcPct val="150000"/>
              </a:lnSpc>
              <a:buFont typeface="Arial" panose="020B0604020202020204" pitchFamily="34" charset="0"/>
              <a:buAutoNum type="arabicPeriod"/>
            </a:pPr>
            <a:r>
              <a:rPr sz="1690" dirty="0">
                <a:latin typeface="Times New Roman" panose="02020603050405020304"/>
                <a:cs typeface="Times New Roman" panose="02020603050405020304"/>
              </a:rPr>
              <a:t>Lee, J., &amp; Shin, D. (2019). "The Development of a Digital Restaurant Menu System Using Embedded Devices."</a:t>
            </a:r>
            <a:r>
              <a:rPr lang="en-US" sz="1690" dirty="0">
                <a:latin typeface="Times New Roman" panose="02020603050405020304"/>
                <a:cs typeface="Times New Roman" panose="02020603050405020304"/>
              </a:rPr>
              <a:t> </a:t>
            </a:r>
            <a:r>
              <a:rPr sz="1690" dirty="0">
                <a:latin typeface="Times New Roman" panose="02020603050405020304"/>
                <a:cs typeface="Times New Roman" panose="02020603050405020304"/>
              </a:rPr>
              <a:t>.</a:t>
            </a:r>
            <a:endParaRPr sz="1690" dirty="0">
              <a:latin typeface="Times New Roman" panose="02020603050405020304"/>
              <a:cs typeface="Times New Roman" panose="02020603050405020304"/>
            </a:endParaRPr>
          </a:p>
          <a:p>
            <a:pPr marL="469900" indent="-457200" algn="l">
              <a:lnSpc>
                <a:spcPct val="150000"/>
              </a:lnSpc>
              <a:buFont typeface="Arial" panose="020B0604020202020204" pitchFamily="34" charset="0"/>
              <a:buAutoNum type="arabicPeriod"/>
            </a:pPr>
            <a:r>
              <a:rPr sz="1690" dirty="0">
                <a:latin typeface="Times New Roman" panose="02020603050405020304"/>
                <a:cs typeface="Times New Roman" panose="02020603050405020304"/>
              </a:rPr>
              <a:t>Kang, S., &amp; Park, H. (2020). "A Study on the Application of Web Technologies in Restaurant Digital Menu Systems."</a:t>
            </a:r>
            <a:endParaRPr sz="1690" dirty="0">
              <a:latin typeface="Times New Roman" panose="02020603050405020304"/>
              <a:cs typeface="Times New Roman" panose="02020603050405020304"/>
            </a:endParaRPr>
          </a:p>
          <a:p>
            <a:pPr marL="469900" indent="-457200" algn="l">
              <a:lnSpc>
                <a:spcPct val="150000"/>
              </a:lnSpc>
              <a:buFont typeface="Arial" panose="020B0604020202020204" pitchFamily="34" charset="0"/>
              <a:buAutoNum type="arabicPeriod"/>
            </a:pPr>
            <a:r>
              <a:rPr sz="1690" dirty="0">
                <a:latin typeface="Times New Roman" panose="02020603050405020304"/>
                <a:cs typeface="Times New Roman" panose="02020603050405020304"/>
              </a:rPr>
              <a:t>Chen, Y., &amp; Liu, F. (2021). "Real-time Order Management System for Restaurants Using Firebase.</a:t>
            </a:r>
            <a:r>
              <a:rPr lang="en-IN" sz="1690" dirty="0">
                <a:latin typeface="Times New Roman" panose="02020603050405020304"/>
                <a:cs typeface="Times New Roman" panose="02020603050405020304"/>
              </a:rPr>
              <a:t>”</a:t>
            </a:r>
            <a:endParaRPr lang="en-IN" sz="1690" dirty="0">
              <a:latin typeface="Times New Roman" panose="02020603050405020304"/>
              <a:cs typeface="Times New Roman" panose="02020603050405020304"/>
            </a:endParaRPr>
          </a:p>
          <a:p>
            <a:pPr marL="469900" indent="-457200" algn="l">
              <a:lnSpc>
                <a:spcPct val="150000"/>
              </a:lnSpc>
              <a:buFont typeface="Arial" panose="020B0604020202020204" pitchFamily="34" charset="0"/>
              <a:buAutoNum type="arabicPeriod"/>
            </a:pPr>
            <a:r>
              <a:rPr lang="en-IN" sz="1690" dirty="0">
                <a:latin typeface="Times New Roman" panose="02020603050405020304"/>
                <a:cs typeface="Times New Roman" panose="02020603050405020304"/>
              </a:rPr>
              <a:t>Martinez, P., &amp; Gomez, R. (2022). "Enhancing Customer Experience Through Digital Menu Systems and AI-based Recommendations."</a:t>
            </a:r>
            <a:endParaRPr lang="en-IN" sz="1690" dirty="0">
              <a:latin typeface="Times New Roman" panose="02020603050405020304"/>
              <a:cs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1600" y="2924944"/>
            <a:ext cx="6980622" cy="1119717"/>
          </a:xfrm>
          <a:prstGeom prst="rect">
            <a:avLst/>
          </a:prstGeom>
        </p:spPr>
        <p:txBody>
          <a:bodyPr vert="horz" wrap="square" lIns="0" tIns="11608" rIns="0" bIns="0" rtlCol="0">
            <a:spAutoFit/>
          </a:bodyPr>
          <a:lstStyle/>
          <a:p>
            <a:pPr marL="12700" algn="ctr">
              <a:lnSpc>
                <a:spcPct val="100000"/>
              </a:lnSpc>
              <a:spcBef>
                <a:spcPts val="130"/>
              </a:spcBef>
            </a:pPr>
            <a:r>
              <a:rPr sz="72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a:t>
            </a:r>
            <a:r>
              <a:rPr spc="600" dirty="0">
                <a:effectLst>
                  <a:outerShdw blurRad="38100" dist="38100" dir="2700000" algn="tl">
                    <a:srgbClr val="000000">
                      <a:alpha val="43137"/>
                    </a:srgbClr>
                  </a:outerShdw>
                </a:effectLst>
              </a:rPr>
              <a:t> </a:t>
            </a:r>
            <a:r>
              <a:rPr sz="7200"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YOU</a:t>
            </a:r>
            <a:endParaRPr spc="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2715809" y="1412776"/>
            <a:ext cx="3584383" cy="358140"/>
          </a:xfrm>
          <a:prstGeom prst="rect">
            <a:avLst/>
          </a:prstGeom>
        </p:spPr>
        <p:txBody>
          <a:bodyPr vert="horz" wrap="square" lIns="0" tIns="12501" rIns="0" bIns="0" rtlCol="0">
            <a:spAutoFit/>
          </a:bodyPr>
          <a:lstStyle/>
          <a:p>
            <a:pPr marL="12700">
              <a:lnSpc>
                <a:spcPct val="100000"/>
              </a:lnSpc>
              <a:spcBef>
                <a:spcPts val="140"/>
              </a:spcBef>
            </a:pPr>
            <a:r>
              <a:rPr lang="en-US" sz="2250" b="1" spc="20" dirty="0">
                <a:latin typeface="Times New Roman" panose="02020603050405020304" pitchFamily="18" charset="0"/>
                <a:cs typeface="Times New Roman" panose="02020603050405020304" pitchFamily="18" charset="0"/>
              </a:rPr>
              <a:t>TABLE OF CONTENT</a:t>
            </a:r>
            <a:endParaRPr sz="2250" b="1"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1389118" y="1988974"/>
            <a:ext cx="6364349" cy="4170045"/>
          </a:xfrm>
          <a:prstGeom prst="rect">
            <a:avLst/>
          </a:prstGeom>
        </p:spPr>
        <p:txBody>
          <a:bodyPr vert="horz" wrap="square" lIns="0" tIns="23216" rIns="0" bIns="0" rtlCol="0">
            <a:spAutoFit/>
          </a:bodyPr>
          <a:lstStyle/>
          <a:p>
            <a:pPr marL="355600" marR="5080" indent="-342900">
              <a:lnSpc>
                <a:spcPts val="3000"/>
              </a:lnSpc>
              <a:spcBef>
                <a:spcPts val="260"/>
              </a:spcBef>
              <a:buFont typeface="Wingdings" panose="05000000000000000000" charset="0"/>
              <a:buChar char="Ø"/>
            </a:pPr>
            <a:r>
              <a:rPr lang="en-US" sz="1970" spc="95" dirty="0">
                <a:latin typeface="Times New Roman" panose="02020603050405020304" pitchFamily="18" charset="0"/>
                <a:cs typeface="Times New Roman" panose="02020603050405020304" pitchFamily="18" charset="0"/>
              </a:rPr>
              <a:t>Abstract.</a:t>
            </a:r>
            <a:r>
              <a:rPr sz="1970" spc="100" dirty="0">
                <a:latin typeface="Times New Roman" panose="02020603050405020304" pitchFamily="18" charset="0"/>
                <a:cs typeface="Times New Roman" panose="02020603050405020304" pitchFamily="18" charset="0"/>
              </a:rPr>
              <a:t> </a:t>
            </a:r>
            <a:endParaRPr lang="en-US" sz="1970" spc="100"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105" dirty="0">
                <a:latin typeface="Times New Roman" panose="02020603050405020304" pitchFamily="18" charset="0"/>
                <a:cs typeface="Times New Roman" panose="02020603050405020304" pitchFamily="18" charset="0"/>
              </a:rPr>
              <a:t>Introduction.</a:t>
            </a:r>
            <a:endParaRPr lang="en-US" sz="1970" spc="105"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35" dirty="0">
                <a:latin typeface="Times New Roman" panose="02020603050405020304" pitchFamily="18" charset="0"/>
                <a:cs typeface="Times New Roman" panose="02020603050405020304" pitchFamily="18" charset="0"/>
              </a:rPr>
              <a:t>Objective.</a:t>
            </a:r>
            <a:endParaRPr lang="en-US" sz="1970" spc="35"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35" dirty="0">
                <a:latin typeface="Times New Roman" panose="02020603050405020304" pitchFamily="18" charset="0"/>
                <a:cs typeface="Times New Roman" panose="02020603050405020304" pitchFamily="18" charset="0"/>
              </a:rPr>
              <a:t>Scope.</a:t>
            </a:r>
            <a:endParaRPr lang="en-US" sz="1970" spc="35"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35" dirty="0">
                <a:latin typeface="Times New Roman" panose="02020603050405020304" pitchFamily="18" charset="0"/>
                <a:cs typeface="Times New Roman" panose="02020603050405020304" pitchFamily="18" charset="0"/>
              </a:rPr>
              <a:t>Literature Review.</a:t>
            </a:r>
            <a:endParaRPr lang="en-US" sz="1970" spc="35"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35" dirty="0">
                <a:latin typeface="Times New Roman" panose="02020603050405020304" pitchFamily="18" charset="0"/>
                <a:cs typeface="Times New Roman" panose="02020603050405020304" pitchFamily="18" charset="0"/>
              </a:rPr>
              <a:t>Problem Identification.</a:t>
            </a:r>
            <a:endParaRPr lang="en-US" sz="1970" spc="35"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35" dirty="0">
                <a:latin typeface="Times New Roman" panose="02020603050405020304" pitchFamily="18" charset="0"/>
                <a:cs typeface="Times New Roman" panose="02020603050405020304" pitchFamily="18" charset="0"/>
              </a:rPr>
              <a:t>Block Diagram For Proposed System. </a:t>
            </a:r>
            <a:endParaRPr lang="en-US" sz="1970" spc="40"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60" dirty="0">
                <a:latin typeface="Times New Roman" panose="02020603050405020304" pitchFamily="18" charset="0"/>
                <a:cs typeface="Times New Roman" panose="02020603050405020304" pitchFamily="18" charset="0"/>
              </a:rPr>
              <a:t>Software.</a:t>
            </a:r>
            <a:r>
              <a:rPr lang="en-US" sz="1970" spc="50" dirty="0">
                <a:latin typeface="Times New Roman" panose="02020603050405020304" pitchFamily="18" charset="0"/>
                <a:cs typeface="Times New Roman" panose="02020603050405020304" pitchFamily="18" charset="0"/>
              </a:rPr>
              <a:t> </a:t>
            </a:r>
            <a:endParaRPr lang="en-US" sz="1970" spc="35"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35" dirty="0">
                <a:latin typeface="Times New Roman" panose="02020603050405020304" pitchFamily="18" charset="0"/>
                <a:cs typeface="Times New Roman" panose="02020603050405020304" pitchFamily="18" charset="0"/>
              </a:rPr>
              <a:t>Conclusion.</a:t>
            </a:r>
            <a:endParaRPr lang="en-US" sz="1970" spc="35" dirty="0">
              <a:latin typeface="Times New Roman" panose="02020603050405020304" pitchFamily="18" charset="0"/>
              <a:cs typeface="Times New Roman" panose="02020603050405020304" pitchFamily="18" charset="0"/>
            </a:endParaRPr>
          </a:p>
          <a:p>
            <a:pPr marL="355600" marR="5080" indent="-342900">
              <a:lnSpc>
                <a:spcPts val="3000"/>
              </a:lnSpc>
              <a:spcBef>
                <a:spcPts val="260"/>
              </a:spcBef>
              <a:buFont typeface="Wingdings" panose="05000000000000000000" charset="0"/>
              <a:buChar char="Ø"/>
            </a:pPr>
            <a:r>
              <a:rPr lang="en-US" sz="1970" spc="40" dirty="0">
                <a:latin typeface="Times New Roman" panose="02020603050405020304" pitchFamily="18" charset="0"/>
                <a:cs typeface="Times New Roman" panose="02020603050405020304" pitchFamily="18" charset="0"/>
              </a:rPr>
              <a:t>References.</a:t>
            </a:r>
            <a:endParaRPr sz="197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7864" y="1340768"/>
            <a:ext cx="3117689" cy="422275"/>
          </a:xfrm>
          <a:prstGeom prst="rect">
            <a:avLst/>
          </a:prstGeom>
        </p:spPr>
        <p:txBody>
          <a:bodyPr vert="horz" wrap="square" lIns="0" tIns="12501" rIns="0" bIns="0" rtlCol="0">
            <a:spAutoFit/>
          </a:bodyPr>
          <a:lstStyle/>
          <a:p>
            <a:pPr marL="12700">
              <a:lnSpc>
                <a:spcPct val="100000"/>
              </a:lnSpc>
              <a:spcBef>
                <a:spcPts val="140"/>
              </a:spcBef>
            </a:pPr>
            <a:r>
              <a:rPr sz="2670" b="1" spc="-50" dirty="0">
                <a:latin typeface="Times New Roman" panose="02020603050405020304" pitchFamily="18" charset="0"/>
                <a:cs typeface="Times New Roman" panose="02020603050405020304" pitchFamily="18" charset="0"/>
              </a:rPr>
              <a:t>A</a:t>
            </a:r>
            <a:r>
              <a:rPr lang="en-US" sz="2670" b="1" spc="-50" dirty="0">
                <a:latin typeface="Times New Roman" panose="02020603050405020304" pitchFamily="18" charset="0"/>
                <a:cs typeface="Times New Roman" panose="02020603050405020304" pitchFamily="18" charset="0"/>
              </a:rPr>
              <a:t>BSTRACT</a:t>
            </a:r>
            <a:endParaRPr sz="2670" b="1"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idx="1"/>
          </p:nvPr>
        </p:nvSpPr>
        <p:spPr>
          <a:xfrm>
            <a:off x="1156371" y="1953865"/>
            <a:ext cx="6931718" cy="3635375"/>
          </a:xfrm>
        </p:spPr>
        <p:txBody>
          <a:bodyPr anchor="t">
            <a:normAutofit/>
          </a:bodyPr>
          <a:lstStyle/>
          <a:p>
            <a:pPr marL="342900" indent="-342900" algn="just">
              <a:buFont typeface="Wingdings" panose="05000000000000000000" charset="0"/>
              <a:buChar char="v"/>
            </a:pPr>
            <a:r>
              <a:rPr lang="en-US" sz="1690" dirty="0">
                <a:latin typeface="Times New Roman" panose="02020603050405020304" pitchFamily="18" charset="0"/>
                <a:cs typeface="Times New Roman" panose="02020603050405020304" pitchFamily="18" charset="0"/>
              </a:rPr>
              <a:t>The "Digital Menu System" is designed to make the ordering process easier for both customers and restaurant staff. Using an ESP32 microcontroller and an ESP01 access point, customers can connect to the system and view the menu on their devices. The menu shows images, names, prices, ratings, descriptions, and ingredients of each item. Customers can easily select and order items from their table. </a:t>
            </a:r>
            <a:endParaRPr lang="en-US" sz="1690" dirty="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endParaRPr lang="en-US" sz="1690" dirty="0">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v"/>
            </a:pPr>
            <a:r>
              <a:rPr lang="en-US" sz="1690" dirty="0">
                <a:latin typeface="Times New Roman" panose="02020603050405020304" pitchFamily="18" charset="0"/>
                <a:cs typeface="Times New Roman" panose="02020603050405020304" pitchFamily="18" charset="0"/>
              </a:rPr>
              <a:t>The order is then saved as a JSON file and sent to the main server with details like the item name, quantity, and table number. The system is built using basic web technologies like HTML, CSS, and JavaScript, while Firebase is used to store and manage the orders in real-time. This project aims to improve the dining experience by making it faster and more convenient to place orders, while also reducing errors in communication.</a:t>
            </a:r>
            <a:endParaRPr lang="en-US" sz="1690" dirty="0">
              <a:latin typeface="Times New Roman" panose="02020603050405020304" pitchFamily="18" charset="0"/>
              <a:cs typeface="Times New Roman" panose="02020603050405020304" pitchFamily="18" charset="0"/>
            </a:endParaRPr>
          </a:p>
          <a:p>
            <a:pPr algn="just"/>
            <a:endParaRPr lang="en-US" sz="169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1412776"/>
            <a:ext cx="5261849" cy="402473"/>
          </a:xfrm>
        </p:spPr>
        <p:txBody>
          <a:bodyPr vert="horz" wrap="square" lIns="0" tIns="12501" rIns="0" bIns="0" rtlCol="0">
            <a:spAutoFit/>
          </a:bodyPr>
          <a:lstStyle/>
          <a:p>
            <a:pPr marL="12700">
              <a:spcBef>
                <a:spcPts val="140"/>
              </a:spcBef>
            </a:pPr>
            <a:r>
              <a:rPr lang="en-US" sz="2815" b="1" spc="50" dirty="0">
                <a:latin typeface="Times New Roman" panose="02020603050405020304" pitchFamily="18" charset="0"/>
                <a:cs typeface="Times New Roman" panose="02020603050405020304" pitchFamily="18" charset="0"/>
              </a:rPr>
              <a:t>Problem Identification </a:t>
            </a:r>
            <a:endParaRPr lang="en-US" sz="2815" b="1" spc="5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827584" y="2708920"/>
            <a:ext cx="3960440" cy="1912831"/>
          </a:xfrm>
          <a:prstGeom prst="rect">
            <a:avLst/>
          </a:prstGeom>
          <a:noFill/>
        </p:spPr>
        <p:txBody>
          <a:bodyPr wrap="square" rtlCol="0">
            <a:spAutoFit/>
          </a:bodyPr>
          <a:lstStyle/>
          <a:p>
            <a:pPr algn="l"/>
            <a:r>
              <a:rPr lang="en-US" sz="1690" dirty="0">
                <a:latin typeface="Times New Roman" panose="02020603050405020304" pitchFamily="18" charset="0"/>
                <a:cs typeface="Times New Roman" panose="02020603050405020304" pitchFamily="18" charset="0"/>
              </a:rPr>
              <a:t>→</a:t>
            </a:r>
            <a:r>
              <a:rPr lang="en-US" sz="1690" b="1" dirty="0">
                <a:latin typeface="Times New Roman" panose="02020603050405020304" pitchFamily="18" charset="0"/>
                <a:cs typeface="Times New Roman" panose="02020603050405020304" pitchFamily="18" charset="0"/>
              </a:rPr>
              <a:t>Problem Statement</a:t>
            </a:r>
            <a:r>
              <a:rPr lang="en-US" sz="1690" dirty="0">
                <a:latin typeface="Times New Roman" panose="02020603050405020304" pitchFamily="18" charset="0"/>
                <a:cs typeface="Times New Roman" panose="02020603050405020304" pitchFamily="18" charset="0"/>
              </a:rPr>
              <a:t>
              Traditional restaurant ordering often leads to miscommunication and delays, causing frustration for customers and staff. This inefficiency negatively impacts customer satisfaction and restaurant operations.</a:t>
            </a:r>
            <a:endParaRPr lang="en-US" sz="169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80571" y="29938"/>
            <a:ext cx="4163429"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915816" y="908979"/>
            <a:ext cx="5261849" cy="401955"/>
          </a:xfrm>
        </p:spPr>
        <p:txBody>
          <a:bodyPr vert="horz" wrap="square" lIns="0" tIns="12501" rIns="0" bIns="0" rtlCol="0">
            <a:spAutoFit/>
          </a:bodyPr>
          <a:lstStyle/>
          <a:p>
            <a:pPr marL="12700">
              <a:spcBef>
                <a:spcPts val="140"/>
              </a:spcBef>
            </a:pPr>
            <a:r>
              <a:rPr lang="en-US" sz="2815" b="1" spc="50" dirty="0">
                <a:latin typeface="Times New Roman" panose="02020603050405020304" pitchFamily="18" charset="0"/>
                <a:cs typeface="Times New Roman" panose="02020603050405020304" pitchFamily="18" charset="0"/>
              </a:rPr>
              <a:t>Problem Solution </a:t>
            </a:r>
            <a:endParaRPr lang="en-US" sz="2815" b="1" spc="5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98206" y="2502036"/>
            <a:ext cx="6912492" cy="3993401"/>
          </a:xfrm>
          <a:prstGeom prst="rect">
            <a:avLst/>
          </a:prstGeom>
          <a:noFill/>
        </p:spPr>
        <p:txBody>
          <a:bodyPr wrap="square" rtlCol="0">
            <a:spAutoFit/>
          </a:bodyPr>
          <a:lstStyle/>
          <a:p>
            <a:pPr algn="l"/>
            <a:endParaRPr lang="en-US" sz="1690" dirty="0">
              <a:latin typeface="Times New Roman" panose="02020603050405020304" pitchFamily="18" charset="0"/>
              <a:cs typeface="Times New Roman" panose="02020603050405020304" pitchFamily="18" charset="0"/>
            </a:endParaRPr>
          </a:p>
          <a:p>
            <a:pPr algn="l"/>
            <a:endParaRPr lang="en-US" sz="1690" dirty="0">
              <a:latin typeface="Times New Roman" panose="02020603050405020304" pitchFamily="18" charset="0"/>
              <a:cs typeface="Times New Roman" panose="02020603050405020304" pitchFamily="18" charset="0"/>
            </a:endParaRPr>
          </a:p>
          <a:p>
            <a:pPr algn="l"/>
            <a:endParaRPr lang="en-US" sz="1690" dirty="0">
              <a:latin typeface="Times New Roman" panose="02020603050405020304" pitchFamily="18" charset="0"/>
              <a:cs typeface="Times New Roman" panose="02020603050405020304" pitchFamily="18" charset="0"/>
            </a:endParaRPr>
          </a:p>
          <a:p>
            <a:pPr algn="l"/>
            <a:endParaRPr lang="en-US" sz="1690" dirty="0">
              <a:latin typeface="Times New Roman" panose="02020603050405020304" pitchFamily="18" charset="0"/>
              <a:cs typeface="Times New Roman" panose="02020603050405020304" pitchFamily="18" charset="0"/>
            </a:endParaRPr>
          </a:p>
          <a:p>
            <a:pPr algn="l"/>
            <a:endParaRPr lang="en-US" sz="1690" dirty="0">
              <a:latin typeface="Times New Roman" panose="02020603050405020304" pitchFamily="18" charset="0"/>
              <a:cs typeface="Times New Roman" panose="02020603050405020304" pitchFamily="18" charset="0"/>
            </a:endParaRPr>
          </a:p>
          <a:p>
            <a:pPr algn="l"/>
            <a:endParaRPr lang="en-US" sz="1690" dirty="0">
              <a:latin typeface="Times New Roman" panose="02020603050405020304" pitchFamily="18" charset="0"/>
              <a:cs typeface="Times New Roman" panose="02020603050405020304" pitchFamily="18" charset="0"/>
            </a:endParaRPr>
          </a:p>
          <a:p>
            <a:pPr algn="l"/>
            <a:endParaRPr lang="en-US" sz="1690" dirty="0">
              <a:latin typeface="Times New Roman" panose="02020603050405020304" pitchFamily="18" charset="0"/>
              <a:cs typeface="Times New Roman" panose="02020603050405020304" pitchFamily="18" charset="0"/>
            </a:endParaRPr>
          </a:p>
          <a:p>
            <a:pPr algn="l"/>
            <a:r>
              <a:rPr lang="en-US" sz="1690" dirty="0">
                <a:latin typeface="Times New Roman" panose="02020603050405020304" pitchFamily="18" charset="0"/>
                <a:cs typeface="Times New Roman" panose="02020603050405020304" pitchFamily="18" charset="0"/>
              </a:rPr>
              <a:t>
→</a:t>
            </a:r>
            <a:r>
              <a:rPr lang="en-US" sz="1690" b="1" dirty="0">
                <a:latin typeface="Times New Roman" panose="02020603050405020304" pitchFamily="18" charset="0"/>
                <a:cs typeface="Times New Roman" panose="02020603050405020304" pitchFamily="18" charset="0"/>
              </a:rPr>
              <a:t>Proposed Solution</a:t>
            </a:r>
            <a:r>
              <a:rPr lang="en-US" sz="1690" dirty="0">
                <a:latin typeface="Times New Roman" panose="02020603050405020304" pitchFamily="18" charset="0"/>
                <a:cs typeface="Times New Roman" panose="02020603050405020304" pitchFamily="18" charset="0"/>
              </a:rPr>
              <a:t>
                   The "Digital Menu System" provides a user-friendly digital ordering platform. Customers can connect their devices to view an interactive menu and place orders directly from their tables. Orders are sent straight to </a:t>
            </a:r>
            <a:r>
              <a:rPr lang="en-IN" altLang="en-US" sz="1690" dirty="0">
                <a:latin typeface="Times New Roman" panose="02020603050405020304" pitchFamily="18" charset="0"/>
                <a:cs typeface="Times New Roman" panose="02020603050405020304" pitchFamily="18" charset="0"/>
              </a:rPr>
              <a:t>mgmt </a:t>
            </a:r>
            <a:r>
              <a:rPr lang="en-US" sz="1690" dirty="0">
                <a:latin typeface="Times New Roman" panose="02020603050405020304" pitchFamily="18" charset="0"/>
                <a:cs typeface="Times New Roman" panose="02020603050405020304" pitchFamily="18" charset="0"/>
              </a:rPr>
              <a:t>devices, ensuring accuracy and efficiency. Utilizing real-time data management through Firebase, this system enhances the dining experience and streamlines restaurant operations.</a:t>
            </a:r>
            <a:endParaRPr lang="en-US" sz="169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b="18366"/>
          <a:stretch>
            <a:fillRect/>
          </a:stretch>
        </p:blipFill>
        <p:spPr>
          <a:xfrm>
            <a:off x="1763688" y="1484784"/>
            <a:ext cx="6072568" cy="29675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875" y="1412776"/>
            <a:ext cx="2963561" cy="410210"/>
          </a:xfrm>
        </p:spPr>
        <p:txBody>
          <a:bodyPr>
            <a:normAutofit fontScale="90000"/>
          </a:bodyPr>
          <a:lstStyle/>
          <a:p>
            <a:r>
              <a:rPr lang="en-US" sz="2670" b="1" spc="105" dirty="0">
                <a:latin typeface="Times New Roman" panose="02020603050405020304" pitchFamily="18" charset="0"/>
                <a:cs typeface="Times New Roman" panose="02020603050405020304" pitchFamily="18" charset="0"/>
              </a:rPr>
              <a:t>INTRODUCTION</a:t>
            </a:r>
            <a:endParaRPr lang="en-US" sz="267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1028005" y="3934410"/>
            <a:ext cx="6933094" cy="1817370"/>
          </a:xfrm>
        </p:spPr>
        <p:txBody>
          <a:bodyPr>
            <a:normAutofit/>
          </a:bodyPr>
          <a:lstStyle/>
          <a:p>
            <a:pPr marL="342900" indent="-342900" algn="just">
              <a:buFont typeface="Wingdings" panose="05000000000000000000" charset="0"/>
              <a:buChar char="v"/>
            </a:pPr>
            <a:r>
              <a:rPr lang="en-US" sz="1690" dirty="0">
                <a:latin typeface="Times New Roman" panose="02020603050405020304" pitchFamily="18" charset="0"/>
                <a:cs typeface="Times New Roman" panose="02020603050405020304" pitchFamily="18" charset="0"/>
                <a:sym typeface="+mn-ea"/>
              </a:rPr>
              <a:t>This system allows customers to select and order their food directly from their tables, streamlining the process and making dining more convenient. When an order is placed, it is saved as a JSON file and sent directly to the </a:t>
            </a:r>
            <a:r>
              <a:rPr lang="en-IN" altLang="en-US" sz="1690" dirty="0" err="1">
                <a:latin typeface="Times New Roman" panose="02020603050405020304" pitchFamily="18" charset="0"/>
                <a:cs typeface="Times New Roman" panose="02020603050405020304" pitchFamily="18" charset="0"/>
                <a:sym typeface="+mn-ea"/>
              </a:rPr>
              <a:t>mgmt</a:t>
            </a:r>
            <a:r>
              <a:rPr lang="en-IN" altLang="en-US" sz="1690" dirty="0">
                <a:latin typeface="Times New Roman" panose="02020603050405020304" pitchFamily="18" charset="0"/>
                <a:cs typeface="Times New Roman" panose="02020603050405020304" pitchFamily="18" charset="0"/>
                <a:sym typeface="+mn-ea"/>
              </a:rPr>
              <a:t> </a:t>
            </a:r>
            <a:r>
              <a:rPr lang="en-US" sz="1690" dirty="0">
                <a:latin typeface="Times New Roman" panose="02020603050405020304" pitchFamily="18" charset="0"/>
                <a:cs typeface="Times New Roman" panose="02020603050405020304" pitchFamily="18" charset="0"/>
                <a:sym typeface="+mn-ea"/>
              </a:rPr>
              <a:t>device, containing essential information such as the item name, quantity, and table number. Built using fundamental web technologies like HTML, CSS, and JavaScript, the system also utilizes Firebase for real-time order management</a:t>
            </a:r>
            <a:r>
              <a:rPr lang="en-US" sz="1690" dirty="0">
                <a:sym typeface="+mn-ea"/>
              </a:rPr>
              <a:t>.</a:t>
            </a:r>
            <a:endParaRPr lang="en-US" sz="1690" dirty="0"/>
          </a:p>
        </p:txBody>
      </p:sp>
      <p:sp>
        <p:nvSpPr>
          <p:cNvPr id="5" name="Text Placeholder 2"/>
          <p:cNvSpPr>
            <a:spLocks noGrp="1"/>
          </p:cNvSpPr>
          <p:nvPr/>
        </p:nvSpPr>
        <p:spPr>
          <a:xfrm>
            <a:off x="1028452" y="1908264"/>
            <a:ext cx="6933094" cy="1817370"/>
          </a:xfrm>
          <a:prstGeom prst="rect">
            <a:avLst/>
          </a:prstGeom>
        </p:spPr>
        <p:txBody>
          <a:bodyPr wrap="square" lIns="0" tIns="0" rIns="0" bIns="0">
            <a:spAutoFit/>
          </a:bodyPr>
          <a:lstStyle>
            <a:lvl1pPr marL="0">
              <a:defRPr sz="1600" b="0" i="0">
                <a:solidFill>
                  <a:schemeClr val="tx1"/>
                </a:solidFill>
                <a:latin typeface="Times New Roman" panose="02020603050405020304"/>
                <a:ea typeface="+mn-ea"/>
                <a:cs typeface="Times New Roman" panose="02020603050405020304"/>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lgn="just">
              <a:buClr>
                <a:schemeClr val="accent2"/>
              </a:buClr>
              <a:buFont typeface="Wingdings" panose="05000000000000000000" charset="0"/>
              <a:buChar char="v"/>
            </a:pPr>
            <a:r>
              <a:rPr lang="en-US" sz="1690" dirty="0"/>
              <a:t>The "Digital Menu System" project aims to create a user-friendly solution designed to enhance the ordering experience for both customers and restaurant staff. This innovative system leverages an ESP32 microcontroller and an ESP01 access point, enabling customers to connect their devices to the restaurant's network with ease. Once connected, customers can browse a digital menu that displays images, names, prices, ratings, descriptions, and ingredients for each menu item.</a:t>
            </a:r>
            <a:endParaRPr lang="en-US" sz="16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7864" y="1350541"/>
            <a:ext cx="2297471" cy="422275"/>
          </a:xfrm>
          <a:prstGeom prst="rect">
            <a:avLst/>
          </a:prstGeom>
        </p:spPr>
        <p:txBody>
          <a:bodyPr vert="horz" wrap="square" lIns="0" tIns="12501" rIns="0" bIns="0" rtlCol="0">
            <a:spAutoFit/>
          </a:bodyPr>
          <a:lstStyle/>
          <a:p>
            <a:pPr marL="12700">
              <a:lnSpc>
                <a:spcPct val="100000"/>
              </a:lnSpc>
              <a:spcBef>
                <a:spcPts val="140"/>
              </a:spcBef>
            </a:pPr>
            <a:r>
              <a:rPr sz="2670" b="1" spc="55" dirty="0">
                <a:latin typeface="Times New Roman" panose="02020603050405020304" pitchFamily="18" charset="0"/>
                <a:cs typeface="Times New Roman" panose="02020603050405020304" pitchFamily="18" charset="0"/>
              </a:rPr>
              <a:t>OBJECTIVE</a:t>
            </a:r>
            <a:r>
              <a:rPr lang="en-US" sz="2670" b="1" spc="55" dirty="0">
                <a:latin typeface="Times New Roman" panose="02020603050405020304" pitchFamily="18" charset="0"/>
                <a:cs typeface="Times New Roman" panose="02020603050405020304" pitchFamily="18" charset="0"/>
              </a:rPr>
              <a:t>S</a:t>
            </a:r>
            <a:endParaRPr sz="267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15404" y="1814041"/>
            <a:ext cx="6933094" cy="3559175"/>
          </a:xfrm>
          <a:prstGeom prst="rect">
            <a:avLst/>
          </a:prstGeom>
        </p:spPr>
        <p:txBody>
          <a:bodyPr vert="horz" wrap="square" lIns="0" tIns="25003" rIns="0" bIns="0" rtlCol="0">
            <a:spAutoFit/>
          </a:bodyPr>
          <a:lstStyle/>
          <a:p>
            <a:pPr marL="355600" marR="959485" indent="-342900" algn="just">
              <a:lnSpc>
                <a:spcPts val="2180"/>
              </a:lnSpc>
              <a:spcBef>
                <a:spcPts val="280"/>
              </a:spcBef>
              <a:buFont typeface="Wingdings" panose="05000000000000000000" charset="0"/>
              <a:buChar char="Ø"/>
            </a:pPr>
            <a:r>
              <a:rPr lang="en-US" sz="1690" b="1" dirty="0">
                <a:latin typeface="Times New Roman" panose="02020603050405020304" pitchFamily="18" charset="0"/>
                <a:cs typeface="Times New Roman" panose="02020603050405020304" pitchFamily="18" charset="0"/>
              </a:rPr>
              <a:t>Make Ordering Faster</a:t>
            </a:r>
            <a:r>
              <a:rPr lang="en-US" sz="1690" dirty="0">
                <a:latin typeface="Times New Roman" panose="02020603050405020304" pitchFamily="18" charset="0"/>
                <a:cs typeface="Times New Roman" panose="02020603050405020304" pitchFamily="18" charset="0"/>
              </a:rPr>
              <a:t>: Simplify the ordering process to reduce wait times for customers and staff.</a:t>
            </a:r>
            <a:endParaRPr lang="en-US" sz="1690" dirty="0">
              <a:latin typeface="Times New Roman" panose="02020603050405020304" pitchFamily="18" charset="0"/>
              <a:cs typeface="Times New Roman" panose="02020603050405020304" pitchFamily="18" charset="0"/>
            </a:endParaRPr>
          </a:p>
          <a:p>
            <a:pPr marL="355600" marR="959485" indent="-342900" algn="just">
              <a:lnSpc>
                <a:spcPts val="2180"/>
              </a:lnSpc>
              <a:spcBef>
                <a:spcPts val="280"/>
              </a:spcBef>
              <a:buFont typeface="Wingdings" panose="05000000000000000000" charset="0"/>
              <a:buChar char="Ø"/>
            </a:pPr>
            <a:r>
              <a:rPr lang="en-US" sz="1690" b="1" dirty="0">
                <a:latin typeface="Times New Roman" panose="02020603050405020304" pitchFamily="18" charset="0"/>
                <a:cs typeface="Times New Roman" panose="02020603050405020304" pitchFamily="18" charset="0"/>
              </a:rPr>
              <a:t>Enhance User Experience</a:t>
            </a:r>
            <a:r>
              <a:rPr lang="en-US" sz="1690" dirty="0">
                <a:latin typeface="Times New Roman" panose="02020603050405020304" pitchFamily="18" charset="0"/>
                <a:cs typeface="Times New Roman" panose="02020603050405020304" pitchFamily="18" charset="0"/>
              </a:rPr>
              <a:t>: Provide an easy-to-use interface for customers to view and select menu items on their devices.</a:t>
            </a:r>
            <a:endParaRPr lang="en-US" sz="1690" dirty="0">
              <a:latin typeface="Times New Roman" panose="02020603050405020304" pitchFamily="18" charset="0"/>
              <a:cs typeface="Times New Roman" panose="02020603050405020304" pitchFamily="18" charset="0"/>
            </a:endParaRPr>
          </a:p>
          <a:p>
            <a:pPr marL="355600" marR="959485" indent="-342900" algn="just">
              <a:lnSpc>
                <a:spcPts val="2180"/>
              </a:lnSpc>
              <a:spcBef>
                <a:spcPts val="280"/>
              </a:spcBef>
              <a:buFont typeface="Wingdings" panose="05000000000000000000" charset="0"/>
              <a:buChar char="Ø"/>
            </a:pPr>
            <a:r>
              <a:rPr lang="en-US" sz="1690" b="1" dirty="0">
                <a:latin typeface="Times New Roman" panose="02020603050405020304" pitchFamily="18" charset="0"/>
                <a:cs typeface="Times New Roman" panose="02020603050405020304" pitchFamily="18" charset="0"/>
              </a:rPr>
              <a:t>Improve Order Accuracy</a:t>
            </a:r>
            <a:r>
              <a:rPr lang="en-US" sz="1690" dirty="0">
                <a:latin typeface="Times New Roman" panose="02020603050405020304" pitchFamily="18" charset="0"/>
                <a:cs typeface="Times New Roman" panose="02020603050405020304" pitchFamily="18" charset="0"/>
              </a:rPr>
              <a:t>: Reduce mistakes by sending orders directly from the customer’s device to the waiter’s mobile device.</a:t>
            </a:r>
            <a:endParaRPr lang="en-US" sz="1690" dirty="0">
              <a:latin typeface="Times New Roman" panose="02020603050405020304" pitchFamily="18" charset="0"/>
              <a:cs typeface="Times New Roman" panose="02020603050405020304" pitchFamily="18" charset="0"/>
            </a:endParaRPr>
          </a:p>
          <a:p>
            <a:pPr marL="355600" marR="959485" indent="-342900" algn="just">
              <a:lnSpc>
                <a:spcPts val="2180"/>
              </a:lnSpc>
              <a:spcBef>
                <a:spcPts val="280"/>
              </a:spcBef>
              <a:buFont typeface="Wingdings" panose="05000000000000000000" charset="0"/>
              <a:buChar char="Ø"/>
            </a:pPr>
            <a:r>
              <a:rPr lang="en-US" sz="1690" b="1" dirty="0">
                <a:latin typeface="Times New Roman" panose="02020603050405020304" pitchFamily="18" charset="0"/>
                <a:cs typeface="Times New Roman" panose="02020603050405020304" pitchFamily="18" charset="0"/>
              </a:rPr>
              <a:t>Use Real-Time Data</a:t>
            </a:r>
            <a:r>
              <a:rPr lang="en-US" sz="1690" dirty="0">
                <a:latin typeface="Times New Roman" panose="02020603050405020304" pitchFamily="18" charset="0"/>
                <a:cs typeface="Times New Roman" panose="02020603050405020304" pitchFamily="18" charset="0"/>
              </a:rPr>
              <a:t>: Utilize Firebase to manage and store orders instantly for quick updates.</a:t>
            </a:r>
            <a:endParaRPr lang="en-US" sz="1690" dirty="0">
              <a:latin typeface="Times New Roman" panose="02020603050405020304" pitchFamily="18" charset="0"/>
              <a:cs typeface="Times New Roman" panose="02020603050405020304" pitchFamily="18" charset="0"/>
            </a:endParaRPr>
          </a:p>
          <a:p>
            <a:pPr marL="355600" marR="959485" indent="-342900" algn="just">
              <a:lnSpc>
                <a:spcPts val="2180"/>
              </a:lnSpc>
              <a:spcBef>
                <a:spcPts val="280"/>
              </a:spcBef>
              <a:buFont typeface="Wingdings" panose="05000000000000000000" charset="0"/>
              <a:buChar char="Ø"/>
            </a:pPr>
            <a:r>
              <a:rPr lang="en-US" sz="1690" b="1" dirty="0">
                <a:latin typeface="Times New Roman" panose="02020603050405020304" pitchFamily="18" charset="0"/>
                <a:cs typeface="Times New Roman" panose="02020603050405020304" pitchFamily="18" charset="0"/>
              </a:rPr>
              <a:t>Display Menu Information</a:t>
            </a:r>
            <a:r>
              <a:rPr lang="en-US" sz="1690" dirty="0">
                <a:latin typeface="Times New Roman" panose="02020603050405020304" pitchFamily="18" charset="0"/>
                <a:cs typeface="Times New Roman" panose="02020603050405020304" pitchFamily="18" charset="0"/>
              </a:rPr>
              <a:t>: Show clear details for each menu item, including images, descriptions, ingredients, and prices.</a:t>
            </a:r>
            <a:endParaRPr lang="en-US" sz="1690" dirty="0">
              <a:latin typeface="Times New Roman" panose="02020603050405020304" pitchFamily="18" charset="0"/>
              <a:cs typeface="Times New Roman" panose="02020603050405020304" pitchFamily="18" charset="0"/>
            </a:endParaRPr>
          </a:p>
          <a:p>
            <a:pPr marL="355600" marR="959485" indent="-342900" algn="just">
              <a:lnSpc>
                <a:spcPts val="2180"/>
              </a:lnSpc>
              <a:spcBef>
                <a:spcPts val="280"/>
              </a:spcBef>
              <a:buFont typeface="Wingdings" panose="05000000000000000000" charset="0"/>
              <a:buChar char="Ø"/>
            </a:pPr>
            <a:r>
              <a:rPr lang="en-US" sz="1690" b="1" dirty="0">
                <a:latin typeface="Times New Roman" panose="02020603050405020304" pitchFamily="18" charset="0"/>
                <a:cs typeface="Times New Roman" panose="02020603050405020304" pitchFamily="18" charset="0"/>
              </a:rPr>
              <a:t>Ensure Accessibility</a:t>
            </a:r>
            <a:r>
              <a:rPr lang="en-US" sz="1690" dirty="0">
                <a:latin typeface="Times New Roman" panose="02020603050405020304" pitchFamily="18" charset="0"/>
                <a:cs typeface="Times New Roman" panose="02020603050405020304" pitchFamily="18" charset="0"/>
              </a:rPr>
              <a:t>: Create an ordering system that is easy for everyone to use, including those with communication challenges.</a:t>
            </a:r>
            <a:endParaRPr lang="en-US" sz="169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8552" y="1412776"/>
            <a:ext cx="1951050" cy="422275"/>
          </a:xfrm>
          <a:prstGeom prst="rect">
            <a:avLst/>
          </a:prstGeom>
        </p:spPr>
        <p:txBody>
          <a:bodyPr vert="horz" wrap="square" lIns="0" tIns="12501" rIns="0" bIns="0" rtlCol="0">
            <a:spAutoFit/>
          </a:bodyPr>
          <a:lstStyle/>
          <a:p>
            <a:pPr marL="12700">
              <a:lnSpc>
                <a:spcPct val="100000"/>
              </a:lnSpc>
              <a:spcBef>
                <a:spcPts val="140"/>
              </a:spcBef>
            </a:pPr>
            <a:r>
              <a:rPr lang="en-US" sz="2670" b="1" spc="130" dirty="0">
                <a:latin typeface="Times New Roman" panose="02020603050405020304" pitchFamily="18" charset="0"/>
                <a:cs typeface="Times New Roman" panose="02020603050405020304" pitchFamily="18" charset="0"/>
              </a:rPr>
              <a:t>SCOPE</a:t>
            </a:r>
            <a:endParaRPr sz="267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1156371" y="2344519"/>
            <a:ext cx="6933094" cy="3100705"/>
          </a:xfrm>
          <a:prstGeom prst="rect">
            <a:avLst/>
          </a:prstGeom>
        </p:spPr>
        <p:txBody>
          <a:bodyPr vert="horz" wrap="square" lIns="0" tIns="23216" rIns="0" bIns="0" rtlCol="0">
            <a:spAutoFit/>
          </a:bodyPr>
          <a:lstStyle/>
          <a:p>
            <a:pPr marL="469900" marR="5080" indent="-457200" algn="just">
              <a:lnSpc>
                <a:spcPts val="3000"/>
              </a:lnSpc>
              <a:spcBef>
                <a:spcPts val="260"/>
              </a:spcBef>
              <a:buFont typeface="Wingdings" panose="05000000000000000000" charset="0"/>
              <a:buChar char="Ø"/>
            </a:pPr>
            <a:r>
              <a:rPr lang="en-US" sz="1795" dirty="0">
                <a:latin typeface="Times New Roman" panose="02020603050405020304" pitchFamily="18" charset="0"/>
                <a:cs typeface="Times New Roman" panose="02020603050405020304" pitchFamily="18" charset="0"/>
              </a:rPr>
              <a:t>To create a digital ordering platform for restaurants. It will enable customers to connect their devices and view an interactive menu with detailed dish information. </a:t>
            </a:r>
            <a:endParaRPr lang="en-US" sz="1795" dirty="0">
              <a:latin typeface="Times New Roman" panose="02020603050405020304" pitchFamily="18" charset="0"/>
              <a:cs typeface="Times New Roman" panose="02020603050405020304" pitchFamily="18" charset="0"/>
            </a:endParaRPr>
          </a:p>
          <a:p>
            <a:pPr marL="469900" marR="5080" indent="-457200" algn="just">
              <a:lnSpc>
                <a:spcPts val="3000"/>
              </a:lnSpc>
              <a:spcBef>
                <a:spcPts val="260"/>
              </a:spcBef>
              <a:buFont typeface="Wingdings" panose="05000000000000000000" charset="0"/>
              <a:buChar char="Ø"/>
            </a:pPr>
            <a:r>
              <a:rPr lang="en-US" sz="1795" dirty="0">
                <a:latin typeface="Times New Roman" panose="02020603050405020304" pitchFamily="18" charset="0"/>
                <a:cs typeface="Times New Roman" panose="02020603050405020304" pitchFamily="18" charset="0"/>
              </a:rPr>
              <a:t>The system will streamline the order placement process, ensuring accurate transmission of orders to staff. By using Firebase for real-time data management, it will enhance efficiency and accessibility in the dining experience. The project will also be designed to be scalable, allowing adaptation for different restaurant settings.</a:t>
            </a:r>
            <a:endParaRPr lang="en-US" sz="1795"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3768" y="980728"/>
            <a:ext cx="4162760" cy="423505"/>
          </a:xfrm>
          <a:prstGeom prst="rect">
            <a:avLst/>
          </a:prstGeom>
        </p:spPr>
        <p:txBody>
          <a:bodyPr vert="horz" wrap="square" lIns="0" tIns="12501" rIns="0" bIns="0" rtlCol="0">
            <a:spAutoFit/>
          </a:bodyPr>
          <a:lstStyle/>
          <a:p>
            <a:pPr marL="12700">
              <a:lnSpc>
                <a:spcPct val="100000"/>
              </a:lnSpc>
              <a:spcBef>
                <a:spcPts val="140"/>
              </a:spcBef>
            </a:pPr>
            <a:r>
              <a:rPr sz="2670" b="1" spc="35" dirty="0">
                <a:latin typeface="Times New Roman" panose="02020603050405020304" pitchFamily="18" charset="0"/>
                <a:cs typeface="Times New Roman" panose="02020603050405020304" pitchFamily="18" charset="0"/>
              </a:rPr>
              <a:t>LITERATURE</a:t>
            </a:r>
            <a:r>
              <a:rPr sz="2670" b="1" spc="-75" dirty="0">
                <a:latin typeface="Times New Roman" panose="02020603050405020304" pitchFamily="18" charset="0"/>
                <a:cs typeface="Times New Roman" panose="02020603050405020304" pitchFamily="18" charset="0"/>
              </a:rPr>
              <a:t> </a:t>
            </a:r>
            <a:r>
              <a:rPr lang="en-US" sz="2670" b="1" spc="-75" dirty="0">
                <a:latin typeface="Times New Roman" panose="02020603050405020304" pitchFamily="18" charset="0"/>
                <a:cs typeface="Times New Roman" panose="02020603050405020304" pitchFamily="18" charset="0"/>
              </a:rPr>
              <a:t> </a:t>
            </a:r>
            <a:r>
              <a:rPr sz="2670" b="1" spc="10" dirty="0">
                <a:latin typeface="Times New Roman" panose="02020603050405020304" pitchFamily="18" charset="0"/>
                <a:cs typeface="Times New Roman" panose="02020603050405020304" pitchFamily="18" charset="0"/>
              </a:rPr>
              <a:t>REVIEW</a:t>
            </a:r>
            <a:endParaRPr sz="2670" b="1" dirty="0">
              <a:latin typeface="Times New Roman" panose="02020603050405020304" pitchFamily="18" charset="0"/>
              <a:cs typeface="Times New Roman" panose="02020603050405020304" pitchFamily="18" charset="0"/>
            </a:endParaRPr>
          </a:p>
        </p:txBody>
      </p:sp>
      <p:graphicFrame>
        <p:nvGraphicFramePr>
          <p:cNvPr id="7" name="Table 6"/>
          <p:cNvGraphicFramePr/>
          <p:nvPr>
            <p:custDataLst>
              <p:tags r:id="rId1"/>
            </p:custDataLst>
          </p:nvPr>
        </p:nvGraphicFramePr>
        <p:xfrm>
          <a:off x="0" y="1553319"/>
          <a:ext cx="9144000" cy="4254500"/>
        </p:xfrm>
        <a:graphic>
          <a:graphicData uri="http://schemas.openxmlformats.org/drawingml/2006/table">
            <a:tbl>
              <a:tblPr/>
              <a:tblGrid>
                <a:gridCol w="1574800"/>
                <a:gridCol w="909320"/>
                <a:gridCol w="1242695"/>
                <a:gridCol w="3291205"/>
                <a:gridCol w="2125980"/>
              </a:tblGrid>
              <a:tr h="636905">
                <a:tc>
                  <a:txBody>
                    <a:bodyPr/>
                    <a:lstStyle/>
                    <a:p>
                      <a:pPr algn="ctr" fontAlgn="b">
                        <a:lnSpc>
                          <a:spcPct val="90000"/>
                        </a:lnSpc>
                      </a:pPr>
                      <a:r>
                        <a:rPr sz="1405" b="0" i="0">
                          <a:solidFill>
                            <a:srgbClr val="000000"/>
                          </a:solidFill>
                          <a:latin typeface="Calibri" panose="020F0502020204030204"/>
                          <a:ea typeface="Calibri" panose="020F0502020204030204"/>
                        </a:rPr>
                        <a:t>Paper Title</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D9D9D9"/>
                    </a:solidFill>
                  </a:tcPr>
                </a:tc>
                <a:tc>
                  <a:txBody>
                    <a:bodyPr/>
                    <a:lstStyle/>
                    <a:p>
                      <a:pPr algn="ctr" fontAlgn="b">
                        <a:lnSpc>
                          <a:spcPct val="90000"/>
                        </a:lnSpc>
                      </a:pPr>
                      <a:r>
                        <a:rPr sz="1405" b="0" i="0">
                          <a:solidFill>
                            <a:srgbClr val="000000"/>
                          </a:solidFill>
                          <a:latin typeface="Calibri" panose="020F0502020204030204"/>
                          <a:ea typeface="Calibri" panose="020F0502020204030204"/>
                        </a:rPr>
                        <a:t>Year</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D9D9D9"/>
                    </a:solidFill>
                  </a:tcPr>
                </a:tc>
                <a:tc>
                  <a:txBody>
                    <a:bodyPr/>
                    <a:lstStyle/>
                    <a:p>
                      <a:pPr algn="ctr" fontAlgn="b">
                        <a:lnSpc>
                          <a:spcPct val="90000"/>
                        </a:lnSpc>
                      </a:pPr>
                      <a:r>
                        <a:rPr sz="1405" b="0" i="0">
                          <a:solidFill>
                            <a:srgbClr val="000000"/>
                          </a:solidFill>
                          <a:latin typeface="Calibri" panose="020F0502020204030204"/>
                          <a:ea typeface="Calibri" panose="020F0502020204030204"/>
                        </a:rPr>
                        <a:t>Author(s)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D9D9D9"/>
                    </a:solidFill>
                  </a:tcPr>
                </a:tc>
                <a:tc>
                  <a:txBody>
                    <a:bodyPr/>
                    <a:lstStyle/>
                    <a:p>
                      <a:pPr algn="ctr" fontAlgn="b">
                        <a:lnSpc>
                          <a:spcPct val="90000"/>
                        </a:lnSpc>
                      </a:pPr>
                      <a:r>
                        <a:rPr sz="1405" b="0" i="0">
                          <a:solidFill>
                            <a:srgbClr val="000000"/>
                          </a:solidFill>
                          <a:latin typeface="Calibri" panose="020F0502020204030204"/>
                          <a:ea typeface="Calibri" panose="020F0502020204030204"/>
                        </a:rPr>
                        <a:t>Abstract</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D9D9D9"/>
                    </a:solidFill>
                  </a:tcPr>
                </a:tc>
                <a:tc>
                  <a:txBody>
                    <a:bodyPr/>
                    <a:lstStyle/>
                    <a:p>
                      <a:pPr algn="ctr" fontAlgn="b">
                        <a:lnSpc>
                          <a:spcPct val="90000"/>
                        </a:lnSpc>
                      </a:pPr>
                      <a:r>
                        <a:rPr sz="1405" b="0" i="0">
                          <a:solidFill>
                            <a:srgbClr val="000000"/>
                          </a:solidFill>
                          <a:latin typeface="Calibri" panose="020F0502020204030204"/>
                          <a:ea typeface="Calibri" panose="020F0502020204030204"/>
                        </a:rPr>
                        <a:t>Proposal for Research</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D9D9D9"/>
                    </a:solidFill>
                  </a:tcPr>
                </a:tc>
              </a:tr>
              <a:tr h="680720">
                <a:tc>
                  <a:txBody>
                    <a:bodyPr/>
                    <a:lstStyle/>
                    <a:p>
                      <a:pPr algn="l" fontAlgn="b">
                        <a:lnSpc>
                          <a:spcPct val="90000"/>
                        </a:lnSpc>
                      </a:pPr>
                      <a:r>
                        <a:rPr sz="1405" b="0" i="0">
                          <a:solidFill>
                            <a:srgbClr val="000000"/>
                          </a:solidFill>
                          <a:latin typeface="Calibri" panose="020F0502020204030204"/>
                          <a:ea typeface="Calibri" panose="020F0502020204030204"/>
                        </a:rPr>
                        <a:t>Digital Ordering Systems: Enhancing Customer Experience</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2020</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Smith, J.</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This paper explores the impact of digital ordering systems on customer satisfaction and operational efficiency in restaurants.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Investigate user preferences and feedback on digital menu systems.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80720">
                <a:tc>
                  <a:txBody>
                    <a:bodyPr/>
                    <a:lstStyle/>
                    <a:p>
                      <a:pPr algn="l" fontAlgn="b">
                        <a:lnSpc>
                          <a:spcPct val="90000"/>
                        </a:lnSpc>
                      </a:pPr>
                      <a:r>
                        <a:rPr sz="1405" b="0" i="0">
                          <a:solidFill>
                            <a:srgbClr val="000000"/>
                          </a:solidFill>
                          <a:latin typeface="Calibri" panose="020F0502020204030204"/>
                          <a:ea typeface="Calibri" panose="020F0502020204030204"/>
                        </a:rPr>
                        <a:t>Real-Time Data Management in Restaurants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2019</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Johnson, L.</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This study examines the role of real-time data management in restaurant operations, focusing on order accuracy and speed.</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Propose a framework for integrating real-time data with customer interfaces.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80720">
                <a:tc>
                  <a:txBody>
                    <a:bodyPr/>
                    <a:lstStyle/>
                    <a:p>
                      <a:pPr algn="l" fontAlgn="b">
                        <a:lnSpc>
                          <a:spcPct val="90000"/>
                        </a:lnSpc>
                      </a:pPr>
                      <a:r>
                        <a:rPr sz="1405" b="0" i="0">
                          <a:solidFill>
                            <a:srgbClr val="000000"/>
                          </a:solidFill>
                          <a:latin typeface="Calibri" panose="020F0502020204030204"/>
                          <a:ea typeface="Calibri" panose="020F0502020204030204"/>
                        </a:rPr>
                        <a:t>The Effect of Interactive Menus on Dining Choices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2021</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Chen, A.</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This research analyzes how interactive digital menus influence customer choices and increase sales in restaurants.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Study the correlation between menu interactivity and order volume.</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681355">
                <a:tc>
                  <a:txBody>
                    <a:bodyPr/>
                    <a:lstStyle/>
                    <a:p>
                      <a:pPr algn="l" fontAlgn="b">
                        <a:lnSpc>
                          <a:spcPct val="90000"/>
                        </a:lnSpc>
                      </a:pPr>
                      <a:r>
                        <a:rPr sz="1405" b="0" i="0">
                          <a:solidFill>
                            <a:srgbClr val="000000"/>
                          </a:solidFill>
                          <a:latin typeface="Calibri" panose="020F0502020204030204"/>
                          <a:ea typeface="Calibri" panose="020F0502020204030204"/>
                        </a:rPr>
                        <a:t>User-Centered Design in Restaurant Technology</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2022</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Martinez, R.</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This paper highlights the importance of user-centered design in creating effective restaurant technology solutions.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Develop guidelines for designing user-friendly digital menus.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894080">
                <a:tc>
                  <a:txBody>
                    <a:bodyPr/>
                    <a:lstStyle/>
                    <a:p>
                      <a:pPr algn="l" fontAlgn="b">
                        <a:lnSpc>
                          <a:spcPct val="90000"/>
                        </a:lnSpc>
                      </a:pPr>
                      <a:r>
                        <a:rPr sz="1405" b="0" i="0">
                          <a:solidFill>
                            <a:srgbClr val="000000"/>
                          </a:solidFill>
                          <a:latin typeface="Calibri" panose="020F0502020204030204"/>
                          <a:ea typeface="Calibri" panose="020F0502020204030204"/>
                        </a:rPr>
                        <a:t>Addressing Communication Barriers in Dining Environments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a:solidFill>
                            <a:srgbClr val="000000"/>
                          </a:solidFill>
                          <a:latin typeface="Calibri" panose="020F0502020204030204"/>
                          <a:ea typeface="Calibri" panose="020F0502020204030204"/>
                        </a:rPr>
                        <a:t>2023</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ctr" fontAlgn="b">
                        <a:lnSpc>
                          <a:spcPct val="90000"/>
                        </a:lnSpc>
                      </a:pPr>
                      <a:r>
                        <a:rPr sz="1405" b="0" i="0" dirty="0">
                          <a:solidFill>
                            <a:srgbClr val="000000"/>
                          </a:solidFill>
                          <a:latin typeface="Calibri" panose="020F0502020204030204"/>
                          <a:ea typeface="Calibri" panose="020F0502020204030204"/>
                        </a:rPr>
                        <a:t>Patel, S.</a:t>
                      </a:r>
                      <a:endParaRPr sz="1405" b="0" i="0" dirty="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a:solidFill>
                            <a:srgbClr val="000000"/>
                          </a:solidFill>
                          <a:latin typeface="Calibri" panose="020F0502020204030204"/>
                          <a:ea typeface="Calibri" panose="020F0502020204030204"/>
                        </a:rPr>
                        <a:t>This research focuses on communication challenges in restaurants and how technology can bridge these gaps.</a:t>
                      </a:r>
                      <a:endParaRPr sz="1405" b="0" i="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b">
                        <a:lnSpc>
                          <a:spcPct val="90000"/>
                        </a:lnSpc>
                      </a:pPr>
                      <a:r>
                        <a:rPr sz="1405" b="0" i="0" dirty="0">
                          <a:solidFill>
                            <a:srgbClr val="000000"/>
                          </a:solidFill>
                          <a:latin typeface="Calibri" panose="020F0502020204030204"/>
                          <a:ea typeface="Calibri" panose="020F0502020204030204"/>
                        </a:rPr>
                        <a:t>Explore technology solutions that enhance communication in restaurants.</a:t>
                      </a:r>
                      <a:endParaRPr sz="1405" b="0" i="0" dirty="0">
                        <a:solidFill>
                          <a:srgbClr val="000000"/>
                        </a:solidFill>
                        <a:latin typeface="Calibri" panose="020F0502020204030204"/>
                        <a:ea typeface="Calibri" panose="020F0502020204030204"/>
                      </a:endParaRPr>
                    </a:p>
                  </a:txBody>
                  <a:tcPr marL="5580" marR="5580" marT="5580" marB="32146"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tags/tag1.xml><?xml version="1.0" encoding="utf-8"?>
<p:tagLst xmlns:p="http://schemas.openxmlformats.org/presentationml/2006/main">
  <p:tag name="TABLE_ENDDRAG_ORIGIN_RECT" val="1023*476"/>
  <p:tag name="TABLE_ENDDRAG_RECT" val="0*77*1024*4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8496</Words>
  <Application>WPS Presentation</Application>
  <PresentationFormat>On-screen Show (4:3)</PresentationFormat>
  <Paragraphs>200</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18</vt:i4>
      </vt:variant>
    </vt:vector>
  </HeadingPairs>
  <TitlesOfParts>
    <vt:vector size="32" baseType="lpstr">
      <vt:lpstr>Arial</vt:lpstr>
      <vt:lpstr>SimSun</vt:lpstr>
      <vt:lpstr>Wingdings</vt:lpstr>
      <vt:lpstr>Times New Roman</vt:lpstr>
      <vt:lpstr>Times New Roman</vt:lpstr>
      <vt:lpstr>Wingdings</vt:lpstr>
      <vt:lpstr>Calibri</vt:lpstr>
      <vt:lpstr>Calibri Light</vt:lpstr>
      <vt:lpstr>Microsoft YaHei</vt:lpstr>
      <vt:lpstr>Arial Unicode MS</vt:lpstr>
      <vt:lpstr>Arial</vt:lpstr>
      <vt:lpstr>Calibri</vt:lpstr>
      <vt:lpstr>Office Theme</vt:lpstr>
      <vt:lpstr>1_Office Theme</vt:lpstr>
      <vt:lpstr>E.G.S Pillay Engineering College (Autonomous) Nagapattinam-611002.                   </vt:lpstr>
      <vt:lpstr>TABLE OF CONTENT</vt:lpstr>
      <vt:lpstr>ABSTRACT</vt:lpstr>
      <vt:lpstr>Problem Identification </vt:lpstr>
      <vt:lpstr>Problem Identification </vt:lpstr>
      <vt:lpstr>INTRODUCTION</vt:lpstr>
      <vt:lpstr>OBJECTIVES</vt:lpstr>
      <vt:lpstr>SCOPE</vt:lpstr>
      <vt:lpstr>LITERATURE  REVIEW</vt:lpstr>
      <vt:lpstr>BLOCK DIAGRAM FOR PROPOSED SYSTEM</vt:lpstr>
      <vt:lpstr>1. Add Payment Options 	Let customers pay for their meals through the app after placing an order. This would make the whole process faster and more convenient, reducing wait times and improving the overall experience for both customers and staff.  2. Enhanced Security Features 	As digital systems handle sensitive customer and order information, future developments could focus on enhancing security measures such as encryption, secure authentication, and compliance with data protection standards to protect against cyber threats.  3. Track Ingredients in Real-Time 	Connect the system to track ingredient availability in real time. This way, the restaurant knows when something is running low, and customers won’t be able to order items that are out of stock. It makes operations smoother and helps reduce waste.</vt:lpstr>
      <vt:lpstr>SOFTWARE TOOL</vt:lpstr>
      <vt:lpstr>ESP32 - As server</vt:lpstr>
      <vt:lpstr>PowerPoint 演示文稿</vt:lpstr>
      <vt:lpstr>1. Add Payment Options 	Let customers pay for their meals through the app after placing an order. This would make the whole process faster and more convenient, reducing wait times and improving the overall experience for both customers and staff.  2. Enhanced Security Features 	As digital systems handle sensitive customer and order information, future developments could focus on enhancing security measures such as encryption, secure authentication, and compliance with data protection standards to protect against cyber threats.  3. Track Ingredients in Real-Time 	Connect the system to track ingredient availability in real time. This way, the restaurant knows when something is running low, and customers won’t be able to order items that are out of stock. It makes operations smoother and helps reduce waste.</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DOC-20240915-WA0071.</dc:title>
  <dc:creator>Ram S</dc:creator>
  <cp:keywords>DAGQ1kllkCc,BAGOUHouXQ4</cp:keywords>
  <cp:lastModifiedBy>Tharvesh Muhaideen A</cp:lastModifiedBy>
  <cp:revision>67</cp:revision>
  <dcterms:created xsi:type="dcterms:W3CDTF">2024-09-15T14:50:00Z</dcterms:created>
  <dcterms:modified xsi:type="dcterms:W3CDTF">2024-09-28T04:21:12Z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2024-09-15T22:00:00Z</vt:filetime>
  </property>
  <property fmtid="{D5CDD505-2E9C-101B-9397-08002B2CF9AE}" pid="3" name="Creator">
    <vt:lpwstr>Canva</vt:lpwstr>
  </property>
  <property fmtid="{D5CDD505-2E9C-101B-9397-08002B2CF9AE}" pid="4" name="LastSaved">
    <vt:filetime>2024-09-15T22:00:00Z</vt:filetime>
  </property>
  <property fmtid="{D5CDD505-2E9C-101B-9397-08002B2CF9AE}" pid="5" name="ICV">
    <vt:lpwstr>B7721799F2EF482FADED7453337225EE_12</vt:lpwstr>
  </property>
  <property fmtid="{D5CDD505-2E9C-101B-9397-08002B2CF9AE}" pid="6" name="KSOProductBuildVer">
    <vt:lpwstr>1033-12.2.0.18283</vt:lpwstr>
  </property>
</Properties>
</file>