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3" r:id="rId2"/>
    <p:sldMasterId id="2147483686" r:id="rId3"/>
    <p:sldMasterId id="2147483712" r:id="rId4"/>
    <p:sldMasterId id="2147483725" r:id="rId5"/>
    <p:sldMasterId id="2147483738" r:id="rId6"/>
    <p:sldMasterId id="2147483751" r:id="rId7"/>
  </p:sldMasterIdLst>
  <p:notesMasterIdLst>
    <p:notesMasterId r:id="rId14"/>
  </p:notesMasterIdLst>
  <p:sldIdLst>
    <p:sldId id="285" r:id="rId8"/>
    <p:sldId id="286" r:id="rId9"/>
    <p:sldId id="281" r:id="rId10"/>
    <p:sldId id="287" r:id="rId11"/>
    <p:sldId id="288" r:id="rId12"/>
    <p:sldId id="261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Helvetica Neue" panose="02000503000000020004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88639"/>
  </p:normalViewPr>
  <p:slideViewPr>
    <p:cSldViewPr snapToGrid="0">
      <p:cViewPr varScale="1">
        <p:scale>
          <a:sx n="144" d="100"/>
          <a:sy n="144" d="100"/>
        </p:scale>
        <p:origin x="200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10.fntdata"/><Relationship Id="rId5" Type="http://schemas.openxmlformats.org/officeDocument/2006/relationships/slideMaster" Target="slideMasters/slideMaster5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80c9bf161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  <a:endParaRPr/>
          </a:p>
        </p:txBody>
      </p:sp>
      <p:sp>
        <p:nvSpPr>
          <p:cNvPr id="137" name="Google Shape;137;g1d80c9bf161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9265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133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400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027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972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80c9bf161_2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d80c9bf161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33314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16467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7714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71167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058469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669418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966579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12995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23239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563836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0561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0322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0" y="4550228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33182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5672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7814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75626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62831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289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74089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6473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36491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1006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2844983" y="-1070861"/>
            <a:ext cx="3230287" cy="811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18864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2531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7719601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6589035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83596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29682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5142209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0376828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3499638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3457278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993529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2463993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1675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3815-FCBF-E180-29CE-DA8C74FB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BDF3-3520-6D13-5E50-54E527BC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96D6-E14C-068F-5314-406B2214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C9383-A508-4D2D-FC2C-71C9CC2A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D8C67-C5CE-FDB1-539C-1CE3E5C9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29464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0" y="4550228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831068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174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12973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22597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76211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94023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53747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9424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24189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54566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2844983" y="-1070861"/>
            <a:ext cx="3230287" cy="811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68242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11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3272367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1652871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85732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8235101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8655260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6690857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7427517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003052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6497596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13598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91731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3815-FCBF-E180-29CE-DA8C74FB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BDF3-3520-6D13-5E50-54E527BC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96D6-E14C-068F-5314-406B2214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C9383-A508-4D2D-FC2C-71C9CC2A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D8C67-C5CE-FDB1-539C-1CE3E5C9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984049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0" y="4550228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113570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64198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14786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33189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9311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86838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7634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471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72480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338089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2844983" y="-1070861"/>
            <a:ext cx="3230287" cy="811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27391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879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45390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630004" y="4646693"/>
            <a:ext cx="16401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Data Science</a:t>
            </a:r>
            <a:endParaRPr sz="1050" b="0" i="1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03561" y="204610"/>
            <a:ext cx="801189" cy="822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0" y="4587046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0" name="Google Shape;60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04904" y="4646693"/>
            <a:ext cx="1316736" cy="49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27847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38040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630004" y="4646693"/>
            <a:ext cx="16401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Data Science</a:t>
            </a:r>
            <a:endParaRPr sz="1050" b="0" i="1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03561" y="204610"/>
            <a:ext cx="801189" cy="822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0" y="4587046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0" name="Google Shape;60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04904" y="4646693"/>
            <a:ext cx="1316736" cy="49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44660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33733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630004" y="4646693"/>
            <a:ext cx="16401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Data Science</a:t>
            </a:r>
            <a:endParaRPr sz="1050" b="0" i="1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03561" y="204610"/>
            <a:ext cx="801189" cy="822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0" y="4587046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0" name="Google Shape;60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04904" y="4646693"/>
            <a:ext cx="1316736" cy="49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5354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un.org/_Docs/SYB/CSV/SYB65_329_202209_Labour%20Force%20and%20Unemployment.cs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bservablehq.com/@d3/bubble-chart/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gunadi.github.io/dsci554-a4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subTitle" idx="1"/>
          </p:nvPr>
        </p:nvSpPr>
        <p:spPr>
          <a:xfrm>
            <a:off x="1301850" y="1214081"/>
            <a:ext cx="65403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1"/>
              </a:buClr>
              <a:buSzPts val="2800"/>
              <a:buNone/>
            </a:pPr>
            <a:r>
              <a:rPr lang="en" sz="2800" b="1" i="1" dirty="0">
                <a:solidFill>
                  <a:srgbClr val="FFCC01"/>
                </a:solidFill>
              </a:rPr>
              <a:t>Task 2: Country Comparison Infographic</a:t>
            </a:r>
            <a:endParaRPr sz="2800" b="1" i="1" dirty="0">
              <a:solidFill>
                <a:srgbClr val="FFCC01"/>
              </a:solidFill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1136400" y="188925"/>
            <a:ext cx="68712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rgbClr val="9912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Assignment 4</a:t>
            </a:r>
            <a:endParaRPr sz="4200" b="1" dirty="0">
              <a:solidFill>
                <a:srgbClr val="9912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3628950" y="1925381"/>
            <a:ext cx="18861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42719B"/>
                </a:solidFill>
                <a:latin typeface="Calibri Light" panose="020F0302020204030204" pitchFamily="34" charset="0"/>
                <a:ea typeface="Helvetica Neue"/>
                <a:cs typeface="Calibri Light" panose="020F0302020204030204" pitchFamily="34" charset="0"/>
                <a:sym typeface="Helvetica Neue"/>
              </a:rPr>
              <a:t>Eben Gunadi</a:t>
            </a:r>
            <a:endParaRPr sz="1600" b="1" dirty="0">
              <a:solidFill>
                <a:schemeClr val="dk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sp>
        <p:nvSpPr>
          <p:cNvPr id="7" name="Google Shape;142;p26">
            <a:extLst>
              <a:ext uri="{FF2B5EF4-FFF2-40B4-BE49-F238E27FC236}">
                <a16:creationId xmlns:a16="http://schemas.microsoft.com/office/drawing/2014/main" id="{1D971280-7339-74B1-A270-4802FCE7340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13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156;p27">
            <a:extLst>
              <a:ext uri="{FF2B5EF4-FFF2-40B4-BE49-F238E27FC236}">
                <a16:creationId xmlns:a16="http://schemas.microsoft.com/office/drawing/2014/main" id="{C9F80B8A-4830-9E9C-9593-B4C0301D75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7407450" cy="320330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original, full data on "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Labour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force and unemployment" can be downloaded here: 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https://data.un.org/_Docs/SYB/CSV/SYB65_329_202209_Labour%20Force%20and%20Unemployment.csv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Note that the first row is the spreadsheet title and must be manually removed prior to processing.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"code/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filter_data.py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 in the GitHub repository was used to process the data</a:t>
            </a:r>
          </a:p>
          <a:p>
            <a:pPr lvl="1"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 data is filtered to only look at “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Labour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force participation” data and countries “United States of America” and “Indonesia”</a:t>
            </a:r>
          </a:p>
          <a:p>
            <a:pPr lvl="1"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"data/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labour.csv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" is the processed data used for the visualizations</a:t>
            </a:r>
          </a:p>
          <a:p>
            <a:pPr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79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0BA63-0129-4538-0484-F5D0F0344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851" y="324762"/>
            <a:ext cx="3776196" cy="4234097"/>
          </a:xfrm>
          <a:prstGeom prst="rect">
            <a:avLst/>
          </a:prstGeom>
        </p:spPr>
      </p:pic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Inkscape Wireframe</a:t>
            </a: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156;p27">
            <a:extLst>
              <a:ext uri="{FF2B5EF4-FFF2-40B4-BE49-F238E27FC236}">
                <a16:creationId xmlns:a16="http://schemas.microsoft.com/office/drawing/2014/main" id="{C9F80B8A-4830-9E9C-9593-B4C0301D75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3870951" cy="320330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svg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wireframe.svg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 in the GitHub repository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Visualizations for the two countries are laid out in separate columns with contrasting colors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To accommodate readers with red-green color-vision deficiency, pink and yellow-green are used</a:t>
            </a:r>
          </a:p>
          <a:p>
            <a:pPr lvl="2"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Pink: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rgba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(255, 0, 141, 1)</a:t>
            </a:r>
          </a:p>
          <a:p>
            <a:pPr lvl="2"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Yellow-green: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rgba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(89, 198, 27, 1)</a:t>
            </a:r>
          </a:p>
          <a:p>
            <a:pPr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5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Code References</a:t>
            </a: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156;p27">
            <a:extLst>
              <a:ext uri="{FF2B5EF4-FFF2-40B4-BE49-F238E27FC236}">
                <a16:creationId xmlns:a16="http://schemas.microsoft.com/office/drawing/2014/main" id="{C9F80B8A-4830-9E9C-9593-B4C0301D75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7407450" cy="320330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Code for “html/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div_bars.html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”, “html/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svg_bars.html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”, and “html/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bubble_chart.html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 in the the GitHub repository are based off “D3 with data join” examples in the following respective lab files: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“2_div_bars.html”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“3_svg_bars.html”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“4_scatterplot.html”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(Axis, legends, and labels were added using 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ChatGPT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Code for “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bubble_cloud.html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 is based off sample code from Observable</a:t>
            </a:r>
          </a:p>
          <a:p>
            <a:pPr lvl="1"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https://observablehq.com/@d3/bubble-chart/2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5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Landing Page</a:t>
            </a: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156;p27">
            <a:extLst>
              <a:ext uri="{FF2B5EF4-FFF2-40B4-BE49-F238E27FC236}">
                <a16:creationId xmlns:a16="http://schemas.microsoft.com/office/drawing/2014/main" id="{C9F80B8A-4830-9E9C-9593-B4C0301D75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3870951" cy="320330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index.html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" is the landing page. It can be served on a browser via hot-reload: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Alternately, this page can be viewed in GitHub at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https://egunadi.github.io/dsci554-a4/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6B0062-1722-C965-431A-956E7061F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03" y="1738610"/>
            <a:ext cx="3581346" cy="738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3193BD-92A9-44E3-9E86-376D55429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449" y="568054"/>
            <a:ext cx="3600471" cy="36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2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2753242" y="897511"/>
            <a:ext cx="378896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ct val="100000"/>
              <a:buFont typeface="Calibri"/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RD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DS" id="{1E85788D-1060-0547-A6AB-091D984A61AE}" vid="{397C6AF5-EDF0-7E4A-B6F1-458E6599962E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IRD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DS" id="{1E85788D-1060-0547-A6AB-091D984A61AE}" vid="{397C6AF5-EDF0-7E4A-B6F1-458E6599962E}"/>
    </a:ext>
  </a:extLst>
</a:theme>
</file>

<file path=ppt/theme/theme5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IRD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DS" id="{1E85788D-1060-0547-A6AB-091D984A61AE}" vid="{397C6AF5-EDF0-7E4A-B6F1-458E6599962E}"/>
    </a:ext>
  </a:extLst>
</a:theme>
</file>

<file path=ppt/theme/theme7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402</Words>
  <Application>Microsoft Macintosh PowerPoint</Application>
  <PresentationFormat>On-screen Show (16:9)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Calibri Light</vt:lpstr>
      <vt:lpstr>Arial</vt:lpstr>
      <vt:lpstr>Helvetica Neue</vt:lpstr>
      <vt:lpstr>Calibri</vt:lpstr>
      <vt:lpstr>Simple Light</vt:lpstr>
      <vt:lpstr>IRDS</vt:lpstr>
      <vt:lpstr>Custom Design</vt:lpstr>
      <vt:lpstr>1_IRDS</vt:lpstr>
      <vt:lpstr>1_Custom Design</vt:lpstr>
      <vt:lpstr>2_IRDS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Eben Gunadi</cp:lastModifiedBy>
  <cp:revision>62</cp:revision>
  <dcterms:modified xsi:type="dcterms:W3CDTF">2023-09-19T17:47:56Z</dcterms:modified>
</cp:coreProperties>
</file>