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3" r:id="rId2"/>
    <p:sldMasterId id="2147483686" r:id="rId3"/>
    <p:sldMasterId id="2147483712" r:id="rId4"/>
    <p:sldMasterId id="2147483725" r:id="rId5"/>
    <p:sldMasterId id="2147483738" r:id="rId6"/>
    <p:sldMasterId id="2147483751" r:id="rId7"/>
  </p:sldMasterIdLst>
  <p:notesMasterIdLst>
    <p:notesMasterId r:id="rId16"/>
  </p:notesMasterIdLst>
  <p:sldIdLst>
    <p:sldId id="256" r:id="rId8"/>
    <p:sldId id="264" r:id="rId9"/>
    <p:sldId id="281" r:id="rId10"/>
    <p:sldId id="284" r:id="rId11"/>
    <p:sldId id="283" r:id="rId12"/>
    <p:sldId id="282" r:id="rId13"/>
    <p:sldId id="285" r:id="rId14"/>
    <p:sldId id="261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Helvetica Neue" panose="02000503000000020004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88639"/>
  </p:normalViewPr>
  <p:slideViewPr>
    <p:cSldViewPr snapToGrid="0">
      <p:cViewPr varScale="1">
        <p:scale>
          <a:sx n="150" d="100"/>
          <a:sy n="150" d="100"/>
        </p:scale>
        <p:origin x="105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8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80c9bf161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  <a:endParaRPr/>
          </a:p>
        </p:txBody>
      </p:sp>
      <p:sp>
        <p:nvSpPr>
          <p:cNvPr id="137" name="Google Shape;137;g1d80c9bf161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&lt;https://</a:t>
            </a:r>
            <a:r>
              <a:rPr lang="en-US" dirty="0" err="1"/>
              <a:t>www.shutterstock.com</a:t>
            </a:r>
            <a:r>
              <a:rPr lang="en-US" dirty="0"/>
              <a:t>/</a:t>
            </a:r>
            <a:r>
              <a:rPr lang="en-US" dirty="0" err="1"/>
              <a:t>shutterstock</a:t>
            </a:r>
            <a:r>
              <a:rPr lang="en-US" dirty="0"/>
              <a:t>/photos/1651650298/display_1500/stock-vector-gasoline-cars-and-electric-cars-comparison-infographic-with-icons-cars-refueling-and-charging-at-1651650298.jpg&gt;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&lt;https://</a:t>
            </a:r>
            <a:r>
              <a:rPr lang="en-US" dirty="0" err="1"/>
              <a:t>www.behance.net</a:t>
            </a:r>
            <a:r>
              <a:rPr lang="en-US" dirty="0"/>
              <a:t>/gallery/44059983/Gas-Cars-verses-Electric-Cars&gt;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1128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400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704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550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80c9bf161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80c9bf161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033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80c9bf161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  <a:endParaRPr/>
          </a:p>
        </p:txBody>
      </p:sp>
      <p:sp>
        <p:nvSpPr>
          <p:cNvPr id="137" name="Google Shape;137;g1d80c9bf161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9265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80c9bf161_2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d80c9bf161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33314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16467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7714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71167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058469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669418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966579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12995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23239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563836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0561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0322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0" y="4550228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33182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5672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7814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75626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62831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289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4089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6473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36491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1006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2844983" y="-1070861"/>
            <a:ext cx="3230287" cy="811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18864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2531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7719601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6589035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83596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29682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5142209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0376828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3499638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3457278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993529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2463993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1675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3815-FCBF-E180-29CE-DA8C74FB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BDF3-3520-6D13-5E50-54E527BC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96D6-E14C-068F-5314-406B2214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9383-A508-4D2D-FC2C-71C9CC2A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8C67-C5CE-FDB1-539C-1CE3E5C9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29464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0" y="4550228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831068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174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12973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2597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76211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94023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53747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9424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24189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54566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2844983" y="-1070861"/>
            <a:ext cx="3230287" cy="811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68242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11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3272367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1652871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85732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8235101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8655260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6690857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7427517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003052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6497596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13598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9173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3815-FCBF-E180-29CE-DA8C74FB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BDF3-3520-6D13-5E50-54E527BC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96D6-E14C-068F-5314-406B2214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9383-A508-4D2D-FC2C-71C9CC2A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8C67-C5CE-FDB1-539C-1CE3E5C9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984049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0" y="4550228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113570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6419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14786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33189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9311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86838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7634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471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72480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33808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2844983" y="-1070861"/>
            <a:ext cx="3230287" cy="811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27391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879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4539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30004" y="4646693"/>
            <a:ext cx="16401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 Science</a:t>
            </a:r>
            <a:endParaRPr sz="1050" b="0" i="1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03561" y="204610"/>
            <a:ext cx="801189" cy="822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0" y="4587046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" name="Google Shape;60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04904" y="4646693"/>
            <a:ext cx="1316736" cy="49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27847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38040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30004" y="4646693"/>
            <a:ext cx="16401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 Science</a:t>
            </a:r>
            <a:endParaRPr sz="1050" b="0" i="1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03561" y="204610"/>
            <a:ext cx="801189" cy="822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0" y="4587046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" name="Google Shape;60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04904" y="4646693"/>
            <a:ext cx="1316736" cy="49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44660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33733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30004" y="4646693"/>
            <a:ext cx="16401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Data Science</a:t>
            </a:r>
            <a:endParaRPr sz="1050" b="0" i="1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03561" y="204610"/>
            <a:ext cx="801189" cy="822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0" y="4587046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FFCC0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0" name="Google Shape;60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04904" y="4646693"/>
            <a:ext cx="1316736" cy="496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5354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subTitle" idx="1"/>
          </p:nvPr>
        </p:nvSpPr>
        <p:spPr>
          <a:xfrm>
            <a:off x="1301850" y="1214081"/>
            <a:ext cx="65403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1"/>
              </a:buClr>
              <a:buSzPts val="2800"/>
              <a:buNone/>
            </a:pPr>
            <a:r>
              <a:rPr lang="en" sz="2800" b="1" i="1" dirty="0">
                <a:solidFill>
                  <a:srgbClr val="FFCC01"/>
                </a:solidFill>
              </a:rPr>
              <a:t>Task 1: Infographic Comparison</a:t>
            </a:r>
            <a:endParaRPr sz="2800" b="1" i="1" dirty="0">
              <a:solidFill>
                <a:srgbClr val="FFCC01"/>
              </a:solidFill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1136400" y="188925"/>
            <a:ext cx="68712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rgbClr val="9912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Assignment 4</a:t>
            </a:r>
            <a:endParaRPr sz="4200" b="1" dirty="0">
              <a:solidFill>
                <a:srgbClr val="9912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3628950" y="1925381"/>
            <a:ext cx="18861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42719B"/>
                </a:solidFill>
                <a:latin typeface="Calibri Light" panose="020F0302020204030204" pitchFamily="34" charset="0"/>
                <a:ea typeface="Helvetica Neue"/>
                <a:cs typeface="Calibri Light" panose="020F0302020204030204" pitchFamily="34" charset="0"/>
                <a:sym typeface="Helvetica Neue"/>
              </a:rPr>
              <a:t>Eben Gunadi</a:t>
            </a:r>
            <a:endParaRPr sz="1600" b="1" dirty="0">
              <a:solidFill>
                <a:schemeClr val="dk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sp>
        <p:nvSpPr>
          <p:cNvPr id="7" name="Google Shape;142;p26">
            <a:extLst>
              <a:ext uri="{FF2B5EF4-FFF2-40B4-BE49-F238E27FC236}">
                <a16:creationId xmlns:a16="http://schemas.microsoft.com/office/drawing/2014/main" id="{1D971280-7339-74B1-A270-4802FCE7340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155;p27">
            <a:extLst>
              <a:ext uri="{FF2B5EF4-FFF2-40B4-BE49-F238E27FC236}">
                <a16:creationId xmlns:a16="http://schemas.microsoft.com/office/drawing/2014/main" id="{6D7E55E4-64F1-649A-4BA6-28693A8A006A}"/>
              </a:ext>
            </a:extLst>
          </p:cNvPr>
          <p:cNvSpPr txBox="1">
            <a:spLocks/>
          </p:cNvSpPr>
          <p:nvPr/>
        </p:nvSpPr>
        <p:spPr>
          <a:xfrm>
            <a:off x="3542413" y="1835059"/>
            <a:ext cx="696595" cy="53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7226CB-8962-CE47-0046-6A88A6F68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008" y="0"/>
            <a:ext cx="3556000" cy="457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1F0D39-DFA2-0621-6BE6-0A29613CF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44" y="0"/>
            <a:ext cx="32046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2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Exhibit 1</a:t>
            </a:r>
          </a:p>
        </p:txBody>
      </p:sp>
      <p:sp>
        <p:nvSpPr>
          <p:cNvPr id="6" name="Google Shape;156;p27">
            <a:extLst>
              <a:ext uri="{FF2B5EF4-FFF2-40B4-BE49-F238E27FC236}">
                <a16:creationId xmlns:a16="http://schemas.microsoft.com/office/drawing/2014/main" id="{C9F80B8A-4830-9E9C-9593-B4C0301D75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4000047" cy="320330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Visualization wheel assessment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Logos contain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abstractions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(ex. “$”)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Top third of the page is mostly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decoration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Lots of empty space or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lightness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Contains both tabular data and diagrams (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multidimensionality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Users will have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familiarity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with the standard two-column layout used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Lots of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redundancy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since the two columns are simply opposites of each other</a:t>
            </a:r>
            <a:endParaRPr lang="en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09A62-5115-9E3D-7E53-BC3D64692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-28910"/>
            <a:ext cx="32046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5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Exhibit 2</a:t>
            </a:r>
          </a:p>
        </p:txBody>
      </p:sp>
      <p:sp>
        <p:nvSpPr>
          <p:cNvPr id="8" name="Google Shape;156;p27">
            <a:extLst>
              <a:ext uri="{FF2B5EF4-FFF2-40B4-BE49-F238E27FC236}">
                <a16:creationId xmlns:a16="http://schemas.microsoft.com/office/drawing/2014/main" id="{FD102D7B-952F-15A4-8FAD-96CEE958F1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7"/>
            <a:ext cx="4167099" cy="373084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Visualization wheel assessment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Logos are mostly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figurations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functionality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with little decoration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Lots of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density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with text dominating space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Contains both tabular data and diagrams (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multidimensionality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Layout has some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originality 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with staggered  data, varying fonts, and diagram overlay</a:t>
            </a:r>
          </a:p>
          <a:p>
            <a:pPr marL="927100" lvl="1">
              <a:lnSpc>
                <a:spcPct val="115000"/>
              </a:lnSpc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Each field has unique data or </a:t>
            </a:r>
            <a:r>
              <a:rPr lang="en-US" sz="1300" i="1" dirty="0">
                <a:latin typeface="Calibri" panose="020F0502020204030204" pitchFamily="34" charset="0"/>
                <a:cs typeface="Calibri" panose="020F0502020204030204" pitchFamily="34" charset="0"/>
              </a:rPr>
              <a:t>novelty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AEBD8-1164-C93A-4194-5390D8CA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123" y="14104"/>
            <a:ext cx="3583354" cy="46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2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Exhibit 1</a:t>
            </a:r>
          </a:p>
        </p:txBody>
      </p:sp>
      <p:sp>
        <p:nvSpPr>
          <p:cNvPr id="6" name="Google Shape;156;p27">
            <a:extLst>
              <a:ext uri="{FF2B5EF4-FFF2-40B4-BE49-F238E27FC236}">
                <a16:creationId xmlns:a16="http://schemas.microsoft.com/office/drawing/2014/main" id="{C9F80B8A-4830-9E9C-9593-B4C0301D75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4167100" cy="320330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Pros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There is a clear distinction between the two columns from top to bottom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Font size and style is uniform and neutral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Each column has a distinct color</a:t>
            </a: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 and suggestions for improvement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Data is limited and may not be enough to make an informed decision</a:t>
            </a:r>
          </a:p>
          <a:p>
            <a:pPr lvl="2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Top picture can be cropped to fit more data</a:t>
            </a:r>
          </a:p>
          <a:p>
            <a:pPr lvl="2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Numbers can be included, like the average time it takes to refuel/recharge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There are readers with red-green color-vision deficiency</a:t>
            </a:r>
          </a:p>
          <a:p>
            <a:pPr lvl="2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modify red to pink and green to yellow-green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09A62-5115-9E3D-7E53-BC3D64692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-28910"/>
            <a:ext cx="32046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7BD752DE-513B-0E80-9C0A-29BD5F862B6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5;p27">
            <a:extLst>
              <a:ext uri="{FF2B5EF4-FFF2-40B4-BE49-F238E27FC236}">
                <a16:creationId xmlns:a16="http://schemas.microsoft.com/office/drawing/2014/main" id="{E741B2FA-CB59-C099-844D-607E0FA7A42E}"/>
              </a:ext>
            </a:extLst>
          </p:cNvPr>
          <p:cNvSpPr txBox="1">
            <a:spLocks/>
          </p:cNvSpPr>
          <p:nvPr/>
        </p:nvSpPr>
        <p:spPr>
          <a:xfrm>
            <a:off x="404900" y="-28910"/>
            <a:ext cx="811044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Exhibit 2</a:t>
            </a:r>
          </a:p>
        </p:txBody>
      </p:sp>
      <p:sp>
        <p:nvSpPr>
          <p:cNvPr id="8" name="Google Shape;156;p27">
            <a:extLst>
              <a:ext uri="{FF2B5EF4-FFF2-40B4-BE49-F238E27FC236}">
                <a16:creationId xmlns:a16="http://schemas.microsoft.com/office/drawing/2014/main" id="{FD102D7B-952F-15A4-8FAD-96CEE958F1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900" y="744437"/>
            <a:ext cx="4167099" cy="373084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Pros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There is enough data to make an informed decision</a:t>
            </a: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 and suggestions for improvement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The middle overlay makes it seem there is overlap between the two columns</a:t>
            </a:r>
          </a:p>
          <a:p>
            <a:pPr lvl="2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Two separate diagrams would be cleaner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Varying font sizes puts arbitrary emphasis on larger text </a:t>
            </a:r>
          </a:p>
          <a:p>
            <a:pPr lvl="2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Uniform font size and style would be more neutral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Similar colors are used for both columns</a:t>
            </a:r>
          </a:p>
          <a:p>
            <a:pPr lvl="2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Having a separate color palette will help differentiate the two</a:t>
            </a:r>
          </a:p>
          <a:p>
            <a:pPr lvl="1"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</a:pPr>
            <a:endParaRPr 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31115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</a:pP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AEBD8-1164-C93A-4194-5390D8CA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123" y="14104"/>
            <a:ext cx="3583354" cy="46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subTitle" idx="1"/>
          </p:nvPr>
        </p:nvSpPr>
        <p:spPr>
          <a:xfrm>
            <a:off x="1301850" y="1214081"/>
            <a:ext cx="65403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C01"/>
              </a:buClr>
              <a:buSzPts val="2800"/>
              <a:buNone/>
            </a:pPr>
            <a:r>
              <a:rPr lang="en" sz="2800" b="1" i="1" dirty="0">
                <a:solidFill>
                  <a:srgbClr val="FFCC01"/>
                </a:solidFill>
              </a:rPr>
              <a:t>Task 2: Country Comparison Infographic</a:t>
            </a:r>
            <a:endParaRPr sz="2800" b="1" i="1" dirty="0">
              <a:solidFill>
                <a:srgbClr val="FFCC01"/>
              </a:solidFill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1136400" y="188925"/>
            <a:ext cx="68712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rgbClr val="9912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Assignment 4</a:t>
            </a:r>
            <a:endParaRPr sz="4200" b="1" dirty="0">
              <a:solidFill>
                <a:srgbClr val="9912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3628950" y="1925381"/>
            <a:ext cx="18861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42719B"/>
                </a:solidFill>
                <a:latin typeface="Calibri Light" panose="020F0302020204030204" pitchFamily="34" charset="0"/>
                <a:ea typeface="Helvetica Neue"/>
                <a:cs typeface="Calibri Light" panose="020F0302020204030204" pitchFamily="34" charset="0"/>
                <a:sym typeface="Helvetica Neue"/>
              </a:rPr>
              <a:t>Eben Gunadi</a:t>
            </a:r>
            <a:endParaRPr sz="1600" b="1" dirty="0">
              <a:solidFill>
                <a:schemeClr val="dk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sp>
        <p:nvSpPr>
          <p:cNvPr id="7" name="Google Shape;142;p26">
            <a:extLst>
              <a:ext uri="{FF2B5EF4-FFF2-40B4-BE49-F238E27FC236}">
                <a16:creationId xmlns:a16="http://schemas.microsoft.com/office/drawing/2014/main" id="{1D971280-7339-74B1-A270-4802FCE7340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DSCI554, Fall ‘23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3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2753242" y="897511"/>
            <a:ext cx="378896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ct val="100000"/>
              <a:buFont typeface="Calibri"/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RD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DS" id="{1E85788D-1060-0547-A6AB-091D984A61AE}" vid="{397C6AF5-EDF0-7E4A-B6F1-458E6599962E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IRD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DS" id="{1E85788D-1060-0547-A6AB-091D984A61AE}" vid="{397C6AF5-EDF0-7E4A-B6F1-458E6599962E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IRD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DS" id="{1E85788D-1060-0547-A6AB-091D984A61AE}" vid="{397C6AF5-EDF0-7E4A-B6F1-458E6599962E}"/>
    </a:ext>
  </a:extLst>
</a:theme>
</file>

<file path=ppt/theme/theme7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395</Words>
  <Application>Microsoft Macintosh PowerPoint</Application>
  <PresentationFormat>On-screen Show (16:9)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Calibri</vt:lpstr>
      <vt:lpstr>Calibri Light</vt:lpstr>
      <vt:lpstr>Arial</vt:lpstr>
      <vt:lpstr>Helvetica Neue</vt:lpstr>
      <vt:lpstr>Simple Light</vt:lpstr>
      <vt:lpstr>IRDS</vt:lpstr>
      <vt:lpstr>Custom Design</vt:lpstr>
      <vt:lpstr>1_IRDS</vt:lpstr>
      <vt:lpstr>1_Custom Design</vt:lpstr>
      <vt:lpstr>2_IRDS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Eben Gunadi</cp:lastModifiedBy>
  <cp:revision>49</cp:revision>
  <dcterms:modified xsi:type="dcterms:W3CDTF">2023-09-16T19:55:50Z</dcterms:modified>
</cp:coreProperties>
</file>