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3" r:id="rId2"/>
    <p:sldMasterId id="2147483686" r:id="rId3"/>
    <p:sldMasterId id="2147483712" r:id="rId4"/>
    <p:sldMasterId id="2147483725" r:id="rId5"/>
    <p:sldMasterId id="2147483738" r:id="rId6"/>
    <p:sldMasterId id="2147483751" r:id="rId7"/>
  </p:sldMasterIdLst>
  <p:notesMasterIdLst>
    <p:notesMasterId r:id="rId17"/>
  </p:notesMasterIdLst>
  <p:sldIdLst>
    <p:sldId id="256" r:id="rId8"/>
    <p:sldId id="281" r:id="rId9"/>
    <p:sldId id="294" r:id="rId10"/>
    <p:sldId id="287" r:id="rId11"/>
    <p:sldId id="285" r:id="rId12"/>
    <p:sldId id="291" r:id="rId13"/>
    <p:sldId id="284" r:id="rId14"/>
    <p:sldId id="293" r:id="rId15"/>
    <p:sldId id="261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  <p:embeddedFont>
      <p:font typeface="Helvetica Neue" panose="02000503000000020004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66"/>
    <p:restoredTop sz="88561"/>
  </p:normalViewPr>
  <p:slideViewPr>
    <p:cSldViewPr snapToGrid="0">
      <p:cViewPr varScale="1">
        <p:scale>
          <a:sx n="141" d="100"/>
          <a:sy n="141" d="100"/>
        </p:scale>
        <p:origin x="1352" y="7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4.fntdata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font" Target="fonts/font7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d80c9bf161_2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can vary as per your presentation, but header and footer should be consistent</a:t>
            </a:r>
            <a:endParaRPr/>
          </a:p>
        </p:txBody>
      </p:sp>
      <p:sp>
        <p:nvSpPr>
          <p:cNvPr id="137" name="Google Shape;137;g1d80c9bf161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80c9bf161_1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80c9bf161_1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2400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80c9bf161_1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80c9bf161_1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4809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80c9bf161_1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80c9bf161_1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683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80c9bf161_1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80c9bf161_1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9455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80c9bf161_1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80c9bf161_1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3972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80c9bf161_1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80c9bf161_1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7704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80c9bf161_1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80c9bf161_1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0783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d80c9bf161_2_1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1d80c9bf161_2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9333147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16467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77714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2711677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058469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669418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9966579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129956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232395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45638366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05616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404904" y="1369219"/>
            <a:ext cx="8110446" cy="323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b="1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03226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4500"/>
              <a:buFont typeface="Calibri"/>
              <a:buNone/>
              <a:defRPr sz="45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7" name="Google Shape;67;p14"/>
          <p:cNvCxnSpPr/>
          <p:nvPr/>
        </p:nvCxnSpPr>
        <p:spPr>
          <a:xfrm>
            <a:off x="0" y="4550228"/>
            <a:ext cx="9144000" cy="0"/>
          </a:xfrm>
          <a:prstGeom prst="straightConnector1">
            <a:avLst/>
          </a:prstGeom>
          <a:noFill/>
          <a:ln w="38100" cap="flat" cmpd="sng">
            <a:solidFill>
              <a:srgbClr val="FFCC0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331821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5672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404904" y="1369219"/>
            <a:ext cx="8110446" cy="323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b="1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Google Shape;80;p16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7814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2385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72457" y="4663217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75626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Google Shape;90;p18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62831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Google Shape;97;p19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289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74089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64733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Google Shape;113;p22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36491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8" name="Google Shape;118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0" name="Google Shape;120;p23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41006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 rot="5400000">
            <a:off x="2844983" y="-1070861"/>
            <a:ext cx="3230287" cy="8110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Google Shape;126;p24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18864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2" name="Google Shape;132;p25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32531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7719601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06589035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83596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329682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95142209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0376828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3499638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3457278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7993529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2463993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16759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A3815-FCBF-E180-29CE-DA8C74FBE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BDF3-3520-6D13-5E50-54E527BCE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596D6-E14C-068F-5314-406B2214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C9383-A508-4D2D-FC2C-71C9CC2A2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D8C67-C5CE-FDB1-539C-1CE3E5C9F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7294641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4500"/>
              <a:buFont typeface="Calibri"/>
              <a:buNone/>
              <a:defRPr sz="45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7" name="Google Shape;67;p14"/>
          <p:cNvCxnSpPr/>
          <p:nvPr/>
        </p:nvCxnSpPr>
        <p:spPr>
          <a:xfrm>
            <a:off x="0" y="4550228"/>
            <a:ext cx="9144000" cy="0"/>
          </a:xfrm>
          <a:prstGeom prst="straightConnector1">
            <a:avLst/>
          </a:prstGeom>
          <a:noFill/>
          <a:ln w="38100" cap="flat" cmpd="sng">
            <a:solidFill>
              <a:srgbClr val="FFCC0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98310688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174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404904" y="1369219"/>
            <a:ext cx="8110446" cy="323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b="1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Google Shape;80;p16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129734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2385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72457" y="4663217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22597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Google Shape;90;p18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762116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Google Shape;97;p19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940232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537470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294247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Google Shape;113;p22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241891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8" name="Google Shape;118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0" name="Google Shape;120;p23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545664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 rot="5400000">
            <a:off x="2844983" y="-1070861"/>
            <a:ext cx="3230287" cy="8110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Google Shape;126;p24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682429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2" name="Google Shape;132;p25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411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3272367"/>
      </p:ext>
    </p:extLst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1652871"/>
      </p:ext>
    </p:extLst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4857327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8235101"/>
      </p:ext>
    </p:extLst>
  </p:cSld>
  <p:clrMapOvr>
    <a:masterClrMapping/>
  </p:clrMapOvr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38655260"/>
      </p:ext>
    </p:extLst>
  </p:cSld>
  <p:clrMapOvr>
    <a:masterClrMapping/>
  </p:clrMapOvr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6690857"/>
      </p:ext>
    </p:extLst>
  </p:cSld>
  <p:clrMapOvr>
    <a:masterClrMapping/>
  </p:clrMapOvr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7427517"/>
      </p:ext>
    </p:extLst>
  </p:cSld>
  <p:clrMapOvr>
    <a:masterClrMapping/>
  </p:clrMapOvr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003052"/>
      </p:ext>
    </p:extLst>
  </p:cSld>
  <p:clrMapOvr>
    <a:masterClrMapping/>
  </p:clrMapOvr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6497596"/>
      </p:ext>
    </p:extLst>
  </p:cSld>
  <p:clrMapOvr>
    <a:masterClrMapping/>
  </p:clrMapOvr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213598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891731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A3815-FCBF-E180-29CE-DA8C74FBE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BDF3-3520-6D13-5E50-54E527BCE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596D6-E14C-068F-5314-406B2214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C9383-A508-4D2D-FC2C-71C9CC2A2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D8C67-C5CE-FDB1-539C-1CE3E5C9F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3984049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4500"/>
              <a:buFont typeface="Calibri"/>
              <a:buNone/>
              <a:defRPr sz="45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7" name="Google Shape;67;p14"/>
          <p:cNvCxnSpPr/>
          <p:nvPr/>
        </p:nvCxnSpPr>
        <p:spPr>
          <a:xfrm>
            <a:off x="0" y="4550228"/>
            <a:ext cx="9144000" cy="0"/>
          </a:xfrm>
          <a:prstGeom prst="straightConnector1">
            <a:avLst/>
          </a:prstGeom>
          <a:noFill/>
          <a:ln w="38100" cap="flat" cmpd="sng">
            <a:solidFill>
              <a:srgbClr val="FFCC0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8113570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64198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404904" y="1369219"/>
            <a:ext cx="8110446" cy="323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b="1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Google Shape;80;p16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147864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2385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72457" y="4663217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331896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Google Shape;90;p18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9311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Google Shape;97;p19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868388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87634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471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Google Shape;113;p22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724809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8" name="Google Shape;118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0" name="Google Shape;120;p23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338089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 rot="5400000">
            <a:off x="2844983" y="-1070861"/>
            <a:ext cx="3230287" cy="8110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Google Shape;126;p24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273910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2" name="Google Shape;132;p25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879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0453909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587046"/>
            <a:ext cx="9144000" cy="556454"/>
          </a:xfrm>
          <a:prstGeom prst="rect">
            <a:avLst/>
          </a:prstGeom>
          <a:solidFill>
            <a:srgbClr val="991B1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sz="3300" b="1" i="0" u="none" strike="noStrike" cap="non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04904" y="1369219"/>
            <a:ext cx="8110446" cy="323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630004" y="4646693"/>
            <a:ext cx="164019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1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Information Retrieval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Data Science</a:t>
            </a:r>
            <a:endParaRPr sz="1050" b="0" i="1" u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03561" y="204610"/>
            <a:ext cx="801189" cy="8229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13"/>
          <p:cNvCxnSpPr/>
          <p:nvPr/>
        </p:nvCxnSpPr>
        <p:spPr>
          <a:xfrm>
            <a:off x="0" y="4587046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FFCC0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0" name="Google Shape;60;p1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04904" y="4646693"/>
            <a:ext cx="1316736" cy="4968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278473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838040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587046"/>
            <a:ext cx="9144000" cy="556454"/>
          </a:xfrm>
          <a:prstGeom prst="rect">
            <a:avLst/>
          </a:prstGeom>
          <a:solidFill>
            <a:srgbClr val="991B1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sz="3300" b="1" i="0" u="none" strike="noStrike" cap="non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04904" y="1369219"/>
            <a:ext cx="8110446" cy="323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630004" y="4646693"/>
            <a:ext cx="164019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1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Information Retrieval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Data Science</a:t>
            </a:r>
            <a:endParaRPr sz="1050" b="0" i="1" u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03561" y="204610"/>
            <a:ext cx="801189" cy="8229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13"/>
          <p:cNvCxnSpPr/>
          <p:nvPr/>
        </p:nvCxnSpPr>
        <p:spPr>
          <a:xfrm>
            <a:off x="0" y="4587046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FFCC0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0" name="Google Shape;60;p1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04904" y="4646693"/>
            <a:ext cx="1316736" cy="4968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446603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337339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587046"/>
            <a:ext cx="9144000" cy="556454"/>
          </a:xfrm>
          <a:prstGeom prst="rect">
            <a:avLst/>
          </a:prstGeom>
          <a:solidFill>
            <a:srgbClr val="991B1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sz="3300" b="1" i="0" u="none" strike="noStrike" cap="non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04904" y="1369219"/>
            <a:ext cx="8110446" cy="323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630004" y="4646693"/>
            <a:ext cx="164019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1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Information Retrieval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Data Science</a:t>
            </a:r>
            <a:endParaRPr sz="1050" b="0" i="1" u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03561" y="204610"/>
            <a:ext cx="801189" cy="8229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13"/>
          <p:cNvCxnSpPr/>
          <p:nvPr/>
        </p:nvCxnSpPr>
        <p:spPr>
          <a:xfrm>
            <a:off x="0" y="4587046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FFCC0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0" name="Google Shape;60;p1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04904" y="4646693"/>
            <a:ext cx="1316736" cy="4968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05354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un.org/Data.aspx?q=japan&amp;d=PopDiv&amp;f=variableID:12;crID:392,410&amp;c=2,4,6,7&amp;s=_crEngNameOrderBy:asc,_timeEngNameOrderBy:desc,_varEngNameOrderBy:asc&amp;v=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0.xml"/><Relationship Id="rId4" Type="http://schemas.openxmlformats.org/officeDocument/2006/relationships/hyperlink" Target="https://data.un.org/Data.aspx?q=japan&amp;d=SNAAMA&amp;f=grID%3a101%3bcurrID%3aNCU%3bpcFlag%3afalse%3bcrID%3a392%2c410&amp;c=2,3,5,6&amp;s=_crEngNameOrderBy:asc,yr:desc&amp;v=1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gunadi.github.io/dsci554-a5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subTitle" idx="1"/>
          </p:nvPr>
        </p:nvSpPr>
        <p:spPr>
          <a:xfrm>
            <a:off x="1301850" y="1214081"/>
            <a:ext cx="6540300" cy="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01"/>
              </a:buClr>
              <a:buSzPts val="2800"/>
              <a:buNone/>
            </a:pPr>
            <a:r>
              <a:rPr lang="en" sz="2800" b="1" i="1" dirty="0">
                <a:solidFill>
                  <a:srgbClr val="FFCC01"/>
                </a:solidFill>
              </a:rPr>
              <a:t>Evaluate and Create Dashboards</a:t>
            </a:r>
            <a:endParaRPr sz="2800" b="1" i="1" dirty="0">
              <a:solidFill>
                <a:srgbClr val="FFCC01"/>
              </a:solidFill>
            </a:endParaRPr>
          </a:p>
        </p:txBody>
      </p:sp>
      <p:sp>
        <p:nvSpPr>
          <p:cNvPr id="144" name="Google Shape;144;p26"/>
          <p:cNvSpPr/>
          <p:nvPr/>
        </p:nvSpPr>
        <p:spPr>
          <a:xfrm>
            <a:off x="1136400" y="188925"/>
            <a:ext cx="68712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 dirty="0">
                <a:solidFill>
                  <a:srgbClr val="9912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Assignment 5</a:t>
            </a:r>
            <a:endParaRPr sz="4200" b="1" dirty="0">
              <a:solidFill>
                <a:srgbClr val="9912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3628950" y="1925381"/>
            <a:ext cx="18861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42719B"/>
                </a:solidFill>
                <a:latin typeface="Calibri Light" panose="020F0302020204030204" pitchFamily="34" charset="0"/>
                <a:ea typeface="Helvetica Neue"/>
                <a:cs typeface="Calibri Light" panose="020F0302020204030204" pitchFamily="34" charset="0"/>
                <a:sym typeface="Helvetica Neue"/>
              </a:rPr>
              <a:t>Eben Gunadi</a:t>
            </a:r>
            <a:endParaRPr sz="1600" b="1" dirty="0">
              <a:solidFill>
                <a:schemeClr val="dk1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</p:txBody>
      </p:sp>
      <p:sp>
        <p:nvSpPr>
          <p:cNvPr id="7" name="Google Shape;142;p26">
            <a:extLst>
              <a:ext uri="{FF2B5EF4-FFF2-40B4-BE49-F238E27FC236}">
                <a16:creationId xmlns:a16="http://schemas.microsoft.com/office/drawing/2014/main" id="{1D971280-7339-74B1-A270-4802FCE7340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DSCI554, Fall ‘23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7BD752DE-513B-0E80-9C0A-29BD5F862B6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DSCI554, Fall ‘23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155;p27">
            <a:extLst>
              <a:ext uri="{FF2B5EF4-FFF2-40B4-BE49-F238E27FC236}">
                <a16:creationId xmlns:a16="http://schemas.microsoft.com/office/drawing/2014/main" id="{E741B2FA-CB59-C099-844D-607E0FA7A42E}"/>
              </a:ext>
            </a:extLst>
          </p:cNvPr>
          <p:cNvSpPr txBox="1">
            <a:spLocks/>
          </p:cNvSpPr>
          <p:nvPr/>
        </p:nvSpPr>
        <p:spPr>
          <a:xfrm>
            <a:off x="404900" y="-28910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sz="3300" b="1" i="0" u="none" strike="noStrike" cap="non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User Stories</a:t>
            </a:r>
          </a:p>
        </p:txBody>
      </p:sp>
      <p:sp>
        <p:nvSpPr>
          <p:cNvPr id="6" name="Google Shape;156;p27">
            <a:extLst>
              <a:ext uri="{FF2B5EF4-FFF2-40B4-BE49-F238E27FC236}">
                <a16:creationId xmlns:a16="http://schemas.microsoft.com/office/drawing/2014/main" id="{C9F80B8A-4830-9E9C-9593-B4C0301D75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4900" y="744438"/>
            <a:ext cx="7842285" cy="320330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As an economist, I’m able to compare Japan and Korea’s GDP per capita over the past fifty years</a:t>
            </a:r>
          </a:p>
        </p:txBody>
      </p:sp>
    </p:spTree>
    <p:extLst>
      <p:ext uri="{BB962C8B-B14F-4D97-AF65-F5344CB8AC3E}">
        <p14:creationId xmlns:p14="http://schemas.microsoft.com/office/powerpoint/2010/main" val="211275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7BD752DE-513B-0E80-9C0A-29BD5F862B6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DSCI554, Fall ‘23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155;p27">
            <a:extLst>
              <a:ext uri="{FF2B5EF4-FFF2-40B4-BE49-F238E27FC236}">
                <a16:creationId xmlns:a16="http://schemas.microsoft.com/office/drawing/2014/main" id="{E741B2FA-CB59-C099-844D-607E0FA7A42E}"/>
              </a:ext>
            </a:extLst>
          </p:cNvPr>
          <p:cNvSpPr txBox="1">
            <a:spLocks/>
          </p:cNvSpPr>
          <p:nvPr/>
        </p:nvSpPr>
        <p:spPr>
          <a:xfrm>
            <a:off x="404900" y="-28910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sz="3300" b="1" i="0" u="none" strike="noStrike" cap="non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Excalidraw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Wireframe</a:t>
            </a:r>
          </a:p>
        </p:txBody>
      </p:sp>
      <p:sp>
        <p:nvSpPr>
          <p:cNvPr id="6" name="Google Shape;156;p27">
            <a:extLst>
              <a:ext uri="{FF2B5EF4-FFF2-40B4-BE49-F238E27FC236}">
                <a16:creationId xmlns:a16="http://schemas.microsoft.com/office/drawing/2014/main" id="{C9F80B8A-4830-9E9C-9593-B4C0301D75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4901" y="744438"/>
            <a:ext cx="3760700" cy="320330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svg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wireframe.svg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” in the GitHub repository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KPIs are population, GDP, and GDP per capita over time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When applicable, data for the two countries are contrasted with different colors</a:t>
            </a:r>
          </a:p>
          <a:p>
            <a:pPr lvl="1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Light-blue and orange are used to accommodate blue–yellow color-vision deficiency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223DC0-0F10-C3C8-1B5F-20EBD9C53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239" y="906396"/>
            <a:ext cx="4073790" cy="358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12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7BD752DE-513B-0E80-9C0A-29BD5F862B6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DSCI554, Fall ‘23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155;p27">
            <a:extLst>
              <a:ext uri="{FF2B5EF4-FFF2-40B4-BE49-F238E27FC236}">
                <a16:creationId xmlns:a16="http://schemas.microsoft.com/office/drawing/2014/main" id="{E741B2FA-CB59-C099-844D-607E0FA7A42E}"/>
              </a:ext>
            </a:extLst>
          </p:cNvPr>
          <p:cNvSpPr txBox="1">
            <a:spLocks/>
          </p:cNvSpPr>
          <p:nvPr/>
        </p:nvSpPr>
        <p:spPr>
          <a:xfrm>
            <a:off x="404900" y="-28910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sz="3300" b="1" i="0" u="none" strike="noStrike" cap="non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Collection</a:t>
            </a:r>
          </a:p>
        </p:txBody>
      </p:sp>
      <p:sp>
        <p:nvSpPr>
          <p:cNvPr id="6" name="Google Shape;156;p27">
            <a:extLst>
              <a:ext uri="{FF2B5EF4-FFF2-40B4-BE49-F238E27FC236}">
                <a16:creationId xmlns:a16="http://schemas.microsoft.com/office/drawing/2014/main" id="{C9F80B8A-4830-9E9C-9593-B4C0301D75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4900" y="744438"/>
            <a:ext cx="7842285" cy="320330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United Nations (UN) data on total population, both sexes combined (thousands), for Japan and Korea can be downloaded here:</a:t>
            </a:r>
          </a:p>
          <a:p>
            <a:pPr lvl="1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https://data.un.org/Data.aspx?q=japan&amp;d=PopDiv&amp;f=variableID:12;crID:392,410&amp;c=2,4,6,7&amp;s=_crEngNameOrderBy:asc,_timeEngNameOrderBy:desc,_varEngNameOrderBy:asc&amp;v=1</a:t>
            </a:r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UN data on GDP by type of expenditure for Japan and Korea can be downloaded here:</a:t>
            </a:r>
          </a:p>
          <a:p>
            <a:pPr lvl="1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30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://data.un.org/Data.aspx?q=japan&amp;d=SNAAMA&amp;f=grID%3a101%3bcurrID%3aNCU%3bpcFlag%3afalse%3bcrID%3a392%2c410&amp;c=2,3,5,6&amp;s=_crEngNameOrderBy:asc,yr:desc&amp;v=1</a:t>
            </a:r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Both datasets are housed in the “data” folder in the GitHub repository</a:t>
            </a:r>
          </a:p>
        </p:txBody>
      </p:sp>
    </p:spTree>
    <p:extLst>
      <p:ext uri="{BB962C8B-B14F-4D97-AF65-F5344CB8AC3E}">
        <p14:creationId xmlns:p14="http://schemas.microsoft.com/office/powerpoint/2010/main" val="2703930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7BD752DE-513B-0E80-9C0A-29BD5F862B6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DSCI554, Fall ‘23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155;p27">
            <a:extLst>
              <a:ext uri="{FF2B5EF4-FFF2-40B4-BE49-F238E27FC236}">
                <a16:creationId xmlns:a16="http://schemas.microsoft.com/office/drawing/2014/main" id="{E741B2FA-CB59-C099-844D-607E0FA7A42E}"/>
              </a:ext>
            </a:extLst>
          </p:cNvPr>
          <p:cNvSpPr txBox="1">
            <a:spLocks/>
          </p:cNvSpPr>
          <p:nvPr/>
        </p:nvSpPr>
        <p:spPr>
          <a:xfrm>
            <a:off x="404900" y="-28910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sz="3300" b="1" i="0" u="none" strike="noStrike" cap="non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Preprocessing</a:t>
            </a:r>
          </a:p>
        </p:txBody>
      </p:sp>
      <p:sp>
        <p:nvSpPr>
          <p:cNvPr id="6" name="Google Shape;156;p27">
            <a:extLst>
              <a:ext uri="{FF2B5EF4-FFF2-40B4-BE49-F238E27FC236}">
                <a16:creationId xmlns:a16="http://schemas.microsoft.com/office/drawing/2014/main" id="{C9F80B8A-4830-9E9C-9593-B4C0301D75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4900" y="744438"/>
            <a:ext cx="7842285" cy="320330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Bar Chart</a:t>
            </a:r>
          </a:p>
          <a:p>
            <a:pPr lvl="1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1300" dirty="0" err="1">
                <a:latin typeface="Calibri" panose="020F0502020204030204" pitchFamily="34" charset="0"/>
                <a:cs typeface="Calibri" panose="020F0502020204030204" pitchFamily="34" charset="0"/>
              </a:rPr>
              <a:t>py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/bar-</a:t>
            </a:r>
            <a:r>
              <a:rPr lang="en-US" sz="1300" dirty="0" err="1">
                <a:latin typeface="Calibri" panose="020F0502020204030204" pitchFamily="34" charset="0"/>
                <a:cs typeface="Calibri" panose="020F0502020204030204" pitchFamily="34" charset="0"/>
              </a:rPr>
              <a:t>chart.py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” in the GitHub repository was used to process the data</a:t>
            </a:r>
          </a:p>
          <a:p>
            <a:pPr lvl="1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“data/</a:t>
            </a:r>
            <a:r>
              <a:rPr lang="en-US" sz="1300" dirty="0" err="1">
                <a:latin typeface="Calibri" panose="020F0502020204030204" pitchFamily="34" charset="0"/>
                <a:cs typeface="Calibri" panose="020F0502020204030204" pitchFamily="34" charset="0"/>
              </a:rPr>
              <a:t>gdp_per_capita.json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” is the processed data used for visualization in “</a:t>
            </a:r>
            <a:r>
              <a:rPr lang="en-US" sz="1300" dirty="0" err="1">
                <a:latin typeface="Calibri" panose="020F0502020204030204" pitchFamily="34" charset="0"/>
                <a:cs typeface="Calibri" panose="020F0502020204030204" pitchFamily="34" charset="0"/>
              </a:rPr>
              <a:t>js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/bar-</a:t>
            </a:r>
            <a:r>
              <a:rPr lang="en-US" sz="1300" dirty="0" err="1">
                <a:latin typeface="Calibri" panose="020F0502020204030204" pitchFamily="34" charset="0"/>
                <a:cs typeface="Calibri" panose="020F0502020204030204" pitchFamily="34" charset="0"/>
              </a:rPr>
              <a:t>chart.js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Bubble Chart</a:t>
            </a:r>
          </a:p>
          <a:p>
            <a:pPr lvl="1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1300" dirty="0" err="1">
                <a:latin typeface="Calibri" panose="020F0502020204030204" pitchFamily="34" charset="0"/>
                <a:cs typeface="Calibri" panose="020F0502020204030204" pitchFamily="34" charset="0"/>
              </a:rPr>
              <a:t>py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/bubble-</a:t>
            </a:r>
            <a:r>
              <a:rPr lang="en-US" sz="1300" dirty="0" err="1">
                <a:latin typeface="Calibri" panose="020F0502020204030204" pitchFamily="34" charset="0"/>
                <a:cs typeface="Calibri" panose="020F0502020204030204" pitchFamily="34" charset="0"/>
              </a:rPr>
              <a:t>chart.py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” in the GitHub repository was used to process the data</a:t>
            </a:r>
          </a:p>
          <a:p>
            <a:pPr lvl="1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“data/</a:t>
            </a:r>
            <a:r>
              <a:rPr lang="en-US" sz="1300" dirty="0" err="1">
                <a:latin typeface="Calibri" panose="020F0502020204030204" pitchFamily="34" charset="0"/>
                <a:cs typeface="Calibri" panose="020F0502020204030204" pitchFamily="34" charset="0"/>
              </a:rPr>
              <a:t>population_gdp.json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” is the processed data used for visualization in “</a:t>
            </a:r>
            <a:r>
              <a:rPr lang="en-US" sz="1300" dirty="0" err="1">
                <a:latin typeface="Calibri" panose="020F0502020204030204" pitchFamily="34" charset="0"/>
                <a:cs typeface="Calibri" panose="020F0502020204030204" pitchFamily="34" charset="0"/>
              </a:rPr>
              <a:t>js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/bubble-</a:t>
            </a:r>
            <a:r>
              <a:rPr lang="en-US" sz="1300" dirty="0" err="1">
                <a:latin typeface="Calibri" panose="020F0502020204030204" pitchFamily="34" charset="0"/>
                <a:cs typeface="Calibri" panose="020F0502020204030204" pitchFamily="34" charset="0"/>
              </a:rPr>
              <a:t>chart.js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</a:p>
          <a:p>
            <a:pPr lvl="1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1300" dirty="0" err="1">
                <a:latin typeface="Calibri" panose="020F0502020204030204" pitchFamily="34" charset="0"/>
                <a:cs typeface="Calibri" panose="020F0502020204030204" pitchFamily="34" charset="0"/>
              </a:rPr>
              <a:t>py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1300" dirty="0" err="1">
                <a:latin typeface="Calibri" panose="020F0502020204030204" pitchFamily="34" charset="0"/>
                <a:cs typeface="Calibri" panose="020F0502020204030204" pitchFamily="34" charset="0"/>
              </a:rPr>
              <a:t>table.py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” in the GitHub repository was used to process the data</a:t>
            </a:r>
          </a:p>
          <a:p>
            <a:pPr lvl="1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“data/</a:t>
            </a:r>
            <a:r>
              <a:rPr lang="en-US" sz="1300" dirty="0" err="1">
                <a:latin typeface="Calibri" panose="020F0502020204030204" pitchFamily="34" charset="0"/>
                <a:cs typeface="Calibri" panose="020F0502020204030204" pitchFamily="34" charset="0"/>
              </a:rPr>
              <a:t>statistics.json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” is the processed data used for visualization in “</a:t>
            </a:r>
            <a:r>
              <a:rPr lang="en-US" sz="1300" dirty="0" err="1">
                <a:latin typeface="Calibri" panose="020F0502020204030204" pitchFamily="34" charset="0"/>
                <a:cs typeface="Calibri" panose="020F0502020204030204" pitchFamily="34" charset="0"/>
              </a:rPr>
              <a:t>js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1300" dirty="0" err="1">
                <a:latin typeface="Calibri" panose="020F0502020204030204" pitchFamily="34" charset="0"/>
                <a:cs typeface="Calibri" panose="020F0502020204030204" pitchFamily="34" charset="0"/>
              </a:rPr>
              <a:t>table.js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World Map</a:t>
            </a:r>
          </a:p>
          <a:p>
            <a:pPr lvl="1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1300" dirty="0" err="1">
                <a:latin typeface="Calibri" panose="020F0502020204030204" pitchFamily="34" charset="0"/>
                <a:cs typeface="Calibri" panose="020F0502020204030204" pitchFamily="34" charset="0"/>
              </a:rPr>
              <a:t>py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/world-</a:t>
            </a:r>
            <a:r>
              <a:rPr lang="en-US" sz="1300" dirty="0" err="1">
                <a:latin typeface="Calibri" panose="020F0502020204030204" pitchFamily="34" charset="0"/>
                <a:cs typeface="Calibri" panose="020F0502020204030204" pitchFamily="34" charset="0"/>
              </a:rPr>
              <a:t>map.py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” in the GitHub repository was used to process the data</a:t>
            </a:r>
          </a:p>
          <a:p>
            <a:pPr lvl="1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“data/population_2020_circles.json” is the processed data used for visualization in “</a:t>
            </a:r>
            <a:r>
              <a:rPr lang="en-US" sz="1300" dirty="0" err="1">
                <a:latin typeface="Calibri" panose="020F0502020204030204" pitchFamily="34" charset="0"/>
                <a:cs typeface="Calibri" panose="020F0502020204030204" pitchFamily="34" charset="0"/>
              </a:rPr>
              <a:t>js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/world-</a:t>
            </a:r>
            <a:r>
              <a:rPr lang="en-US" sz="1300" dirty="0" err="1">
                <a:latin typeface="Calibri" panose="020F0502020204030204" pitchFamily="34" charset="0"/>
                <a:cs typeface="Calibri" panose="020F0502020204030204" pitchFamily="34" charset="0"/>
              </a:rPr>
              <a:t>map.js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  <a:p>
            <a:pPr lvl="1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11150">
              <a:lnSpc>
                <a:spcPct val="115000"/>
              </a:lnSpc>
              <a:spcBef>
                <a:spcPts val="0"/>
              </a:spcBef>
              <a:buSzPts val="1300"/>
              <a:buFont typeface="Calibri"/>
              <a:buChar char="-"/>
            </a:pPr>
            <a:endParaRPr lang="e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290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55;p27">
            <a:extLst>
              <a:ext uri="{FF2B5EF4-FFF2-40B4-BE49-F238E27FC236}">
                <a16:creationId xmlns:a16="http://schemas.microsoft.com/office/drawing/2014/main" id="{E741B2FA-CB59-C099-844D-607E0FA7A42E}"/>
              </a:ext>
            </a:extLst>
          </p:cNvPr>
          <p:cNvSpPr txBox="1">
            <a:spLocks/>
          </p:cNvSpPr>
          <p:nvPr/>
        </p:nvSpPr>
        <p:spPr>
          <a:xfrm>
            <a:off x="404900" y="-28910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sz="3300" b="1" i="0" u="none" strike="noStrike" cap="non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Landing Page</a:t>
            </a: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7BD752DE-513B-0E80-9C0A-29BD5F862B6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DSCI554, Fall ‘23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Google Shape;156;p27">
            <a:extLst>
              <a:ext uri="{FF2B5EF4-FFF2-40B4-BE49-F238E27FC236}">
                <a16:creationId xmlns:a16="http://schemas.microsoft.com/office/drawing/2014/main" id="{C9F80B8A-4830-9E9C-9593-B4C0301D75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4900" y="744438"/>
            <a:ext cx="3870951" cy="376928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index.html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" is the landing page. It can be served on a browser via hot-reload: 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Chart titles can be clicked to view the chart on a separate HTML page	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Alternately, this page can be viewed in GitHub at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https://egunadi.github.io/dsci554-a5/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indent="-311150">
              <a:lnSpc>
                <a:spcPct val="115000"/>
              </a:lnSpc>
              <a:spcBef>
                <a:spcPts val="0"/>
              </a:spcBef>
              <a:buSzPts val="1300"/>
              <a:buFont typeface="Calibri"/>
              <a:buChar char="-"/>
            </a:pPr>
            <a:endParaRPr lang="e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6B0062-1722-C965-431A-956E7061F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103" y="1738610"/>
            <a:ext cx="3581346" cy="7382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4120EB-1F68-9252-D718-F5B8FEC134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8449" y="1057770"/>
            <a:ext cx="4150045" cy="345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21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7BD752DE-513B-0E80-9C0A-29BD5F862B6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DSCI554, Fall ‘23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155;p27">
            <a:extLst>
              <a:ext uri="{FF2B5EF4-FFF2-40B4-BE49-F238E27FC236}">
                <a16:creationId xmlns:a16="http://schemas.microsoft.com/office/drawing/2014/main" id="{E741B2FA-CB59-C099-844D-607E0FA7A42E}"/>
              </a:ext>
            </a:extLst>
          </p:cNvPr>
          <p:cNvSpPr txBox="1">
            <a:spLocks/>
          </p:cNvSpPr>
          <p:nvPr/>
        </p:nvSpPr>
        <p:spPr>
          <a:xfrm>
            <a:off x="404900" y="-28910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sz="3300" b="1" i="0" u="none" strike="noStrike" cap="non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Visualization Wheel Assessment </a:t>
            </a:r>
          </a:p>
        </p:txBody>
      </p:sp>
      <p:sp>
        <p:nvSpPr>
          <p:cNvPr id="8" name="Google Shape;156;p27">
            <a:extLst>
              <a:ext uri="{FF2B5EF4-FFF2-40B4-BE49-F238E27FC236}">
                <a16:creationId xmlns:a16="http://schemas.microsoft.com/office/drawing/2014/main" id="{FD102D7B-952F-15A4-8FAD-96CEE958F1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4900" y="744437"/>
            <a:ext cx="4167099" cy="373084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27100" lvl="1">
              <a:lnSpc>
                <a:spcPct val="115000"/>
              </a:lnSpc>
              <a:spcBef>
                <a:spcPts val="0"/>
              </a:spcBef>
              <a:buSzPts val="1600"/>
              <a:buFont typeface="+mj-lt"/>
              <a:buAutoNum type="arabicPeriod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Bubbles and bars are </a:t>
            </a:r>
            <a:r>
              <a:rPr lang="en-US" sz="1300" i="1" dirty="0">
                <a:latin typeface="Calibri" panose="020F0502020204030204" pitchFamily="34" charset="0"/>
                <a:cs typeface="Calibri" panose="020F0502020204030204" pitchFamily="34" charset="0"/>
              </a:rPr>
              <a:t>abstractions</a:t>
            </a:r>
          </a:p>
          <a:p>
            <a:pPr marL="927100" lvl="1">
              <a:lnSpc>
                <a:spcPct val="115000"/>
              </a:lnSpc>
              <a:spcBef>
                <a:spcPts val="0"/>
              </a:spcBef>
              <a:buSzPts val="1600"/>
              <a:buFont typeface="+mj-lt"/>
              <a:buAutoNum type="arabicPeriod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en-US" sz="1300" i="1" dirty="0">
                <a:latin typeface="Calibri" panose="020F0502020204030204" pitchFamily="34" charset="0"/>
                <a:cs typeface="Calibri" panose="020F0502020204030204" pitchFamily="34" charset="0"/>
              </a:rPr>
              <a:t>functionality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with no decoration</a:t>
            </a:r>
          </a:p>
          <a:p>
            <a:pPr marL="927100" lvl="1">
              <a:lnSpc>
                <a:spcPct val="115000"/>
              </a:lnSpc>
              <a:spcBef>
                <a:spcPts val="0"/>
              </a:spcBef>
              <a:buSzPts val="1600"/>
              <a:buFont typeface="+mj-lt"/>
              <a:buAutoNum type="arabicPeriod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Lots of </a:t>
            </a:r>
            <a:r>
              <a:rPr lang="en-US" sz="1300" i="1" dirty="0">
                <a:latin typeface="Calibri" panose="020F0502020204030204" pitchFamily="34" charset="0"/>
                <a:cs typeface="Calibri" panose="020F0502020204030204" pitchFamily="34" charset="0"/>
              </a:rPr>
              <a:t>density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with text and charts dominating space</a:t>
            </a:r>
          </a:p>
          <a:p>
            <a:pPr marL="927100" lvl="1">
              <a:lnSpc>
                <a:spcPct val="115000"/>
              </a:lnSpc>
              <a:spcBef>
                <a:spcPts val="0"/>
              </a:spcBef>
              <a:buSzPts val="1600"/>
              <a:buFont typeface="+mj-lt"/>
              <a:buAutoNum type="arabicPeriod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Contains both tabular data and diagrams (</a:t>
            </a:r>
            <a:r>
              <a:rPr lang="en-US" sz="1300" i="1" dirty="0">
                <a:latin typeface="Calibri" panose="020F0502020204030204" pitchFamily="34" charset="0"/>
                <a:cs typeface="Calibri" panose="020F0502020204030204" pitchFamily="34" charset="0"/>
              </a:rPr>
              <a:t>multidimensionality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927100" lvl="1">
              <a:lnSpc>
                <a:spcPct val="115000"/>
              </a:lnSpc>
              <a:spcBef>
                <a:spcPts val="0"/>
              </a:spcBef>
              <a:buSzPts val="1600"/>
              <a:buFont typeface="+mj-lt"/>
              <a:buAutoNum type="arabicPeriod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Users will have </a:t>
            </a:r>
            <a:r>
              <a:rPr lang="en-US" sz="1300" i="1" dirty="0">
                <a:latin typeface="Calibri" panose="020F0502020204030204" pitchFamily="34" charset="0"/>
                <a:cs typeface="Calibri" panose="020F0502020204030204" pitchFamily="34" charset="0"/>
              </a:rPr>
              <a:t>familiarity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with the standard four-by-four layout used</a:t>
            </a:r>
          </a:p>
          <a:p>
            <a:pPr marL="927100" lvl="1">
              <a:lnSpc>
                <a:spcPct val="115000"/>
              </a:lnSpc>
              <a:spcBef>
                <a:spcPts val="0"/>
              </a:spcBef>
              <a:buSzPts val="1600"/>
              <a:buFont typeface="+mj-lt"/>
              <a:buAutoNum type="arabicPeriod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While each visualization is unique in form or has </a:t>
            </a:r>
            <a:r>
              <a:rPr lang="en-US" sz="1300" i="1" dirty="0">
                <a:latin typeface="Calibri" panose="020F0502020204030204" pitchFamily="34" charset="0"/>
                <a:cs typeface="Calibri" panose="020F0502020204030204" pitchFamily="34" charset="0"/>
              </a:rPr>
              <a:t>novelty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, there is also </a:t>
            </a:r>
            <a:r>
              <a:rPr lang="en-US" sz="1300" i="1" dirty="0">
                <a:latin typeface="Calibri" panose="020F0502020204030204" pitchFamily="34" charset="0"/>
                <a:cs typeface="Calibri" panose="020F0502020204030204" pitchFamily="34" charset="0"/>
              </a:rPr>
              <a:t>redundancy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 since they present variance of the same underlying data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311150">
              <a:lnSpc>
                <a:spcPct val="115000"/>
              </a:lnSpc>
              <a:spcBef>
                <a:spcPts val="0"/>
              </a:spcBef>
              <a:buSzPts val="1300"/>
              <a:buFont typeface="Calibri"/>
              <a:buChar char="-"/>
            </a:pPr>
            <a:endParaRPr lang="en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11150">
              <a:lnSpc>
                <a:spcPct val="115000"/>
              </a:lnSpc>
              <a:spcBef>
                <a:spcPts val="0"/>
              </a:spcBef>
              <a:buSzPts val="1300"/>
              <a:buFont typeface="Calibri"/>
              <a:buChar char="-"/>
            </a:pPr>
            <a:endParaRPr lang="e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277585-9B82-1A60-AB72-CD470358B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449" y="1057770"/>
            <a:ext cx="4150045" cy="345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20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7BD752DE-513B-0E80-9C0A-29BD5F862B6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DSCI554, Fall ‘23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155;p27">
            <a:extLst>
              <a:ext uri="{FF2B5EF4-FFF2-40B4-BE49-F238E27FC236}">
                <a16:creationId xmlns:a16="http://schemas.microsoft.com/office/drawing/2014/main" id="{E741B2FA-CB59-C099-844D-607E0FA7A42E}"/>
              </a:ext>
            </a:extLst>
          </p:cNvPr>
          <p:cNvSpPr txBox="1">
            <a:spLocks/>
          </p:cNvSpPr>
          <p:nvPr/>
        </p:nvSpPr>
        <p:spPr>
          <a:xfrm>
            <a:off x="404900" y="-28910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sz="3300" b="1" i="0" u="none" strike="noStrike" cap="non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Visualization Wheel Assessment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277585-9B82-1A60-AB72-CD470358B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449" y="1057770"/>
            <a:ext cx="4150045" cy="345594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C81C153-62E8-5704-B0DE-607F681D61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900" y="843776"/>
            <a:ext cx="3536463" cy="345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82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title"/>
          </p:nvPr>
        </p:nvSpPr>
        <p:spPr>
          <a:xfrm>
            <a:off x="2753242" y="897511"/>
            <a:ext cx="3788960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ct val="100000"/>
              <a:buFont typeface="Calibri"/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RD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RDS" id="{1E85788D-1060-0547-A6AB-091D984A61AE}" vid="{397C6AF5-EDF0-7E4A-B6F1-458E6599962E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IRD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RDS" id="{1E85788D-1060-0547-A6AB-091D984A61AE}" vid="{397C6AF5-EDF0-7E4A-B6F1-458E6599962E}"/>
    </a:ext>
  </a:extLst>
</a:theme>
</file>

<file path=ppt/theme/theme5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IRD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RDS" id="{1E85788D-1060-0547-A6AB-091D984A61AE}" vid="{397C6AF5-EDF0-7E4A-B6F1-458E6599962E}"/>
    </a:ext>
  </a:extLst>
</a:theme>
</file>

<file path=ppt/theme/theme7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602</Words>
  <Application>Microsoft Macintosh PowerPoint</Application>
  <PresentationFormat>On-screen Show (16:9)</PresentationFormat>
  <Paragraphs>52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Calibri Light</vt:lpstr>
      <vt:lpstr>Arial</vt:lpstr>
      <vt:lpstr>Calibri</vt:lpstr>
      <vt:lpstr>Helvetica Neue</vt:lpstr>
      <vt:lpstr>Simple Light</vt:lpstr>
      <vt:lpstr>IRDS</vt:lpstr>
      <vt:lpstr>Custom Design</vt:lpstr>
      <vt:lpstr>1_IRDS</vt:lpstr>
      <vt:lpstr>1_Custom Design</vt:lpstr>
      <vt:lpstr>2_IRDS</vt:lpstr>
      <vt:lpstr>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Eben Gunadi</cp:lastModifiedBy>
  <cp:revision>74</cp:revision>
  <dcterms:modified xsi:type="dcterms:W3CDTF">2023-09-30T03:47:33Z</dcterms:modified>
</cp:coreProperties>
</file>