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/>
    <p:restoredTop sz="94695"/>
  </p:normalViewPr>
  <p:slideViewPr>
    <p:cSldViewPr snapToGrid="0">
      <p:cViewPr varScale="1">
        <p:scale>
          <a:sx n="132" d="100"/>
          <a:sy n="132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8" name="Shape 9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5" name="Shape 9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Slides can vary as per your presentation, but header and footer should be consistent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b="1"/>
            </a:lvl1pPr>
          </a:lstStyle>
          <a:p>
            <a:r>
              <a:t>Title Text</a:t>
            </a:r>
          </a:p>
        </p:txBody>
      </p:sp>
      <p:sp>
        <p:nvSpPr>
          <p:cNvPr id="204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1pPr>
            <a:lvl2pPr marL="1012371" indent="-440871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2pPr>
            <a:lvl3pPr marL="1464128" indent="-416378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3pPr>
            <a:lvl4pPr marL="1918607" indent="-404132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4pPr>
            <a:lvl5pPr marL="2375807" indent="-404132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Char char="•"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9986" y="4790712"/>
            <a:ext cx="245364" cy="226946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1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1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1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8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29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1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4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5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6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4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50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6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6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6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7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7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28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3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0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0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1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1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1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2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2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3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3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4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47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5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5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6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62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7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37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7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3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3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2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4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46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4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8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4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90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491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93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4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0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0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1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2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3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2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2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27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3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3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3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50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51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3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54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6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6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0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7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8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8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5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59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0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0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2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2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24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4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35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36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37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39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48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649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51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653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6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6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6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7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2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7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76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7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771" name="Title Text"/>
          <p:cNvSpPr txBox="1">
            <a:spLocks noGrp="1"/>
          </p:cNvSpPr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 lIns="45699" tIns="45699" rIns="45699" bIns="45699"/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3" name="Google Shape;67;p14"/>
          <p:cNvSpPr/>
          <p:nvPr/>
        </p:nvSpPr>
        <p:spPr>
          <a:xfrm>
            <a:off x="0" y="4550228"/>
            <a:ext cx="9144001" cy="1"/>
          </a:xfrm>
          <a:prstGeom prst="line">
            <a:avLst/>
          </a:prstGeom>
          <a:ln w="3810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2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783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85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Title Text"/>
          <p:cNvSpPr txBox="1">
            <a:spLocks noGrp="1"/>
          </p:cNvSpPr>
          <p:nvPr>
            <p:ph type="title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7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Google Shape;71;p15"/>
          <p:cNvSpPr txBox="1">
            <a:spLocks noGrp="1"/>
          </p:cNvSpPr>
          <p:nvPr>
            <p:ph type="body" sz="half" idx="21"/>
          </p:nvPr>
        </p:nvSpPr>
        <p:spPr>
          <a:xfrm>
            <a:off x="629841" y="1878806"/>
            <a:ext cx="3868341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9" name="Google Shape;72;p15"/>
          <p:cNvSpPr txBox="1">
            <a:spLocks noGrp="1"/>
          </p:cNvSpPr>
          <p:nvPr>
            <p:ph type="body" sz="quarter" idx="22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0" name="Google Shape;73;p15"/>
          <p:cNvSpPr txBox="1">
            <a:spLocks noGrp="1"/>
          </p:cNvSpPr>
          <p:nvPr>
            <p:ph type="body" sz="half" idx="23"/>
          </p:nvPr>
        </p:nvSpPr>
        <p:spPr>
          <a:xfrm>
            <a:off x="4629149" y="1878806"/>
            <a:ext cx="3887393" cy="2763442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0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0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Body Level One…"/>
          <p:cNvSpPr txBox="1">
            <a:spLocks noGrp="1"/>
          </p:cNvSpPr>
          <p:nvPr>
            <p:ph type="body" idx="1"/>
          </p:nvPr>
        </p:nvSpPr>
        <p:spPr>
          <a:xfrm>
            <a:off x="404903" y="1369219"/>
            <a:ext cx="8110448" cy="3230287"/>
          </a:xfrm>
          <a:prstGeom prst="rect">
            <a:avLst/>
          </a:prstGeom>
        </p:spPr>
        <p:txBody>
          <a:bodyPr lIns="45699" tIns="45699" rIns="45699" bIns="45699"/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13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14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15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16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17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62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619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9744" y="4711317"/>
            <a:ext cx="311414" cy="29732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27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28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29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30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31" name="Title Text"/>
          <p:cNvSpPr txBox="1">
            <a:spLocks noGrp="1"/>
          </p:cNvSpPr>
          <p:nvPr>
            <p:ph type="title"/>
          </p:nvPr>
        </p:nvSpPr>
        <p:spPr>
          <a:xfrm>
            <a:off x="623887" y="1282303"/>
            <a:ext cx="7886701" cy="21395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45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3442098"/>
            <a:ext cx="7886701" cy="112514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4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4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7" name="Google Shape;96;p19"/>
          <p:cNvSpPr txBox="1">
            <a:spLocks noGrp="1"/>
          </p:cNvSpPr>
          <p:nvPr>
            <p:ph type="body" sz="half" idx="21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5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5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5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69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70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72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8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8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8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8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45699" tIns="45699" rIns="45699" bIns="45699"/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7" name="Google Shape;112;p22"/>
          <p:cNvSpPr txBox="1"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96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897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99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lnSpc>
                <a:spcPct val="90000"/>
              </a:lnSpc>
              <a:defRPr sz="24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01" name="Google Shape;118;p23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11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912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913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14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15" name="Title Text"/>
          <p:cNvSpPr txBox="1">
            <a:spLocks noGrp="1"/>
          </p:cNvSpPr>
          <p:nvPr>
            <p:ph type="title"/>
          </p:nvPr>
        </p:nvSpPr>
        <p:spPr>
          <a:xfrm>
            <a:off x="404903" y="273843"/>
            <a:ext cx="8110448" cy="994173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16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2844982" y="-1070861"/>
            <a:ext cx="3230288" cy="8110447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51;p13"/>
          <p:cNvSpPr/>
          <p:nvPr/>
        </p:nvSpPr>
        <p:spPr>
          <a:xfrm>
            <a:off x="0" y="4587045"/>
            <a:ext cx="9144000" cy="556455"/>
          </a:xfrm>
          <a:prstGeom prst="rect">
            <a:avLst/>
          </a:prstGeom>
          <a:solidFill>
            <a:srgbClr val="991B1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25" name="Google Shape;57;p13"/>
          <p:cNvSpPr txBox="1"/>
          <p:nvPr/>
        </p:nvSpPr>
        <p:spPr>
          <a:xfrm>
            <a:off x="1675729" y="4646693"/>
            <a:ext cx="1548742" cy="44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Information Retrieval </a:t>
            </a:r>
          </a:p>
          <a:p>
            <a:pPr>
              <a:defRPr sz="1200" i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Data Science</a:t>
            </a:r>
          </a:p>
        </p:txBody>
      </p:sp>
      <p:pic>
        <p:nvPicPr>
          <p:cNvPr id="926" name="Google Shape;58;p13" descr="Google Shape;58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61" y="204609"/>
            <a:ext cx="801190" cy="822962"/>
          </a:xfrm>
          <a:prstGeom prst="rect">
            <a:avLst/>
          </a:prstGeom>
          <a:ln w="12700">
            <a:miter lim="400000"/>
          </a:ln>
        </p:spPr>
      </p:pic>
      <p:sp>
        <p:nvSpPr>
          <p:cNvPr id="927" name="Google Shape;59;p13"/>
          <p:cNvSpPr/>
          <p:nvPr/>
        </p:nvSpPr>
        <p:spPr>
          <a:xfrm>
            <a:off x="0" y="4587045"/>
            <a:ext cx="9144001" cy="1"/>
          </a:xfrm>
          <a:prstGeom prst="line">
            <a:avLst/>
          </a:prstGeom>
          <a:ln w="57150">
            <a:solidFill>
              <a:srgbClr val="FFCC0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28" name="Google Shape;60;p13" descr="Google Shape;60;p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3" y="4646693"/>
            <a:ext cx="1316737" cy="496807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Title Text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0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349572" y="-447080"/>
            <a:ext cx="4358880" cy="5800726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8760" indent="-4800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398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97015" indent="-55391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95386" y="4801248"/>
            <a:ext cx="219964" cy="205874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ikemol.github.io/technique/colorblind/2018/02/11/color-safe-palette.html" TargetMode="Externa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.org/Data.aspx?q=japan&amp;d=SNAAMA&amp;f=grID:101;currID:NCU;pcFlag:false;crID:392,410&amp;c=2,3,5,6&amp;s=_crEngNameOrderBy:asc,yr:desc&amp;v=1" TargetMode="External"/><Relationship Id="rId2" Type="http://schemas.openxmlformats.org/officeDocument/2006/relationships/hyperlink" Target="https://data.un.org/Data.aspx?q=japan&amp;d=PopDiv&amp;f=variableID:12;crID:392,410&amp;c=2,4,6,7&amp;s=_crEngNameOrderBy:asc,_timeEngNameOrderBy:desc,_varEngNameOrderBy:asc&amp;v=1" TargetMode="External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gunadi.github.io/dsci554-a5/" TargetMode="Externa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41" name="Google Shape;140;p26"/>
          <p:cNvSpPr txBox="1">
            <a:spLocks noGrp="1"/>
          </p:cNvSpPr>
          <p:nvPr>
            <p:ph type="body" sz="quarter" idx="1"/>
          </p:nvPr>
        </p:nvSpPr>
        <p:spPr>
          <a:xfrm>
            <a:off x="1301849" y="1214081"/>
            <a:ext cx="6540301" cy="711301"/>
          </a:xfrm>
          <a:prstGeom prst="rect">
            <a:avLst/>
          </a:prstGeom>
        </p:spPr>
        <p:txBody>
          <a:bodyPr lIns="51424" tIns="51424" rIns="51424" bIns="51424"/>
          <a:lstStyle>
            <a:lvl1pPr marL="0" indent="0">
              <a:spcBef>
                <a:spcPts val="0"/>
              </a:spcBef>
              <a:defRPr sz="2800" b="1" i="1">
                <a:solidFill>
                  <a:srgbClr val="FFCC01"/>
                </a:solidFill>
              </a:defRPr>
            </a:lvl1pPr>
          </a:lstStyle>
          <a:p>
            <a:r>
              <a:t>Evaluate and Create Dashboards: Part 2</a:t>
            </a:r>
          </a:p>
        </p:txBody>
      </p:sp>
      <p:sp>
        <p:nvSpPr>
          <p:cNvPr id="942" name="Google Shape;144;p26"/>
          <p:cNvSpPr txBox="1"/>
          <p:nvPr/>
        </p:nvSpPr>
        <p:spPr>
          <a:xfrm>
            <a:off x="1162125" y="188924"/>
            <a:ext cx="6819751" cy="594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699" tIns="25699" rIns="25699" bIns="25699">
            <a:spAutoFit/>
          </a:bodyPr>
          <a:lstStyle>
            <a:lvl1pPr algn="ctr">
              <a:defRPr sz="4200" b="1">
                <a:solidFill>
                  <a:srgbClr val="9912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Assignment 6</a:t>
            </a:r>
          </a:p>
        </p:txBody>
      </p:sp>
      <p:sp>
        <p:nvSpPr>
          <p:cNvPr id="943" name="Google Shape;150;p26"/>
          <p:cNvSpPr txBox="1"/>
          <p:nvPr/>
        </p:nvSpPr>
        <p:spPr>
          <a:xfrm>
            <a:off x="3628949" y="1925380"/>
            <a:ext cx="1886101" cy="43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550" tIns="68550" rIns="68550" bIns="68550">
            <a:spAutoFit/>
          </a:bodyPr>
          <a:lstStyle>
            <a:lvl1pPr>
              <a:defRPr sz="2200">
                <a:solidFill>
                  <a:srgbClr val="42719B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Eben Gunadi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48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User Stories</a:t>
            </a:r>
          </a:p>
        </p:txBody>
      </p:sp>
      <p:sp>
        <p:nvSpPr>
          <p:cNvPr id="949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/>
          <a:lstStyle>
            <a:lvl1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lvl1pPr>
          </a:lstStyle>
          <a:p>
            <a:r>
              <a:rPr dirty="0"/>
              <a:t>As an economist, I’m able to compare Japan</a:t>
            </a:r>
            <a:r>
              <a:rPr lang="en-US" dirty="0"/>
              <a:t>, Indonesia, China, Singapore, and </a:t>
            </a:r>
            <a:r>
              <a:rPr dirty="0"/>
              <a:t>Korea’s GDP per capita over the past fifty years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52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Excalidraw Wireframe</a:t>
            </a:r>
          </a:p>
        </p:txBody>
      </p:sp>
      <p:sp>
        <p:nvSpPr>
          <p:cNvPr id="953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901" y="744438"/>
            <a:ext cx="3760700" cy="3203308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“</a:t>
            </a:r>
            <a:r>
              <a:rPr dirty="0" err="1"/>
              <a:t>svg</a:t>
            </a:r>
            <a:r>
              <a:rPr dirty="0"/>
              <a:t>/</a:t>
            </a:r>
            <a:r>
              <a:rPr dirty="0" err="1"/>
              <a:t>wireframe.svg</a:t>
            </a:r>
            <a:r>
              <a:rPr dirty="0"/>
              <a:t>” in the GitHub repository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KPIs are population, GDP, and GDP per capita over time</a:t>
            </a: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When applicable, data for the </a:t>
            </a:r>
            <a:r>
              <a:rPr lang="en-US" dirty="0"/>
              <a:t>five</a:t>
            </a:r>
            <a:r>
              <a:rPr dirty="0"/>
              <a:t> countries are contrasted with different colors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/>
              <a:t>Okabe Ito qualitative color scale used:</a:t>
            </a:r>
          </a:p>
          <a:p>
            <a:pPr marL="1443989" lvl="2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dirty="0">
                <a:hlinkClick r:id="rId2"/>
              </a:rPr>
              <a:t>https://mikemol.github.io/technique/colorblind/2018/02/11/color-safe-palette</a:t>
            </a:r>
            <a:r>
              <a:rPr lang="en-US">
                <a:hlinkClick r:id="rId2"/>
              </a:rPr>
              <a:t>.html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DB580-580A-DEF7-93E7-27A3F4203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690" y="965262"/>
            <a:ext cx="4379843" cy="35471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57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Collection</a:t>
            </a:r>
          </a:p>
        </p:txBody>
      </p:sp>
      <p:sp>
        <p:nvSpPr>
          <p:cNvPr id="958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United Nations (UN) data on total population, both sexes combined (thousands), for </a:t>
            </a:r>
            <a:r>
              <a:rPr lang="en-US" dirty="0"/>
              <a:t>Japan, Indonesia, China, Singapore, and Korea</a:t>
            </a:r>
            <a:r>
              <a:rPr dirty="0"/>
              <a:t> can be downloaded here: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https://data.un.org/Data.aspx?q=japan&amp;d=PopDiv&amp;f=variableID%3a12%3bcrID%3a156%2c360%2c392%2c410%2c702&amp;c=2,4,6,7&amp;s=_crEngNameOrderBy:asc,_timeEngNameOrderBy:desc,_varEngNameOrderBy:asc&amp;v=1</a:t>
            </a: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2"/>
            </a:endParaRP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UN data on GDP by type of expenditure for </a:t>
            </a:r>
            <a:r>
              <a:rPr lang="en-US" dirty="0"/>
              <a:t>Japan, Indonesia, China, Singapore, and Korea</a:t>
            </a:r>
            <a:r>
              <a:rPr dirty="0"/>
              <a:t> can be downloaded here:</a:t>
            </a:r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https://data.un.org/Data.aspx?q=japan&amp;d=SNAAMA&amp;f=grID%3a101%3bcurrID%3aNCU%3bpcFlag%3afalse%3bcrID%3a156%2c360%2c392%2c410%2c702&amp;c=2,3,5,6&amp;s=_crEngNameOrderBy:asc,yr:desc&amp;v=1</a:t>
            </a: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3"/>
            </a:endParaRPr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Both datasets are housed in the “data” folder in the GitHub repository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61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Data Preprocessing</a:t>
            </a:r>
          </a:p>
        </p:txBody>
      </p:sp>
      <p:sp>
        <p:nvSpPr>
          <p:cNvPr id="962" name="Google Shape;156;p27"/>
          <p:cNvSpPr txBox="1">
            <a:spLocks noGrp="1"/>
          </p:cNvSpPr>
          <p:nvPr>
            <p:ph type="body" idx="1"/>
          </p:nvPr>
        </p:nvSpPr>
        <p:spPr>
          <a:xfrm>
            <a:off x="404900" y="744438"/>
            <a:ext cx="7842285" cy="3203308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Bar Chart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/bar-</a:t>
            </a:r>
            <a:r>
              <a:rPr dirty="0" err="1"/>
              <a:t>chart.py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gdp_per_capita.json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/bar-</a:t>
            </a:r>
            <a:r>
              <a:rPr dirty="0" err="1"/>
              <a:t>chart.js</a:t>
            </a:r>
            <a:r>
              <a:rPr dirty="0"/>
              <a:t>”</a:t>
            </a:r>
            <a:endParaRPr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Line</a:t>
            </a:r>
            <a:r>
              <a:rPr dirty="0"/>
              <a:t> Chart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lang="en-US" dirty="0"/>
              <a:t>line</a:t>
            </a:r>
            <a:r>
              <a:rPr dirty="0"/>
              <a:t>-</a:t>
            </a:r>
            <a:r>
              <a:rPr dirty="0" err="1"/>
              <a:t>chart.py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gdp.json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lang="en-US" dirty="0"/>
              <a:t>line</a:t>
            </a:r>
            <a:r>
              <a:rPr dirty="0"/>
              <a:t>-</a:t>
            </a:r>
            <a:r>
              <a:rPr dirty="0" err="1"/>
              <a:t>chart.js</a:t>
            </a:r>
            <a:r>
              <a:rPr dirty="0"/>
              <a:t>”</a:t>
            </a:r>
            <a:endParaRPr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Table</a:t>
            </a:r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dirty="0" err="1"/>
              <a:t>table.py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statistics.json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dirty="0" err="1"/>
              <a:t>table.js</a:t>
            </a:r>
            <a:r>
              <a:rPr dirty="0"/>
              <a:t>”</a:t>
            </a:r>
            <a:endParaRPr sz="1800" dirty="0"/>
          </a:p>
          <a:p>
            <a:pPr indent="-330200">
              <a:lnSpc>
                <a:spcPct val="1035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Scatterplot</a:t>
            </a:r>
            <a:endParaRPr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</a:t>
            </a:r>
            <a:r>
              <a:rPr dirty="0" err="1"/>
              <a:t>py</a:t>
            </a:r>
            <a:r>
              <a:rPr dirty="0"/>
              <a:t>/</a:t>
            </a:r>
            <a:r>
              <a:rPr lang="en-US" dirty="0" err="1"/>
              <a:t>scatterplot</a:t>
            </a:r>
            <a:r>
              <a:rPr dirty="0" err="1"/>
              <a:t>.py</a:t>
            </a:r>
            <a:r>
              <a:rPr dirty="0"/>
              <a:t>” in the GitHub repository was used to process the data</a:t>
            </a:r>
            <a:endParaRPr sz="1800" dirty="0"/>
          </a:p>
          <a:p>
            <a:pPr marL="914400" lvl="1" indent="-330200">
              <a:lnSpc>
                <a:spcPct val="1035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“data/</a:t>
            </a:r>
            <a:r>
              <a:rPr dirty="0" err="1"/>
              <a:t>population.json</a:t>
            </a:r>
            <a:r>
              <a:rPr dirty="0"/>
              <a:t>” is the processed data used for visualization in “</a:t>
            </a:r>
            <a:r>
              <a:rPr dirty="0" err="1"/>
              <a:t>js</a:t>
            </a:r>
            <a:r>
              <a:rPr dirty="0"/>
              <a:t>/</a:t>
            </a:r>
            <a:r>
              <a:rPr lang="en-US" dirty="0" err="1"/>
              <a:t>scatterplot</a:t>
            </a:r>
            <a:r>
              <a:rPr dirty="0" err="1"/>
              <a:t>.js</a:t>
            </a:r>
            <a:r>
              <a:rPr dirty="0"/>
              <a:t>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65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Landing Page</a:t>
            </a:r>
          </a:p>
        </p:txBody>
      </p:sp>
      <p:sp>
        <p:nvSpPr>
          <p:cNvPr id="966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900" y="744437"/>
            <a:ext cx="3870951" cy="3769281"/>
          </a:xfrm>
          <a:prstGeom prst="rect">
            <a:avLst/>
          </a:prstGeom>
        </p:spPr>
        <p:txBody>
          <a:bodyPr/>
          <a:lstStyle/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dirty="0"/>
              <a:t>"</a:t>
            </a:r>
            <a:r>
              <a:rPr dirty="0" err="1"/>
              <a:t>index.html</a:t>
            </a:r>
            <a:r>
              <a:rPr dirty="0"/>
              <a:t>" is the landing page. It can be served on a browser via hot-reload: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marL="914400" lvl="1" indent="-330200">
              <a:lnSpc>
                <a:spcPct val="115000"/>
              </a:lnSpc>
              <a:spcBef>
                <a:spcPts val="0"/>
              </a:spcBef>
              <a:buSzPts val="1300"/>
              <a:buFont typeface="Calibri"/>
              <a:buChar char="-"/>
              <a:defRPr sz="1300" b="0"/>
            </a:pPr>
            <a:r>
              <a:rPr dirty="0"/>
              <a:t>Chart titles can be clicked to view the chart on a separate HTML page	</a:t>
            </a:r>
            <a:endParaRPr sz="1800" dirty="0"/>
          </a:p>
          <a:p>
            <a:pPr indent="-330200">
              <a:lnSpc>
                <a:spcPct val="115000"/>
              </a:lnSpc>
              <a:spcBef>
                <a:spcPts val="0"/>
              </a:spcBef>
              <a:buSzPts val="1600"/>
              <a:buFont typeface="Calibri"/>
              <a:buChar char="-"/>
              <a:defRPr sz="1600"/>
            </a:pPr>
            <a:r>
              <a:rPr lang="en-US" dirty="0"/>
              <a:t>Alternatively</a:t>
            </a:r>
            <a:r>
              <a:rPr dirty="0"/>
              <a:t>, this page can be viewed </a:t>
            </a:r>
            <a:r>
              <a:rPr lang="en-US" dirty="0"/>
              <a:t>on</a:t>
            </a:r>
            <a:r>
              <a:rPr dirty="0"/>
              <a:t> GitHub at 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https://egunadi.github.io/dsci554-a</a:t>
            </a:r>
            <a:r>
              <a:rPr lang="en-US"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6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/</a:t>
            </a:r>
            <a:r>
              <a:rPr dirty="0"/>
              <a:t> </a:t>
            </a:r>
          </a:p>
        </p:txBody>
      </p:sp>
      <p:pic>
        <p:nvPicPr>
          <p:cNvPr id="967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02" y="1738609"/>
            <a:ext cx="3581348" cy="738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ECBF8A-ACB6-FB2E-4946-C8659B1E3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662754"/>
            <a:ext cx="3532472" cy="39346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71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Visualization Wheel Assessment </a:t>
            </a:r>
          </a:p>
        </p:txBody>
      </p:sp>
      <p:sp>
        <p:nvSpPr>
          <p:cNvPr id="972" name="Google Shape;156;p27"/>
          <p:cNvSpPr txBox="1">
            <a:spLocks noGrp="1"/>
          </p:cNvSpPr>
          <p:nvPr>
            <p:ph type="body" sz="half" idx="1"/>
          </p:nvPr>
        </p:nvSpPr>
        <p:spPr>
          <a:xfrm>
            <a:off x="404899" y="744436"/>
            <a:ext cx="4167101" cy="3730849"/>
          </a:xfrm>
          <a:prstGeom prst="rect">
            <a:avLst/>
          </a:prstGeom>
        </p:spPr>
        <p:txBody>
          <a:bodyPr/>
          <a:lstStyle/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lang="en-US" dirty="0"/>
              <a:t>Lines, dots,</a:t>
            </a:r>
            <a:r>
              <a:rPr dirty="0"/>
              <a:t> and bars are </a:t>
            </a:r>
            <a:r>
              <a:rPr i="1" dirty="0"/>
              <a:t>abstractions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All </a:t>
            </a:r>
            <a:r>
              <a:rPr i="1" dirty="0"/>
              <a:t>functionality </a:t>
            </a:r>
            <a:r>
              <a:rPr dirty="0"/>
              <a:t>with no decoration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Lots of </a:t>
            </a:r>
            <a:r>
              <a:rPr i="1" dirty="0"/>
              <a:t>density </a:t>
            </a:r>
            <a:r>
              <a:rPr dirty="0"/>
              <a:t>with text and charts dominating space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Contains both tabular data and diagrams (</a:t>
            </a:r>
            <a:r>
              <a:rPr i="1" dirty="0"/>
              <a:t>multidimensionality</a:t>
            </a:r>
            <a:r>
              <a:rPr dirty="0"/>
              <a:t>)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Users will have </a:t>
            </a:r>
            <a:r>
              <a:rPr i="1" dirty="0"/>
              <a:t>familiarity </a:t>
            </a:r>
            <a:r>
              <a:rPr dirty="0"/>
              <a:t>with the standard four-by-four layout used</a:t>
            </a:r>
            <a:endParaRPr sz="1800" dirty="0"/>
          </a:p>
          <a:p>
            <a:pPr marL="927100" lvl="1" indent="-342900">
              <a:lnSpc>
                <a:spcPct val="115000"/>
              </a:lnSpc>
              <a:spcBef>
                <a:spcPts val="0"/>
              </a:spcBef>
              <a:buSzPts val="1300"/>
              <a:buFontTx/>
              <a:buAutoNum type="arabicPeriod"/>
              <a:defRPr sz="1300" b="0"/>
            </a:pPr>
            <a:r>
              <a:rPr dirty="0"/>
              <a:t>While each visualization is unique in form or has </a:t>
            </a:r>
            <a:r>
              <a:rPr i="1" dirty="0"/>
              <a:t>novelty</a:t>
            </a:r>
            <a:r>
              <a:rPr dirty="0"/>
              <a:t>, there is also </a:t>
            </a:r>
            <a:r>
              <a:rPr i="1" dirty="0"/>
              <a:t>redundancy</a:t>
            </a:r>
            <a:r>
              <a:rPr dirty="0"/>
              <a:t> since they present variance of the same underlying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465A5D-6F45-8347-499B-0C6D3A1A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662754"/>
            <a:ext cx="3532472" cy="39346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142;p26"/>
          <p:cNvSpPr txBox="1"/>
          <p:nvPr/>
        </p:nvSpPr>
        <p:spPr>
          <a:xfrm>
            <a:off x="3832979" y="4801248"/>
            <a:ext cx="2508449" cy="205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spAutoFit/>
          </a:bodyPr>
          <a:lstStyle>
            <a:lvl1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DSCI554, Fall ‘23</a:t>
            </a:r>
          </a:p>
        </p:txBody>
      </p:sp>
      <p:sp>
        <p:nvSpPr>
          <p:cNvPr id="976" name="Google Shape;155;p27"/>
          <p:cNvSpPr txBox="1"/>
          <p:nvPr/>
        </p:nvSpPr>
        <p:spPr>
          <a:xfrm>
            <a:off x="450624" y="-28910"/>
            <a:ext cx="8018998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300" b="1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Visualization Wheel Assessment </a:t>
            </a:r>
          </a:p>
        </p:txBody>
      </p:sp>
      <p:pic>
        <p:nvPicPr>
          <p:cNvPr id="978" name="Graphic 9" descr="Graphic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9" y="843776"/>
            <a:ext cx="3536464" cy="34559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0D4DE0-8FDF-BC37-CEAF-DEE42E67C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662754"/>
            <a:ext cx="3532472" cy="39346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194;p31"/>
          <p:cNvSpPr txBox="1">
            <a:spLocks noGrp="1"/>
          </p:cNvSpPr>
          <p:nvPr>
            <p:ph type="title"/>
          </p:nvPr>
        </p:nvSpPr>
        <p:spPr>
          <a:xfrm>
            <a:off x="2753242" y="897511"/>
            <a:ext cx="3788960" cy="5726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>
              <a:defRPr sz="2900"/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635</Words>
  <Application>Microsoft Macintosh PowerPoint</Application>
  <PresentationFormat>On-screen Show (16:9)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Eben Gunadi</cp:lastModifiedBy>
  <cp:revision>19</cp:revision>
  <dcterms:modified xsi:type="dcterms:W3CDTF">2023-10-05T19:47:33Z</dcterms:modified>
</cp:coreProperties>
</file>