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5"/>
  </p:normalViewPr>
  <p:slideViewPr>
    <p:cSldViewPr snapToGrid="0">
      <p:cViewPr varScale="1">
        <p:scale>
          <a:sx n="143" d="100"/>
          <a:sy n="143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Slides can vary as per your presentation, but header and footer should be consistent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b="1"/>
            </a:lvl1pPr>
          </a:lstStyle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1pPr>
            <a:lvl2pPr marL="1012371" indent="-44087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2pPr>
            <a:lvl3pPr marL="1464128" indent="-416378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3pPr>
            <a:lvl4pPr marL="19186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4pPr>
            <a:lvl5pPr marL="23758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9986" y="4790712"/>
            <a:ext cx="245364" cy="226946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2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5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6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4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6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7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8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0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1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4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5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62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7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7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3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8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9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49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0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2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3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2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3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5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6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8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8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9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0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0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2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2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24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3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3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4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5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7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6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8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8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9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0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0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4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4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5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7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8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7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9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9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1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1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2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2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0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Data.aspx?q=japan&amp;d=SNAAMA&amp;f=grID:101;currID:NCU;pcFlag:false;crID:392,410&amp;c=2,3,5,6&amp;s=_crEngNameOrderBy:asc,yr:desc&amp;v=1" TargetMode="External"/><Relationship Id="rId2" Type="http://schemas.openxmlformats.org/officeDocument/2006/relationships/hyperlink" Target="https://data.un.org/Data.aspx?q=japan&amp;d=PopDiv&amp;f=variableID:12;crID:392,410&amp;c=2,4,6,7&amp;s=_crEngNameOrderBy:asc,_timeEngNameOrderBy:desc,_varEngNameOrderBy:asc&amp;v=1" TargetMode="Externa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gunadi.github.io/dsci554-a5/" TargetMode="Externa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1" name="Google Shape;140;p26"/>
          <p:cNvSpPr txBox="1">
            <a:spLocks noGrp="1"/>
          </p:cNvSpPr>
          <p:nvPr>
            <p:ph type="body" sz="quarter" idx="1"/>
          </p:nvPr>
        </p:nvSpPr>
        <p:spPr>
          <a:xfrm>
            <a:off x="1301849" y="1214081"/>
            <a:ext cx="6540301" cy="711301"/>
          </a:xfrm>
          <a:prstGeom prst="rect">
            <a:avLst/>
          </a:prstGeom>
        </p:spPr>
        <p:txBody>
          <a:bodyPr lIns="51424" tIns="51424" rIns="51424" bIns="51424"/>
          <a:lstStyle>
            <a:lvl1pPr marL="0" indent="0">
              <a:spcBef>
                <a:spcPts val="0"/>
              </a:spcBef>
              <a:defRPr sz="2800" b="1" i="1">
                <a:solidFill>
                  <a:srgbClr val="FFCC01"/>
                </a:solidFill>
              </a:defRPr>
            </a:lvl1pPr>
          </a:lstStyle>
          <a:p>
            <a:r>
              <a:t>Evaluate and Create Dashboards: Part 2</a:t>
            </a:r>
          </a:p>
        </p:txBody>
      </p:sp>
      <p:sp>
        <p:nvSpPr>
          <p:cNvPr id="942" name="Google Shape;144;p26"/>
          <p:cNvSpPr txBox="1"/>
          <p:nvPr/>
        </p:nvSpPr>
        <p:spPr>
          <a:xfrm>
            <a:off x="1162125" y="188924"/>
            <a:ext cx="6819751" cy="594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699" tIns="25699" rIns="25699" bIns="25699">
            <a:spAutoFit/>
          </a:bodyPr>
          <a:lstStyle>
            <a:lvl1pPr algn="ctr">
              <a:defRPr sz="4200" b="1">
                <a:solidFill>
                  <a:srgbClr val="9912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Assignment 6</a:t>
            </a:r>
          </a:p>
        </p:txBody>
      </p:sp>
      <p:sp>
        <p:nvSpPr>
          <p:cNvPr id="943" name="Google Shape;150;p26"/>
          <p:cNvSpPr txBox="1"/>
          <p:nvPr/>
        </p:nvSpPr>
        <p:spPr>
          <a:xfrm>
            <a:off x="3628949" y="1925380"/>
            <a:ext cx="1886101" cy="43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50" tIns="68550" rIns="68550" bIns="68550">
            <a:spAutoFit/>
          </a:bodyPr>
          <a:lstStyle>
            <a:lvl1pPr>
              <a:defRPr sz="2200">
                <a:solidFill>
                  <a:srgbClr val="42719B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Eben Gunadi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8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User Stories</a:t>
            </a:r>
          </a:p>
        </p:txBody>
      </p:sp>
      <p:sp>
        <p:nvSpPr>
          <p:cNvPr id="949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>
            <a:lvl1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lvl1pPr>
          </a:lstStyle>
          <a:p>
            <a:r>
              <a:rPr dirty="0"/>
              <a:t>As an economist, I’m able to compare Japan</a:t>
            </a:r>
            <a:r>
              <a:rPr lang="en-US" dirty="0"/>
              <a:t>, Indonesia, China, Singapore, and </a:t>
            </a:r>
            <a:r>
              <a:rPr dirty="0"/>
              <a:t>Korea’s GDP per capita over the past fifty years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2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Excalidraw Wireframe</a:t>
            </a:r>
          </a:p>
        </p:txBody>
      </p:sp>
      <p:sp>
        <p:nvSpPr>
          <p:cNvPr id="953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1" y="744438"/>
            <a:ext cx="3760700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“</a:t>
            </a:r>
            <a:r>
              <a:rPr dirty="0" err="1"/>
              <a:t>svg</a:t>
            </a:r>
            <a:r>
              <a:rPr dirty="0"/>
              <a:t>/</a:t>
            </a:r>
            <a:r>
              <a:rPr dirty="0" err="1"/>
              <a:t>wireframe.svg</a:t>
            </a:r>
            <a:r>
              <a:rPr dirty="0"/>
              <a:t>” in the GitHub repository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KPIs are population, GDP, and GDP per capita over time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When applicable, data for the </a:t>
            </a:r>
            <a:r>
              <a:rPr lang="en-US" dirty="0"/>
              <a:t>five</a:t>
            </a:r>
            <a:r>
              <a:rPr dirty="0"/>
              <a:t> countries are contrasted with different colors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Light-blue and orange are used to accommodate blue–yellow color-vision deficiency</a:t>
            </a:r>
          </a:p>
        </p:txBody>
      </p:sp>
      <p:pic>
        <p:nvPicPr>
          <p:cNvPr id="95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39" y="906396"/>
            <a:ext cx="4073791" cy="3588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7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Collection</a:t>
            </a:r>
          </a:p>
        </p:txBody>
      </p:sp>
      <p:sp>
        <p:nvSpPr>
          <p:cNvPr id="958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United Nations (UN) data on total population, both sexes combined (thousands),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https://data.un.org/Data.aspx?q=japan&amp;d=PopDiv&amp;f=variableID%3a12%3bcrID%3a156%2c360%2c392%2c410%2c702&amp;c=2,4,6,7&amp;s=_crEngNameOrderBy:asc,_timeEngNameOrderBy:desc,_varEngNameOrderBy:asc&amp;v=1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2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 data on GDP by type of expenditure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https://data.un.org/Data.aspx?q=japan&amp;d=SNAAMA&amp;f=grID%3a101%3bcurrID%3aNCU%3bpcFlag%3afalse%3bcrID%3a156%2c360%2c392%2c410%2c702&amp;c=2,3,5,6&amp;s=_crEngNameOrderBy:asc,yr:desc&amp;v=1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Both datasets are housed in the “data” folder in the GitHub repository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Preprocessing</a:t>
            </a:r>
          </a:p>
        </p:txBody>
      </p:sp>
      <p:sp>
        <p:nvSpPr>
          <p:cNvPr id="962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t>Bar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“py/bar-chart.py” in the GitHub repository was used to process the data</a:t>
            </a:r>
            <a:endParaRPr sz="180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“data/gdp_per_capita.json” is the processed data used for visualization in “js/bar-chart.js”</a:t>
            </a:r>
            <a:endParaRPr sz="180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t>Bubble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“py/bubble-chart.py” in the GitHub repository was used to process the data</a:t>
            </a:r>
            <a:endParaRPr sz="180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“data/population_gdp.json” is the processed data used for visualization in “js/bubble-chart.js”</a:t>
            </a:r>
            <a:endParaRPr sz="180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t>Table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“py/table.py” in the GitHub repository was used to process the data</a:t>
            </a:r>
            <a:endParaRPr sz="180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“data/statistics.json” is the processed data used for visualization in “js/table.js”</a:t>
            </a:r>
            <a:endParaRPr sz="180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t>World Map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“py/world-map.py” in the GitHub repository was used to process the data</a:t>
            </a:r>
            <a:endParaRPr sz="180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“data/population_2020_circles.json” is the processed data used for visualization in “js/world-map.js”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5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Landing Page</a:t>
            </a:r>
          </a:p>
        </p:txBody>
      </p:sp>
      <p:sp>
        <p:nvSpPr>
          <p:cNvPr id="966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0" y="744437"/>
            <a:ext cx="3870951" cy="376928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t>"index.html" is the landing page. It can be served on a browser via hot-reload: </a:t>
            </a:r>
            <a:br/>
            <a:br/>
            <a:br/>
            <a:br/>
            <a:endParaRPr/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t>Chart titles can be clicked to view the chart on a separate HTML page	</a:t>
            </a:r>
            <a:endParaRPr sz="180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t>Alternately, this page can be viewed in GitHub at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https://egunadi.github.io/dsci554-a5/</a:t>
            </a:r>
            <a:r>
              <a:t> </a:t>
            </a:r>
          </a:p>
        </p:txBody>
      </p:sp>
      <p:pic>
        <p:nvPicPr>
          <p:cNvPr id="96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02" y="1738609"/>
            <a:ext cx="3581348" cy="738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49" y="1057770"/>
            <a:ext cx="4150046" cy="345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sp>
        <p:nvSpPr>
          <p:cNvPr id="972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899" y="744436"/>
            <a:ext cx="4167101" cy="3730849"/>
          </a:xfrm>
          <a:prstGeom prst="rect">
            <a:avLst/>
          </a:prstGeom>
        </p:spPr>
        <p:txBody>
          <a:bodyPr/>
          <a:lstStyle/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t>Bubbles and bars are </a:t>
            </a:r>
            <a:r>
              <a:rPr i="1"/>
              <a:t>abstractions</a:t>
            </a:r>
            <a:endParaRPr sz="180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t>All </a:t>
            </a:r>
            <a:r>
              <a:rPr i="1"/>
              <a:t>functionality </a:t>
            </a:r>
            <a:r>
              <a:t>with no decoration</a:t>
            </a:r>
            <a:endParaRPr sz="180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t>Lots of </a:t>
            </a:r>
            <a:r>
              <a:rPr i="1"/>
              <a:t>density </a:t>
            </a:r>
            <a:r>
              <a:t>with text and charts dominating space</a:t>
            </a:r>
            <a:endParaRPr sz="180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t>Contains both tabular data and diagrams (</a:t>
            </a:r>
            <a:r>
              <a:rPr i="1"/>
              <a:t>multidimensionality</a:t>
            </a:r>
            <a:r>
              <a:t>)</a:t>
            </a:r>
            <a:endParaRPr sz="180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t>Users will have </a:t>
            </a:r>
            <a:r>
              <a:rPr i="1"/>
              <a:t>familiarity </a:t>
            </a:r>
            <a:r>
              <a:t>with the standard four-by-four layout used</a:t>
            </a:r>
            <a:endParaRPr sz="180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t>While each visualization is unique in form or has </a:t>
            </a:r>
            <a:r>
              <a:rPr i="1"/>
              <a:t>novelty</a:t>
            </a:r>
            <a:r>
              <a:t>, there is also </a:t>
            </a:r>
            <a:r>
              <a:rPr i="1"/>
              <a:t>redundancy</a:t>
            </a:r>
            <a:r>
              <a:t> since they present variance of the same underlying data</a:t>
            </a:r>
          </a:p>
        </p:txBody>
      </p:sp>
      <p:pic>
        <p:nvPicPr>
          <p:cNvPr id="97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49" y="1057770"/>
            <a:ext cx="4150046" cy="345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6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pic>
        <p:nvPicPr>
          <p:cNvPr id="97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49" y="1057770"/>
            <a:ext cx="4150046" cy="3455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8" name="Graphic 9" descr="Graphic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9" y="843776"/>
            <a:ext cx="3536464" cy="345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</p:spPr>
        <p:txBody>
          <a:bodyPr/>
          <a:lstStyle>
            <a:lvl1pPr algn="ctr">
              <a:defRPr sz="29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624</Words>
  <Application>Microsoft Macintosh PowerPoint</Application>
  <PresentationFormat>On-screen Show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5</cp:revision>
  <dcterms:modified xsi:type="dcterms:W3CDTF">2023-10-03T16:33:24Z</dcterms:modified>
</cp:coreProperties>
</file>