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19"/>
    <p:restoredTop sz="94658"/>
  </p:normalViewPr>
  <p:slideViewPr>
    <p:cSldViewPr snapToGrid="0">
      <p:cViewPr varScale="1">
        <p:scale>
          <a:sx n="160" d="100"/>
          <a:sy n="160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8" name="Shape 9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5" name="Shape 9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Slides can vary as per your presentation, but header and footer should be consistent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9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1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b="1"/>
            </a:lvl1pPr>
          </a:lstStyle>
          <a:p>
            <a:r>
              <a:t>Title Text</a:t>
            </a:r>
          </a:p>
        </p:txBody>
      </p:sp>
      <p:sp>
        <p:nvSpPr>
          <p:cNvPr id="204" name="Body Level One…"/>
          <p:cNvSpPr txBox="1">
            <a:spLocks noGrp="1"/>
          </p:cNvSpPr>
          <p:nvPr>
            <p:ph type="body" idx="1"/>
          </p:nvPr>
        </p:nvSpPr>
        <p:spPr>
          <a:xfrm>
            <a:off x="404903" y="1369219"/>
            <a:ext cx="8110448" cy="3230287"/>
          </a:xfrm>
          <a:prstGeom prst="rect">
            <a:avLst/>
          </a:prstGeom>
        </p:spPr>
        <p:txBody>
          <a:bodyPr lIns="45699" tIns="45699" rIns="45699" bIns="45699"/>
          <a:lstStyle>
            <a:lvl1pPr indent="-3619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Char char="•"/>
              <a:defRPr b="1"/>
            </a:lvl1pPr>
            <a:lvl2pPr marL="1012371" indent="-440871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Char char="•"/>
              <a:defRPr b="1"/>
            </a:lvl2pPr>
            <a:lvl3pPr marL="1464128" indent="-416378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Char char="•"/>
              <a:defRPr b="1"/>
            </a:lvl3pPr>
            <a:lvl4pPr marL="1918607" indent="-404132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Char char="•"/>
              <a:defRPr b="1"/>
            </a:lvl4pPr>
            <a:lvl5pPr marL="2375807" indent="-404132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Char char="•"/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9986" y="4790712"/>
            <a:ext cx="245364" cy="226946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13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214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16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Title Text"/>
          <p:cNvSpPr txBox="1">
            <a:spLocks noGrp="1"/>
          </p:cNvSpPr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lIns="45699" tIns="45699" rIns="45699" bIns="45699" anchor="b"/>
          <a:lstStyle>
            <a:lvl1pPr algn="ctr">
              <a:lnSpc>
                <a:spcPct val="90000"/>
              </a:lnSpc>
              <a:defRPr sz="45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2701527"/>
            <a:ext cx="6858000" cy="1241823"/>
          </a:xfrm>
          <a:prstGeom prst="rect">
            <a:avLst/>
          </a:prstGeom>
        </p:spPr>
        <p:txBody>
          <a:bodyPr lIns="45699" tIns="45699" rIns="45699" bIns="45699"/>
          <a:lstStyle>
            <a:lvl1pPr marL="361950" indent="-26670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61950" indent="20955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1950" indent="68580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1950" indent="1152525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1950" indent="1609725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9" name="Google Shape;67;p14"/>
          <p:cNvSpPr/>
          <p:nvPr/>
        </p:nvSpPr>
        <p:spPr>
          <a:xfrm>
            <a:off x="0" y="4550228"/>
            <a:ext cx="9144001" cy="1"/>
          </a:xfrm>
          <a:prstGeom prst="line">
            <a:avLst/>
          </a:prstGeom>
          <a:ln w="3810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8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229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31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Title Text"/>
          <p:cNvSpPr txBox="1">
            <a:spLocks noGrp="1"/>
          </p:cNvSpPr>
          <p:nvPr>
            <p:ph type="title"/>
          </p:nvPr>
        </p:nvSpPr>
        <p:spPr>
          <a:xfrm>
            <a:off x="629841" y="273843"/>
            <a:ext cx="7886701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260871"/>
            <a:ext cx="3868341" cy="617935"/>
          </a:xfrm>
          <a:prstGeom prst="rect">
            <a:avLst/>
          </a:prstGeom>
        </p:spPr>
        <p:txBody>
          <a:bodyPr lIns="45699" tIns="45699" rIns="45699" bIns="45699" anchor="b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4" name="Google Shape;71;p15"/>
          <p:cNvSpPr txBox="1">
            <a:spLocks noGrp="1"/>
          </p:cNvSpPr>
          <p:nvPr>
            <p:ph type="body" sz="half" idx="21"/>
          </p:nvPr>
        </p:nvSpPr>
        <p:spPr>
          <a:xfrm>
            <a:off x="629841" y="1878806"/>
            <a:ext cx="3868341" cy="276344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5" name="Google Shape;72;p15"/>
          <p:cNvSpPr txBox="1">
            <a:spLocks noGrp="1"/>
          </p:cNvSpPr>
          <p:nvPr>
            <p:ph type="body" sz="quarter" idx="22"/>
          </p:nvPr>
        </p:nvSpPr>
        <p:spPr>
          <a:xfrm>
            <a:off x="4629149" y="1260871"/>
            <a:ext cx="3887393" cy="617935"/>
          </a:xfrm>
          <a:prstGeom prst="rect">
            <a:avLst/>
          </a:prstGeom>
        </p:spPr>
        <p:txBody>
          <a:bodyPr lIns="45699" tIns="45699" rIns="45699" bIns="45699" anchor="b"/>
          <a:lstStyle/>
          <a:p>
            <a: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6" name="Google Shape;73;p15"/>
          <p:cNvSpPr txBox="1">
            <a:spLocks noGrp="1"/>
          </p:cNvSpPr>
          <p:nvPr>
            <p:ph type="body" sz="half" idx="23"/>
          </p:nvPr>
        </p:nvSpPr>
        <p:spPr>
          <a:xfrm>
            <a:off x="4629149" y="1878806"/>
            <a:ext cx="3887393" cy="276344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45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246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48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50" name="Body Level One…"/>
          <p:cNvSpPr txBox="1">
            <a:spLocks noGrp="1"/>
          </p:cNvSpPr>
          <p:nvPr>
            <p:ph type="body" idx="1"/>
          </p:nvPr>
        </p:nvSpPr>
        <p:spPr>
          <a:xfrm>
            <a:off x="404903" y="1369219"/>
            <a:ext cx="8110448" cy="3230287"/>
          </a:xfrm>
          <a:prstGeom prst="rect">
            <a:avLst/>
          </a:prstGeom>
        </p:spPr>
        <p:txBody>
          <a:bodyPr lIns="45699" tIns="45699" rIns="45699" bIns="45699"/>
          <a:lstStyle>
            <a:lvl1pPr indent="-3619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9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260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62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625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6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indent="-361950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9744" y="4711317"/>
            <a:ext cx="311414" cy="29732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73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274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76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Title Text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1" cy="2139554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45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7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7" y="3442098"/>
            <a:ext cx="7886701" cy="112514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7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288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90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3" name="Google Shape;96;p19"/>
          <p:cNvSpPr txBox="1">
            <a:spLocks noGrp="1"/>
          </p:cNvSpPr>
          <p:nvPr>
            <p:ph type="body" sz="half" idx="21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02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303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05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15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316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18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7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328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30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Title Text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24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3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45699" tIns="45699" rIns="45699" bIns="45699"/>
          <a:lstStyle>
            <a:lvl1pPr indent="-3810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66107" indent="-413657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85900" indent="-4572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3110" indent="-5181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80310" indent="-5181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3" name="Google Shape;112;p22"/>
          <p:cNvSpPr txBox="1">
            <a:spLocks noGrp="1"/>
          </p:cNvSpPr>
          <p:nvPr>
            <p:ph type="body" sz="quarter" idx="21"/>
          </p:nvPr>
        </p:nvSpPr>
        <p:spPr>
          <a:xfrm>
            <a:off x="629840" y="1543049"/>
            <a:ext cx="2949180" cy="2858693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2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343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45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Title Text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24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47" name="Google Shape;118;p23"/>
          <p:cNvSpPr>
            <a:spLocks noGrp="1"/>
          </p:cNvSpPr>
          <p:nvPr>
            <p:ph type="pic" sz="half" idx="2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57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358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60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62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2844982" y="-1070861"/>
            <a:ext cx="3230288" cy="8110447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71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372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74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Title Text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6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76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1349572" y="-447080"/>
            <a:ext cx="4358880" cy="580072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3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3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2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4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4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6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44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8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46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90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491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93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494" name="Title Text"/>
          <p:cNvSpPr txBox="1">
            <a:spLocks noGrp="1"/>
          </p:cNvSpPr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lIns="45699" tIns="45699" rIns="45699" bIns="45699" anchor="b"/>
          <a:lstStyle>
            <a:lvl1pPr algn="ctr">
              <a:lnSpc>
                <a:spcPct val="90000"/>
              </a:lnSpc>
              <a:defRPr sz="45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9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2701527"/>
            <a:ext cx="6858000" cy="1241823"/>
          </a:xfrm>
          <a:prstGeom prst="rect">
            <a:avLst/>
          </a:prstGeom>
        </p:spPr>
        <p:txBody>
          <a:bodyPr lIns="45699" tIns="45699" rIns="45699" bIns="45699"/>
          <a:lstStyle>
            <a:lvl1pPr marL="361950" indent="-26670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61950" indent="20955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1950" indent="68580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1950" indent="1152525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1950" indent="1609725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6" name="Google Shape;67;p14"/>
          <p:cNvSpPr/>
          <p:nvPr/>
        </p:nvSpPr>
        <p:spPr>
          <a:xfrm>
            <a:off x="0" y="4550228"/>
            <a:ext cx="9144001" cy="1"/>
          </a:xfrm>
          <a:prstGeom prst="line">
            <a:avLst/>
          </a:prstGeom>
          <a:ln w="3810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05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506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507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08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509" name="Title Text"/>
          <p:cNvSpPr txBox="1">
            <a:spLocks noGrp="1"/>
          </p:cNvSpPr>
          <p:nvPr>
            <p:ph type="title"/>
          </p:nvPr>
        </p:nvSpPr>
        <p:spPr>
          <a:xfrm>
            <a:off x="629841" y="273843"/>
            <a:ext cx="7886701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1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260871"/>
            <a:ext cx="3868341" cy="617935"/>
          </a:xfrm>
          <a:prstGeom prst="rect">
            <a:avLst/>
          </a:prstGeom>
        </p:spPr>
        <p:txBody>
          <a:bodyPr lIns="45699" tIns="45699" rIns="45699" bIns="45699" anchor="b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1" name="Google Shape;71;p15"/>
          <p:cNvSpPr txBox="1">
            <a:spLocks noGrp="1"/>
          </p:cNvSpPr>
          <p:nvPr>
            <p:ph type="body" sz="half" idx="21"/>
          </p:nvPr>
        </p:nvSpPr>
        <p:spPr>
          <a:xfrm>
            <a:off x="629841" y="1878806"/>
            <a:ext cx="3868341" cy="276344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12" name="Google Shape;72;p15"/>
          <p:cNvSpPr txBox="1">
            <a:spLocks noGrp="1"/>
          </p:cNvSpPr>
          <p:nvPr>
            <p:ph type="body" sz="quarter" idx="22"/>
          </p:nvPr>
        </p:nvSpPr>
        <p:spPr>
          <a:xfrm>
            <a:off x="4629149" y="1260871"/>
            <a:ext cx="3887393" cy="617935"/>
          </a:xfrm>
          <a:prstGeom prst="rect">
            <a:avLst/>
          </a:prstGeom>
        </p:spPr>
        <p:txBody>
          <a:bodyPr lIns="45699" tIns="45699" rIns="45699" bIns="45699" anchor="b"/>
          <a:lstStyle/>
          <a:p>
            <a: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13" name="Google Shape;73;p15"/>
          <p:cNvSpPr txBox="1">
            <a:spLocks noGrp="1"/>
          </p:cNvSpPr>
          <p:nvPr>
            <p:ph type="body" sz="half" idx="23"/>
          </p:nvPr>
        </p:nvSpPr>
        <p:spPr>
          <a:xfrm>
            <a:off x="4629149" y="1878806"/>
            <a:ext cx="3887393" cy="276344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22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523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524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25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526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27" name="Body Level One…"/>
          <p:cNvSpPr txBox="1">
            <a:spLocks noGrp="1"/>
          </p:cNvSpPr>
          <p:nvPr>
            <p:ph type="body" idx="1"/>
          </p:nvPr>
        </p:nvSpPr>
        <p:spPr>
          <a:xfrm>
            <a:off x="404903" y="1369219"/>
            <a:ext cx="8110448" cy="3230287"/>
          </a:xfrm>
          <a:prstGeom prst="rect">
            <a:avLst/>
          </a:prstGeom>
        </p:spPr>
        <p:txBody>
          <a:bodyPr lIns="45699" tIns="45699" rIns="45699" bIns="45699"/>
          <a:lstStyle>
            <a:lvl1pPr indent="-3619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36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537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538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39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625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4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indent="-361950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9744" y="4711317"/>
            <a:ext cx="311414" cy="29732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50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551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552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53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554" name="Title Text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1" cy="2139554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45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5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7" y="3442098"/>
            <a:ext cx="7886701" cy="112514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64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565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67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6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0" name="Google Shape;96;p19"/>
          <p:cNvSpPr txBox="1">
            <a:spLocks noGrp="1"/>
          </p:cNvSpPr>
          <p:nvPr>
            <p:ph type="body" sz="half" idx="21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79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580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581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82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583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92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593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594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95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5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04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605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07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608" name="Title Text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24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0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45699" tIns="45699" rIns="45699" bIns="45699"/>
          <a:lstStyle>
            <a:lvl1pPr indent="-3810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66107" indent="-413657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85900" indent="-4572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3110" indent="-5181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80310" indent="-5181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0" name="Google Shape;112;p22"/>
          <p:cNvSpPr txBox="1">
            <a:spLocks noGrp="1"/>
          </p:cNvSpPr>
          <p:nvPr>
            <p:ph type="body" sz="quarter" idx="21"/>
          </p:nvPr>
        </p:nvSpPr>
        <p:spPr>
          <a:xfrm>
            <a:off x="629840" y="1543049"/>
            <a:ext cx="2949180" cy="2858693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19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620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22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623" name="Title Text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24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24" name="Google Shape;118;p23"/>
          <p:cNvSpPr>
            <a:spLocks noGrp="1"/>
          </p:cNvSpPr>
          <p:nvPr>
            <p:ph type="pic" sz="half" idx="2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4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635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636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37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638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39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2844982" y="-1070861"/>
            <a:ext cx="3230288" cy="8110447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48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649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650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51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652" name="Title Text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6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53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1349572" y="-447080"/>
            <a:ext cx="4358880" cy="580072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66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6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6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7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7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2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7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5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67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768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769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70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771" name="Title Text"/>
          <p:cNvSpPr txBox="1">
            <a:spLocks noGrp="1"/>
          </p:cNvSpPr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lIns="45699" tIns="45699" rIns="45699" bIns="45699" anchor="b"/>
          <a:lstStyle>
            <a:lvl1pPr algn="ctr">
              <a:lnSpc>
                <a:spcPct val="90000"/>
              </a:lnSpc>
              <a:defRPr sz="45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2701527"/>
            <a:ext cx="6858000" cy="1241823"/>
          </a:xfrm>
          <a:prstGeom prst="rect">
            <a:avLst/>
          </a:prstGeom>
        </p:spPr>
        <p:txBody>
          <a:bodyPr lIns="45699" tIns="45699" rIns="45699" bIns="45699"/>
          <a:lstStyle>
            <a:lvl1pPr marL="361950" indent="-26670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61950" indent="20955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1950" indent="68580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1950" indent="1152525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1950" indent="1609725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3" name="Google Shape;67;p14"/>
          <p:cNvSpPr/>
          <p:nvPr/>
        </p:nvSpPr>
        <p:spPr>
          <a:xfrm>
            <a:off x="0" y="4550228"/>
            <a:ext cx="9144001" cy="1"/>
          </a:xfrm>
          <a:prstGeom prst="line">
            <a:avLst/>
          </a:prstGeom>
          <a:ln w="3810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82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783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784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85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786" name="Title Text"/>
          <p:cNvSpPr txBox="1">
            <a:spLocks noGrp="1"/>
          </p:cNvSpPr>
          <p:nvPr>
            <p:ph type="title"/>
          </p:nvPr>
        </p:nvSpPr>
        <p:spPr>
          <a:xfrm>
            <a:off x="629841" y="273843"/>
            <a:ext cx="7886701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260871"/>
            <a:ext cx="3868341" cy="617935"/>
          </a:xfrm>
          <a:prstGeom prst="rect">
            <a:avLst/>
          </a:prstGeom>
        </p:spPr>
        <p:txBody>
          <a:bodyPr lIns="45699" tIns="45699" rIns="45699" bIns="45699" anchor="b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8" name="Google Shape;71;p15"/>
          <p:cNvSpPr txBox="1">
            <a:spLocks noGrp="1"/>
          </p:cNvSpPr>
          <p:nvPr>
            <p:ph type="body" sz="half" idx="21"/>
          </p:nvPr>
        </p:nvSpPr>
        <p:spPr>
          <a:xfrm>
            <a:off x="629841" y="1878806"/>
            <a:ext cx="3868341" cy="276344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89" name="Google Shape;72;p15"/>
          <p:cNvSpPr txBox="1">
            <a:spLocks noGrp="1"/>
          </p:cNvSpPr>
          <p:nvPr>
            <p:ph type="body" sz="quarter" idx="22"/>
          </p:nvPr>
        </p:nvSpPr>
        <p:spPr>
          <a:xfrm>
            <a:off x="4629149" y="1260871"/>
            <a:ext cx="3887393" cy="617935"/>
          </a:xfrm>
          <a:prstGeom prst="rect">
            <a:avLst/>
          </a:prstGeom>
        </p:spPr>
        <p:txBody>
          <a:bodyPr lIns="45699" tIns="45699" rIns="45699" bIns="45699" anchor="b"/>
          <a:lstStyle/>
          <a:p>
            <a: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90" name="Google Shape;73;p15"/>
          <p:cNvSpPr txBox="1">
            <a:spLocks noGrp="1"/>
          </p:cNvSpPr>
          <p:nvPr>
            <p:ph type="body" sz="half" idx="23"/>
          </p:nvPr>
        </p:nvSpPr>
        <p:spPr>
          <a:xfrm>
            <a:off x="4629149" y="1878806"/>
            <a:ext cx="3887393" cy="276344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99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00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01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02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Body Level One…"/>
          <p:cNvSpPr txBox="1">
            <a:spLocks noGrp="1"/>
          </p:cNvSpPr>
          <p:nvPr>
            <p:ph type="body" idx="1"/>
          </p:nvPr>
        </p:nvSpPr>
        <p:spPr>
          <a:xfrm>
            <a:off x="404903" y="1369219"/>
            <a:ext cx="8110448" cy="3230287"/>
          </a:xfrm>
          <a:prstGeom prst="rect">
            <a:avLst/>
          </a:prstGeom>
        </p:spPr>
        <p:txBody>
          <a:bodyPr lIns="45699" tIns="45699" rIns="45699" bIns="45699"/>
          <a:lstStyle>
            <a:lvl1pPr indent="-3619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13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14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15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16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817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625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indent="-361950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9744" y="4711317"/>
            <a:ext cx="311414" cy="29732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27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28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29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30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831" name="Title Text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1" cy="2139554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45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7" y="3442098"/>
            <a:ext cx="7886701" cy="112514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41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42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43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44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845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4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7" name="Google Shape;96;p19"/>
          <p:cNvSpPr txBox="1">
            <a:spLocks noGrp="1"/>
          </p:cNvSpPr>
          <p:nvPr>
            <p:ph type="body" sz="half" idx="21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56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57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58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59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860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69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70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71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72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8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81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82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83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84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885" name="Title Text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24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8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45699" tIns="45699" rIns="45699" bIns="45699"/>
          <a:lstStyle>
            <a:lvl1pPr indent="-3810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66107" indent="-413657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85900" indent="-4572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3110" indent="-5181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80310" indent="-5181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7" name="Google Shape;112;p22"/>
          <p:cNvSpPr txBox="1">
            <a:spLocks noGrp="1"/>
          </p:cNvSpPr>
          <p:nvPr>
            <p:ph type="body" sz="quarter" idx="21"/>
          </p:nvPr>
        </p:nvSpPr>
        <p:spPr>
          <a:xfrm>
            <a:off x="629840" y="1543049"/>
            <a:ext cx="2949180" cy="2858693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96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97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98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99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900" name="Title Text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24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01" name="Google Shape;118;p23"/>
          <p:cNvSpPr>
            <a:spLocks noGrp="1"/>
          </p:cNvSpPr>
          <p:nvPr>
            <p:ph type="pic" sz="half" idx="2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11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912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913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14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915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16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2844982" y="-1070861"/>
            <a:ext cx="3230288" cy="8110447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25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926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927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28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Title Text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6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30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1349572" y="-447080"/>
            <a:ext cx="4358880" cy="580072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un.org/Data.aspx?q=japan&amp;d=SNAAMA&amp;f=grID:101;currID:NCU;pcFlag:false;crID:392,410&amp;c=2,3,5,6&amp;s=_crEngNameOrderBy:asc,yr:desc&amp;v=1" TargetMode="External"/><Relationship Id="rId2" Type="http://schemas.openxmlformats.org/officeDocument/2006/relationships/hyperlink" Target="https://data.un.org/Data.aspx?q=japan&amp;d=PopDiv&amp;f=variableID:12;crID:392,410&amp;c=2,4,6,7&amp;s=_crEngNameOrderBy:asc,_timeEngNameOrderBy:desc,_varEngNameOrderBy:asc&amp;v=1" TargetMode="External"/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gunadi.github.io/dsci554-a7/" TargetMode="Externa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41" name="Google Shape;140;p26"/>
          <p:cNvSpPr txBox="1">
            <a:spLocks noGrp="1"/>
          </p:cNvSpPr>
          <p:nvPr>
            <p:ph type="body" sz="quarter" idx="1"/>
          </p:nvPr>
        </p:nvSpPr>
        <p:spPr>
          <a:xfrm>
            <a:off x="1301849" y="1214081"/>
            <a:ext cx="6540301" cy="711301"/>
          </a:xfrm>
          <a:prstGeom prst="rect">
            <a:avLst/>
          </a:prstGeom>
        </p:spPr>
        <p:txBody>
          <a:bodyPr lIns="51424" tIns="51424" rIns="51424" bIns="51424">
            <a:normAutofit fontScale="92500" lnSpcReduction="20000"/>
          </a:bodyPr>
          <a:lstStyle>
            <a:lvl1pPr marL="0" indent="0">
              <a:spcBef>
                <a:spcPts val="0"/>
              </a:spcBef>
              <a:defRPr sz="2800" b="1" i="1">
                <a:solidFill>
                  <a:srgbClr val="FFCC01"/>
                </a:solidFill>
              </a:defRPr>
            </a:lvl1pPr>
          </a:lstStyle>
          <a:p>
            <a:r>
              <a:rPr lang="en-US" dirty="0"/>
              <a:t>Countries Infographic or Dashboard with Interactive Chart</a:t>
            </a:r>
            <a:endParaRPr dirty="0"/>
          </a:p>
        </p:txBody>
      </p:sp>
      <p:sp>
        <p:nvSpPr>
          <p:cNvPr id="942" name="Google Shape;144;p26"/>
          <p:cNvSpPr txBox="1"/>
          <p:nvPr/>
        </p:nvSpPr>
        <p:spPr>
          <a:xfrm>
            <a:off x="1162125" y="188924"/>
            <a:ext cx="6819751" cy="698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699" tIns="25699" rIns="25699" bIns="25699">
            <a:spAutoFit/>
          </a:bodyPr>
          <a:lstStyle>
            <a:lvl1pPr algn="ctr">
              <a:defRPr sz="4200" b="1">
                <a:solidFill>
                  <a:srgbClr val="9912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Assignment </a:t>
            </a:r>
            <a:r>
              <a:rPr lang="en-US" dirty="0"/>
              <a:t>7</a:t>
            </a:r>
            <a:endParaRPr dirty="0"/>
          </a:p>
        </p:txBody>
      </p:sp>
      <p:sp>
        <p:nvSpPr>
          <p:cNvPr id="943" name="Google Shape;150;p26"/>
          <p:cNvSpPr txBox="1"/>
          <p:nvPr/>
        </p:nvSpPr>
        <p:spPr>
          <a:xfrm>
            <a:off x="3628949" y="1925380"/>
            <a:ext cx="1886101" cy="43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8550" tIns="68550" rIns="68550" bIns="68550">
            <a:spAutoFit/>
          </a:bodyPr>
          <a:lstStyle>
            <a:lvl1pPr>
              <a:defRPr sz="2200">
                <a:solidFill>
                  <a:srgbClr val="42719B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Eben Gunadi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48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User Stories</a:t>
            </a:r>
          </a:p>
        </p:txBody>
      </p:sp>
      <p:sp>
        <p:nvSpPr>
          <p:cNvPr id="949" name="Google Shape;156;p27"/>
          <p:cNvSpPr txBox="1">
            <a:spLocks noGrp="1"/>
          </p:cNvSpPr>
          <p:nvPr>
            <p:ph type="body" idx="1"/>
          </p:nvPr>
        </p:nvSpPr>
        <p:spPr>
          <a:xfrm>
            <a:off x="404900" y="744438"/>
            <a:ext cx="7842285" cy="3203308"/>
          </a:xfrm>
          <a:prstGeom prst="rect">
            <a:avLst/>
          </a:prstGeom>
        </p:spPr>
        <p:txBody>
          <a:bodyPr/>
          <a:lstStyle>
            <a:lvl1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lvl1pPr>
          </a:lstStyle>
          <a:p>
            <a:r>
              <a:rPr dirty="0"/>
              <a:t>As an economist, I’m able to compare</a:t>
            </a:r>
            <a:r>
              <a:rPr lang="en-US" dirty="0"/>
              <a:t> the gender wage gap and life expectancy at birth for</a:t>
            </a:r>
            <a:r>
              <a:rPr dirty="0"/>
              <a:t> </a:t>
            </a:r>
            <a:r>
              <a:rPr lang="en-US" dirty="0"/>
              <a:t>Belarus, Indonesia, Mexico, Paraguay, the Philippines, Singapore, Sri Lanka, Sweden, and the United Kingdom in 2008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52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Excalidraw Wireframe</a:t>
            </a:r>
          </a:p>
        </p:txBody>
      </p:sp>
      <p:sp>
        <p:nvSpPr>
          <p:cNvPr id="953" name="Google Shape;156;p27"/>
          <p:cNvSpPr txBox="1">
            <a:spLocks noGrp="1"/>
          </p:cNvSpPr>
          <p:nvPr>
            <p:ph type="body" sz="half" idx="1"/>
          </p:nvPr>
        </p:nvSpPr>
        <p:spPr>
          <a:xfrm>
            <a:off x="72278" y="720584"/>
            <a:ext cx="4345779" cy="382756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“</a:t>
            </a:r>
            <a:r>
              <a:rPr dirty="0" err="1"/>
              <a:t>svg</a:t>
            </a:r>
            <a:r>
              <a:rPr dirty="0"/>
              <a:t>/</a:t>
            </a:r>
            <a:r>
              <a:rPr dirty="0" err="1"/>
              <a:t>wireframe.svg</a:t>
            </a:r>
            <a:r>
              <a:rPr dirty="0"/>
              <a:t>” in the GitHub repository</a:t>
            </a:r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KPIs are</a:t>
            </a:r>
            <a:r>
              <a:rPr lang="en-US" dirty="0"/>
              <a:t> 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lang="en-US" dirty="0"/>
              <a:t>Ratio of male to female wages in 2008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lang="en-US" dirty="0"/>
              <a:t>Life expectancy at birth in 2008</a:t>
            </a:r>
            <a:endParaRPr dirty="0"/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lang="en-US" dirty="0"/>
              <a:t>The data is initially sorted by life expectancy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lang="en-US" dirty="0"/>
              <a:t>The Sort by “wage ratio” button resorts the bars by gender wage gap 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lang="en-US" dirty="0"/>
              <a:t>To reset, users can click on the Sort by “life expectancy” button</a:t>
            </a:r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lang="en-US" dirty="0"/>
              <a:t>All ten countries are initially shown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lang="en-US" dirty="0"/>
              <a:t>There are filters to only show European, Asian, or American countries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lang="en-US" dirty="0"/>
              <a:t>To reset, users can click on the Show “all” button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endParaRPr dirty="0"/>
          </a:p>
        </p:txBody>
      </p:sp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01B6892-5AE9-0682-4476-A9B09940C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58" y="996202"/>
            <a:ext cx="4725942" cy="355194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57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Data Collection</a:t>
            </a:r>
          </a:p>
        </p:txBody>
      </p:sp>
      <p:sp>
        <p:nvSpPr>
          <p:cNvPr id="958" name="Google Shape;156;p27"/>
          <p:cNvSpPr txBox="1">
            <a:spLocks noGrp="1"/>
          </p:cNvSpPr>
          <p:nvPr>
            <p:ph type="body" idx="1"/>
          </p:nvPr>
        </p:nvSpPr>
        <p:spPr>
          <a:xfrm>
            <a:off x="404900" y="744438"/>
            <a:ext cx="7842285" cy="377943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United Nations (UN) data on </a:t>
            </a:r>
            <a:r>
              <a:rPr lang="en-US" dirty="0"/>
              <a:t>2008 wages</a:t>
            </a:r>
            <a:r>
              <a:rPr dirty="0"/>
              <a:t> </a:t>
            </a:r>
            <a:r>
              <a:rPr lang="en-US" dirty="0"/>
              <a:t>in</a:t>
            </a:r>
            <a:r>
              <a:rPr dirty="0"/>
              <a:t> </a:t>
            </a:r>
            <a:r>
              <a:rPr lang="en-US" dirty="0"/>
              <a:t>Belarus, Indonesia, Mexico, Paraguay, the Philippines, Singapore, Sri Lanka, Sweden, and the United Kingdom</a:t>
            </a:r>
            <a:r>
              <a:rPr dirty="0"/>
              <a:t> can be downloaded here:</a:t>
            </a:r>
          </a:p>
          <a:p>
            <a:pPr marL="914400" lvl="1" indent="-33020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lang="en-US" u="sng" dirty="0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/>
              </a:rPr>
              <a:t>http://data.un.org/Data.aspx?q=indonesia&amp;d=LABORSTA&amp;f=tableCode%3a5A%3bcountryCode%3aBY%2cGB%2cID%2cLK%2cMX%2cPH%2cPY%2cSE%2cSG%2cUA%3byr%3a2008&amp;c=2,3,5,7,9,11,13,15,17,18&amp;s=country_nameEnglish:asc,yr:desc,sexCode:asc&amp;v=1</a:t>
            </a:r>
          </a:p>
          <a:p>
            <a:pPr marL="914400" lvl="1" indent="-33020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lang="en-US" dirty="0"/>
              <a:t>Note that a fresh download includes a footnote section that must be removed before the file can be processed</a:t>
            </a:r>
            <a:endParaRPr u="sng" dirty="0">
              <a:solidFill>
                <a:schemeClr val="accent5"/>
              </a:solidFill>
              <a:uFill>
                <a:solidFill>
                  <a:schemeClr val="accent5"/>
                </a:solidFill>
              </a:uFill>
              <a:hlinkClick r:id="rId2"/>
            </a:endParaRPr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lang="en-US" dirty="0"/>
              <a:t>UN data on 2008 life expectancy in Belarus, Indonesia, Mexico, Paraguay, the Philippines, Singapore, Sri Lanka, Sweden, and the United Kingdom can be downloaded here </a:t>
            </a:r>
            <a:r>
              <a:rPr dirty="0"/>
              <a:t>:</a:t>
            </a:r>
          </a:p>
          <a:p>
            <a:pPr marL="914400" lvl="1" indent="-33020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lang="en-US" u="sng" dirty="0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/>
              </a:rPr>
              <a:t>http://data.un.org/Data.aspx?q=indonesia&amp;d=PopDiv&amp;f=variableID%3a68%3bcrID%3a112%2c144%2c360%2c484%2c600%2c608%2c702%2c752%2c804%2c826%3btimeID%3a59&amp;c=2,4,6,7&amp;s=_crEngNameOrderBy:asc,_timeEngNameOrderBy:desc,_varEngNameOrderBy:asc&amp;v=1</a:t>
            </a:r>
            <a:endParaRPr u="sng" dirty="0">
              <a:solidFill>
                <a:schemeClr val="accent5"/>
              </a:solidFill>
              <a:uFill>
                <a:solidFill>
                  <a:schemeClr val="accent5"/>
                </a:solidFill>
              </a:uFill>
              <a:hlinkClick r:id="rId3"/>
            </a:endParaRPr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Both datasets are housed in the “data” folder in the GitHub repository</a:t>
            </a:r>
            <a:r>
              <a:rPr lang="en-US" dirty="0"/>
              <a:t>	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61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Data Preprocessing</a:t>
            </a:r>
          </a:p>
        </p:txBody>
      </p:sp>
      <p:sp>
        <p:nvSpPr>
          <p:cNvPr id="962" name="Google Shape;156;p27"/>
          <p:cNvSpPr txBox="1">
            <a:spLocks noGrp="1"/>
          </p:cNvSpPr>
          <p:nvPr>
            <p:ph type="body" idx="1"/>
          </p:nvPr>
        </p:nvSpPr>
        <p:spPr>
          <a:xfrm>
            <a:off x="404900" y="744438"/>
            <a:ext cx="7842285" cy="3203308"/>
          </a:xfrm>
          <a:prstGeom prst="rect">
            <a:avLst/>
          </a:prstGeom>
        </p:spPr>
        <p:txBody>
          <a:bodyPr/>
          <a:lstStyle/>
          <a:p>
            <a:pPr indent="-330200">
              <a:lnSpc>
                <a:spcPct val="1035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lang="en-US" dirty="0" err="1"/>
              <a:t>process_data.py</a:t>
            </a:r>
            <a:r>
              <a:rPr lang="en-US" dirty="0"/>
              <a:t> in the GitHub repository was used to process the data</a:t>
            </a:r>
            <a:endParaRPr dirty="0"/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lang="en-US" dirty="0"/>
              <a:t>Wage ratio data is calculated by dividing the wage for men by the wage for women</a:t>
            </a:r>
            <a:endParaRPr sz="1800" dirty="0"/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dirty="0"/>
              <a:t>“data/</a:t>
            </a:r>
            <a:r>
              <a:rPr lang="en-US" dirty="0" err="1"/>
              <a:t>life_expectancy_and_wages.tsv</a:t>
            </a:r>
            <a:r>
              <a:rPr dirty="0"/>
              <a:t>” is the processed data used for visualization in “</a:t>
            </a:r>
            <a:r>
              <a:rPr dirty="0" err="1"/>
              <a:t>js</a:t>
            </a:r>
            <a:r>
              <a:rPr dirty="0"/>
              <a:t>/</a:t>
            </a:r>
            <a:r>
              <a:rPr lang="en-US" dirty="0"/>
              <a:t>bar</a:t>
            </a:r>
            <a:r>
              <a:rPr dirty="0"/>
              <a:t>-</a:t>
            </a:r>
            <a:r>
              <a:rPr dirty="0" err="1"/>
              <a:t>chart.js</a:t>
            </a:r>
            <a:r>
              <a:rPr dirty="0"/>
              <a:t>”</a:t>
            </a:r>
            <a:endParaRPr sz="18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65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Landing Page</a:t>
            </a:r>
          </a:p>
        </p:txBody>
      </p:sp>
      <p:sp>
        <p:nvSpPr>
          <p:cNvPr id="966" name="Google Shape;156;p27"/>
          <p:cNvSpPr txBox="1">
            <a:spLocks noGrp="1"/>
          </p:cNvSpPr>
          <p:nvPr>
            <p:ph type="body" sz="half" idx="1"/>
          </p:nvPr>
        </p:nvSpPr>
        <p:spPr>
          <a:xfrm>
            <a:off x="182264" y="687109"/>
            <a:ext cx="3870951" cy="3769281"/>
          </a:xfrm>
          <a:prstGeom prst="rect">
            <a:avLst/>
          </a:prstGeom>
        </p:spPr>
        <p:txBody>
          <a:bodyPr/>
          <a:lstStyle/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"</a:t>
            </a:r>
            <a:r>
              <a:rPr dirty="0" err="1"/>
              <a:t>index.html</a:t>
            </a:r>
            <a:r>
              <a:rPr dirty="0"/>
              <a:t>" is the landing page. It can be served on a browser via hot-reload: 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r>
              <a:rPr dirty="0"/>
              <a:t>	</a:t>
            </a:r>
            <a:endParaRPr sz="1800" dirty="0"/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lang="en-US" dirty="0"/>
              <a:t>Alternatively</a:t>
            </a:r>
            <a:r>
              <a:rPr dirty="0"/>
              <a:t>, this page can be viewed </a:t>
            </a:r>
            <a:r>
              <a:rPr lang="en-US" dirty="0"/>
              <a:t>on</a:t>
            </a:r>
            <a:r>
              <a:rPr dirty="0"/>
              <a:t> GitHub at </a:t>
            </a:r>
            <a:r>
              <a:rPr u="sng" dirty="0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/>
              </a:rPr>
              <a:t>https://egunadi.github.io/dsci554-a</a:t>
            </a:r>
            <a:r>
              <a:rPr lang="en-US" u="sng" dirty="0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/>
              </a:rPr>
              <a:t>7</a:t>
            </a:r>
            <a:r>
              <a:rPr u="sng" dirty="0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/>
              </a:rPr>
              <a:t>/</a:t>
            </a:r>
            <a:r>
              <a:rPr dirty="0"/>
              <a:t> </a:t>
            </a:r>
          </a:p>
        </p:txBody>
      </p:sp>
      <p:pic>
        <p:nvPicPr>
          <p:cNvPr id="96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49" y="1493644"/>
            <a:ext cx="3581348" cy="738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 descr="A graph of the world&#10;&#10;Description automatically generated with medium confidence">
            <a:extLst>
              <a:ext uri="{FF2B5EF4-FFF2-40B4-BE49-F238E27FC236}">
                <a16:creationId xmlns:a16="http://schemas.microsoft.com/office/drawing/2014/main" id="{162A6C69-60DD-B0B9-FF1A-4D52036B5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79" y="1118649"/>
            <a:ext cx="4732421" cy="324168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71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Visualization Wheel Assessment </a:t>
            </a:r>
          </a:p>
        </p:txBody>
      </p:sp>
      <p:sp>
        <p:nvSpPr>
          <p:cNvPr id="972" name="Google Shape;156;p27"/>
          <p:cNvSpPr txBox="1">
            <a:spLocks noGrp="1"/>
          </p:cNvSpPr>
          <p:nvPr>
            <p:ph type="body" sz="half" idx="1"/>
          </p:nvPr>
        </p:nvSpPr>
        <p:spPr>
          <a:xfrm>
            <a:off x="134555" y="776241"/>
            <a:ext cx="4167101" cy="3730849"/>
          </a:xfrm>
          <a:prstGeom prst="rect">
            <a:avLst/>
          </a:prstGeom>
        </p:spPr>
        <p:txBody>
          <a:bodyPr/>
          <a:lstStyle/>
          <a:p>
            <a:pPr marL="927100" lvl="1" indent="-342900">
              <a:lnSpc>
                <a:spcPct val="115000"/>
              </a:lnSpc>
              <a:spcBef>
                <a:spcPts val="0"/>
              </a:spcBef>
              <a:buSzPts val="1300"/>
              <a:buFontTx/>
              <a:buAutoNum type="arabicPeriod"/>
              <a:defRPr sz="1300" b="0"/>
            </a:pPr>
            <a:r>
              <a:rPr lang="en-US" dirty="0"/>
              <a:t>B</a:t>
            </a:r>
            <a:r>
              <a:rPr dirty="0"/>
              <a:t>ars are </a:t>
            </a:r>
            <a:r>
              <a:rPr i="1" dirty="0"/>
              <a:t>abstractions</a:t>
            </a:r>
            <a:endParaRPr sz="1800" dirty="0"/>
          </a:p>
          <a:p>
            <a:pPr marL="927100" lvl="1" indent="-342900">
              <a:lnSpc>
                <a:spcPct val="115000"/>
              </a:lnSpc>
              <a:spcBef>
                <a:spcPts val="0"/>
              </a:spcBef>
              <a:buSzPts val="1300"/>
              <a:buFontTx/>
              <a:buAutoNum type="arabicPeriod"/>
              <a:defRPr sz="1300" b="0"/>
            </a:pPr>
            <a:r>
              <a:rPr dirty="0"/>
              <a:t>All </a:t>
            </a:r>
            <a:r>
              <a:rPr i="1" dirty="0"/>
              <a:t>functionality </a:t>
            </a:r>
            <a:r>
              <a:rPr dirty="0"/>
              <a:t>with no decoration</a:t>
            </a:r>
            <a:endParaRPr sz="1800" dirty="0"/>
          </a:p>
          <a:p>
            <a:pPr marL="927100" lvl="1" indent="-342900">
              <a:lnSpc>
                <a:spcPct val="115000"/>
              </a:lnSpc>
              <a:spcBef>
                <a:spcPts val="0"/>
              </a:spcBef>
              <a:buSzPts val="1300"/>
              <a:buFontTx/>
              <a:buAutoNum type="arabicPeriod"/>
              <a:defRPr sz="1300" b="0"/>
            </a:pPr>
            <a:r>
              <a:rPr dirty="0"/>
              <a:t>Lots of </a:t>
            </a:r>
            <a:r>
              <a:rPr i="1" dirty="0"/>
              <a:t>density </a:t>
            </a:r>
            <a:r>
              <a:rPr dirty="0"/>
              <a:t>with </a:t>
            </a:r>
            <a:r>
              <a:rPr lang="en-US" dirty="0"/>
              <a:t>the chart and </a:t>
            </a:r>
            <a:r>
              <a:rPr dirty="0"/>
              <a:t>text</a:t>
            </a:r>
            <a:r>
              <a:rPr lang="en-US" dirty="0"/>
              <a:t> </a:t>
            </a:r>
            <a:r>
              <a:rPr dirty="0"/>
              <a:t>dominating space</a:t>
            </a:r>
            <a:endParaRPr sz="1800" dirty="0"/>
          </a:p>
          <a:p>
            <a:pPr marL="927100" lvl="1" indent="-342900">
              <a:lnSpc>
                <a:spcPct val="115000"/>
              </a:lnSpc>
              <a:spcBef>
                <a:spcPts val="0"/>
              </a:spcBef>
              <a:buSzPts val="1300"/>
              <a:buFontTx/>
              <a:buAutoNum type="arabicPeriod"/>
              <a:defRPr sz="1300" b="0"/>
            </a:pPr>
            <a:r>
              <a:rPr dirty="0"/>
              <a:t>Contains </a:t>
            </a:r>
            <a:r>
              <a:rPr lang="en-US" dirty="0"/>
              <a:t>only one</a:t>
            </a:r>
            <a:r>
              <a:rPr dirty="0"/>
              <a:t> diagram (</a:t>
            </a:r>
            <a:r>
              <a:rPr lang="en-US" i="1" dirty="0" err="1"/>
              <a:t>un</a:t>
            </a:r>
            <a:r>
              <a:rPr i="1" dirty="0" err="1"/>
              <a:t>idimensionality</a:t>
            </a:r>
            <a:r>
              <a:rPr dirty="0"/>
              <a:t>)</a:t>
            </a:r>
            <a:endParaRPr sz="1800" dirty="0"/>
          </a:p>
          <a:p>
            <a:pPr marL="927100" lvl="1" indent="-342900">
              <a:lnSpc>
                <a:spcPct val="115000"/>
              </a:lnSpc>
              <a:spcBef>
                <a:spcPts val="0"/>
              </a:spcBef>
              <a:buSzPts val="1300"/>
              <a:buFontTx/>
              <a:buAutoNum type="arabicPeriod"/>
              <a:defRPr sz="1300" b="0"/>
            </a:pPr>
            <a:r>
              <a:rPr dirty="0"/>
              <a:t>Users will have </a:t>
            </a:r>
            <a:r>
              <a:rPr i="1" dirty="0"/>
              <a:t>familiarity </a:t>
            </a:r>
            <a:r>
              <a:rPr dirty="0"/>
              <a:t>with the standard </a:t>
            </a:r>
            <a:r>
              <a:rPr lang="en-US" dirty="0"/>
              <a:t>bar chart used</a:t>
            </a:r>
            <a:endParaRPr sz="1800" dirty="0"/>
          </a:p>
          <a:p>
            <a:pPr marL="927100" lvl="1" indent="-342900">
              <a:lnSpc>
                <a:spcPct val="115000"/>
              </a:lnSpc>
              <a:spcBef>
                <a:spcPts val="0"/>
              </a:spcBef>
              <a:buSzPts val="1300"/>
              <a:buFontTx/>
              <a:buAutoNum type="arabicPeriod"/>
              <a:defRPr sz="1300" b="0"/>
            </a:pPr>
            <a:r>
              <a:rPr dirty="0"/>
              <a:t>While </a:t>
            </a:r>
            <a:r>
              <a:rPr lang="en-US" dirty="0"/>
              <a:t>each sort and filter option</a:t>
            </a:r>
            <a:r>
              <a:rPr dirty="0"/>
              <a:t> </a:t>
            </a:r>
            <a:r>
              <a:rPr lang="en-US" dirty="0"/>
              <a:t>shows</a:t>
            </a:r>
            <a:r>
              <a:rPr dirty="0"/>
              <a:t> </a:t>
            </a:r>
            <a:r>
              <a:rPr lang="en-US" dirty="0"/>
              <a:t>a different dataset </a:t>
            </a:r>
            <a:r>
              <a:rPr dirty="0"/>
              <a:t>or has </a:t>
            </a:r>
            <a:r>
              <a:rPr i="1" dirty="0"/>
              <a:t>novelty</a:t>
            </a:r>
            <a:r>
              <a:rPr dirty="0"/>
              <a:t>, there is also </a:t>
            </a:r>
            <a:r>
              <a:rPr i="1" dirty="0"/>
              <a:t>redundancy</a:t>
            </a:r>
            <a:r>
              <a:rPr dirty="0"/>
              <a:t> since </a:t>
            </a:r>
            <a:r>
              <a:rPr lang="en-US" dirty="0"/>
              <a:t>all use a bar chart and are within the scope of the ten countries of interest</a:t>
            </a:r>
            <a:endParaRPr dirty="0"/>
          </a:p>
        </p:txBody>
      </p:sp>
      <p:pic>
        <p:nvPicPr>
          <p:cNvPr id="3" name="Picture 2" descr="A graph of the world&#10;&#10;Description automatically generated with medium confidence">
            <a:extLst>
              <a:ext uri="{FF2B5EF4-FFF2-40B4-BE49-F238E27FC236}">
                <a16:creationId xmlns:a16="http://schemas.microsoft.com/office/drawing/2014/main" id="{F3D83873-652B-78AF-851A-8A859FFC5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79" y="1118649"/>
            <a:ext cx="4732421" cy="324168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76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Visualization Wheel Assessment </a:t>
            </a:r>
          </a:p>
        </p:txBody>
      </p:sp>
      <p:pic>
        <p:nvPicPr>
          <p:cNvPr id="3" name="Picture 2" descr="A graph of the world&#10;&#10;Description automatically generated with medium confidence">
            <a:extLst>
              <a:ext uri="{FF2B5EF4-FFF2-40B4-BE49-F238E27FC236}">
                <a16:creationId xmlns:a16="http://schemas.microsoft.com/office/drawing/2014/main" id="{FCA66D51-5A2A-2360-8482-434DB89E5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79" y="1118649"/>
            <a:ext cx="4732421" cy="324168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3EF2B99-182F-527A-C825-235D71675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220" y="890546"/>
            <a:ext cx="3652294" cy="356914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194;p31"/>
          <p:cNvSpPr txBox="1">
            <a:spLocks noGrp="1"/>
          </p:cNvSpPr>
          <p:nvPr>
            <p:ph type="title"/>
          </p:nvPr>
        </p:nvSpPr>
        <p:spPr>
          <a:xfrm>
            <a:off x="2753242" y="897511"/>
            <a:ext cx="3788960" cy="57262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>
              <a:defRPr sz="2900"/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632</Words>
  <Application>Microsoft Macintosh PowerPoint</Application>
  <PresentationFormat>On-screen Show (16:9)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Eben Gunadi</cp:lastModifiedBy>
  <cp:revision>41</cp:revision>
  <dcterms:modified xsi:type="dcterms:W3CDTF">2023-10-15T02:11:41Z</dcterms:modified>
</cp:coreProperties>
</file>