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702"/>
  </p:normalViewPr>
  <p:slideViewPr>
    <p:cSldViewPr snapToGrid="0">
      <p:cViewPr varScale="1">
        <p:scale>
          <a:sx n="166" d="100"/>
          <a:sy n="166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Slides can vary as per your presentation, but header and footer should be consistent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b="1"/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1pPr>
            <a:lvl2pPr marL="1012371" indent="-44087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2pPr>
            <a:lvl3pPr marL="1464128" indent="-416378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3pPr>
            <a:lvl4pPr marL="19186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4pPr>
            <a:lvl5pPr marL="23758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9986" y="4790712"/>
            <a:ext cx="245364" cy="226946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5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4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6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7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8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0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1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4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5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2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7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7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49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0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2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3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2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3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5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6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8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9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0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2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2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24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3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3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4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6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8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8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9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0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0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4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5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7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8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7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9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9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1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1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2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ableau.com/blog/colors-upgrade-tableau-10-56782" TargetMode="Externa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SNAAMA&amp;f=grID:101;currID:NCU;pcFlag:false;crID:392,410&amp;c=2,3,5,6&amp;s=_crEngNameOrderBy:asc,yr:desc&amp;v=1" TargetMode="External"/><Relationship Id="rId2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gunadi.github.io/dsci554-a8/" TargetMode="Externa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1" name="Google Shape;140;p26"/>
          <p:cNvSpPr txBox="1">
            <a:spLocks noGrp="1"/>
          </p:cNvSpPr>
          <p:nvPr>
            <p:ph type="body" sz="quarter" idx="1"/>
          </p:nvPr>
        </p:nvSpPr>
        <p:spPr>
          <a:xfrm>
            <a:off x="1301849" y="1214081"/>
            <a:ext cx="6540301" cy="711301"/>
          </a:xfrm>
          <a:prstGeom prst="rect">
            <a:avLst/>
          </a:prstGeom>
        </p:spPr>
        <p:txBody>
          <a:bodyPr lIns="51424" tIns="51424" rIns="51424" bIns="51424">
            <a:normAutofit fontScale="92500" lnSpcReduction="20000"/>
          </a:bodyPr>
          <a:lstStyle>
            <a:lvl1pPr marL="0" indent="0">
              <a:spcBef>
                <a:spcPts val="0"/>
              </a:spcBef>
              <a:defRPr sz="2800" b="1" i="1">
                <a:solidFill>
                  <a:srgbClr val="FFCC01"/>
                </a:solidFill>
              </a:defRPr>
            </a:lvl1pPr>
          </a:lstStyle>
          <a:p>
            <a:r>
              <a:rPr dirty="0"/>
              <a:t>Evaluate and Create Dashboards</a:t>
            </a:r>
            <a:endParaRPr lang="en-US" dirty="0"/>
          </a:p>
          <a:p>
            <a:r>
              <a:rPr lang="en-US" dirty="0"/>
              <a:t>With Color Scales</a:t>
            </a:r>
            <a:endParaRPr dirty="0"/>
          </a:p>
        </p:txBody>
      </p:sp>
      <p:sp>
        <p:nvSpPr>
          <p:cNvPr id="942" name="Google Shape;144;p26"/>
          <p:cNvSpPr txBox="1"/>
          <p:nvPr/>
        </p:nvSpPr>
        <p:spPr>
          <a:xfrm>
            <a:off x="1162125" y="188924"/>
            <a:ext cx="6819751" cy="698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699" tIns="25699" rIns="25699" bIns="25699">
            <a:spAutoFit/>
          </a:bodyPr>
          <a:lstStyle>
            <a:lvl1pPr algn="ctr">
              <a:defRPr sz="4200" b="1">
                <a:solidFill>
                  <a:srgbClr val="9912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Assignment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943" name="Google Shape;150;p26"/>
          <p:cNvSpPr txBox="1"/>
          <p:nvPr/>
        </p:nvSpPr>
        <p:spPr>
          <a:xfrm>
            <a:off x="3628949" y="1925380"/>
            <a:ext cx="1886101" cy="43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50" tIns="68550" rIns="68550" bIns="68550">
            <a:spAutoFit/>
          </a:bodyPr>
          <a:lstStyle>
            <a:lvl1pPr>
              <a:defRPr sz="2200">
                <a:solidFill>
                  <a:srgbClr val="42719B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Eben Gunadi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8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Stories</a:t>
            </a:r>
          </a:p>
        </p:txBody>
      </p:sp>
      <p:sp>
        <p:nvSpPr>
          <p:cNvPr id="949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>
            <a:lvl1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lvl1pPr>
          </a:lstStyle>
          <a:p>
            <a:r>
              <a:rPr dirty="0"/>
              <a:t>As an economist, I’m able to compare Japan</a:t>
            </a:r>
            <a:r>
              <a:rPr lang="en-US" dirty="0"/>
              <a:t>, Indonesia, China, Singapore, and </a:t>
            </a:r>
            <a:r>
              <a:rPr dirty="0"/>
              <a:t>Korea’s GDP per capita over the past fifty years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2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Excalidraw Wireframe</a:t>
            </a:r>
          </a:p>
        </p:txBody>
      </p:sp>
      <p:sp>
        <p:nvSpPr>
          <p:cNvPr id="953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1" y="744438"/>
            <a:ext cx="3760700" cy="3547172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“</a:t>
            </a:r>
            <a:r>
              <a:rPr dirty="0" err="1"/>
              <a:t>svg</a:t>
            </a:r>
            <a:r>
              <a:rPr dirty="0"/>
              <a:t>/</a:t>
            </a:r>
            <a:r>
              <a:rPr dirty="0" err="1"/>
              <a:t>wireframe.svg</a:t>
            </a:r>
            <a:r>
              <a:rPr dirty="0"/>
              <a:t>” in the GitHub repository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KPIs are population, GDP, and GDP per capita over time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When applicable, data for the </a:t>
            </a:r>
            <a:r>
              <a:rPr lang="en-US" dirty="0"/>
              <a:t>five</a:t>
            </a:r>
            <a:r>
              <a:rPr dirty="0"/>
              <a:t> countries are contrasted with </a:t>
            </a:r>
            <a:r>
              <a:rPr lang="en-US" dirty="0"/>
              <a:t>the schemeTableau10 D3 color scale</a:t>
            </a:r>
            <a:endParaRPr dirty="0"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This categorical scheme is friendly for users with color-vision deficiencies:</a:t>
            </a:r>
          </a:p>
          <a:p>
            <a:pPr marL="1443989" lvl="2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>
                <a:hlinkClick r:id="rId2"/>
              </a:rPr>
              <a:t>https://www.tableau.com/blog/colors-upgrade-tableau-10-56782</a:t>
            </a:r>
            <a:endParaRPr lang="en-US" dirty="0"/>
          </a:p>
        </p:txBody>
      </p:sp>
      <p:pic>
        <p:nvPicPr>
          <p:cNvPr id="4" name="Picture 3" descr="A graph and chart with numbers and graphs&#10;&#10;Description automatically generated with medium confidence">
            <a:extLst>
              <a:ext uri="{FF2B5EF4-FFF2-40B4-BE49-F238E27FC236}">
                <a16:creationId xmlns:a16="http://schemas.microsoft.com/office/drawing/2014/main" id="{01FAD5C1-A6F5-CB16-3627-2ABCE18E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94" y="965262"/>
            <a:ext cx="4433879" cy="35909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7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Collection</a:t>
            </a:r>
          </a:p>
        </p:txBody>
      </p:sp>
      <p:sp>
        <p:nvSpPr>
          <p:cNvPr id="958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United Nations (UN) data on total population, both sexes combined (thousands),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https://data.un.org/Data.aspx?q=japan&amp;d=PopDiv&amp;f=variableID%3a12%3bcrID%3a156%2c360%2c392%2c410%2c702&amp;c=2,4,6,7&amp;s=_crEngNameOrderBy:asc,_timeEngNameOrderBy:desc,_varEngNameOrderBy:asc&amp;v=1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2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 data on GDP by type of expenditure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https://data.un.org/Data.aspx?q=japan&amp;d=SNAAMA&amp;f=grID%3a101%3bcurrID%3aNCU%3bpcFlag%3afalse%3bcrID%3a156%2c360%2c392%2c410%2c702&amp;c=2,3,5,6&amp;s=_crEngNameOrderBy:asc,yr:desc&amp;v=1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Both datasets are housed in the “data” folder in the GitHub repository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76609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Bar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/bar-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gdp_per_capita.json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/bar-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Line</a:t>
            </a:r>
            <a:r>
              <a:rPr dirty="0"/>
              <a:t>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Table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dirty="0" err="1"/>
              <a:t>table.py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statistics.json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dirty="0" err="1"/>
              <a:t>table.js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Scatterplot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population.json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.js</a:t>
            </a:r>
            <a:r>
              <a:rPr dirty="0"/>
              <a:t>”</a:t>
            </a:r>
            <a:endParaRPr lang="en-US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Pie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Also uses “data/</a:t>
            </a:r>
            <a:r>
              <a:rPr lang="en-US" dirty="0" err="1"/>
              <a:t>population.json</a:t>
            </a:r>
            <a:r>
              <a:rPr lang="en-US" dirty="0"/>
              <a:t>” for visualization in “</a:t>
            </a:r>
            <a:r>
              <a:rPr lang="en-US" dirty="0" err="1"/>
              <a:t>js</a:t>
            </a:r>
            <a:r>
              <a:rPr lang="en-US" dirty="0"/>
              <a:t>/pie-</a:t>
            </a:r>
            <a:r>
              <a:rPr lang="en-US" dirty="0" err="1"/>
              <a:t>chart.js</a:t>
            </a:r>
            <a:r>
              <a:rPr lang="en-US" dirty="0"/>
              <a:t>”</a:t>
            </a:r>
            <a:endParaRPr lang="en-US"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Big Numbers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Also uses “data/</a:t>
            </a:r>
            <a:r>
              <a:rPr lang="en-US" dirty="0" err="1"/>
              <a:t>gdp_per_capita.json</a:t>
            </a:r>
            <a:r>
              <a:rPr lang="en-US" dirty="0"/>
              <a:t>” for visualization in “</a:t>
            </a:r>
            <a:r>
              <a:rPr lang="en-US" dirty="0" err="1"/>
              <a:t>js</a:t>
            </a:r>
            <a:r>
              <a:rPr lang="en-US" dirty="0"/>
              <a:t>/big-</a:t>
            </a:r>
            <a:r>
              <a:rPr lang="en-US" dirty="0" err="1"/>
              <a:t>number.js</a:t>
            </a:r>
            <a:r>
              <a:rPr lang="en-US" dirty="0"/>
              <a:t>”</a:t>
            </a:r>
            <a:endParaRPr lang="en-US" sz="1800" dirty="0"/>
          </a:p>
          <a:p>
            <a:pPr marL="400050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5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Landing Page</a:t>
            </a:r>
          </a:p>
        </p:txBody>
      </p:sp>
      <p:sp>
        <p:nvSpPr>
          <p:cNvPr id="966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0" y="744437"/>
            <a:ext cx="3870951" cy="376928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"</a:t>
            </a:r>
            <a:r>
              <a:rPr dirty="0" err="1"/>
              <a:t>index.html</a:t>
            </a:r>
            <a:r>
              <a:rPr dirty="0"/>
              <a:t>" is the landing page. It can be served on a browser via hot-reload: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Chart titles can be clicked to view the chart on a separate HTML page	</a:t>
            </a:r>
            <a:endParaRPr sz="1800"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Alternatively</a:t>
            </a:r>
            <a:r>
              <a:rPr dirty="0"/>
              <a:t>, this page can be viewed </a:t>
            </a:r>
            <a:r>
              <a:rPr lang="en-US" dirty="0"/>
              <a:t>on</a:t>
            </a:r>
            <a:r>
              <a:rPr dirty="0"/>
              <a:t> GitHub at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https://egunadi.github.io/dsci554-a</a:t>
            </a: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8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/</a:t>
            </a:r>
            <a:r>
              <a:rPr dirty="0"/>
              <a:t> </a:t>
            </a:r>
          </a:p>
        </p:txBody>
      </p:sp>
      <p:pic>
        <p:nvPicPr>
          <p:cNvPr id="9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2" y="1738609"/>
            <a:ext cx="3581348" cy="738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7C11A91-57C7-515D-176A-8806DB423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4364"/>
            <a:ext cx="4508402" cy="331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sp>
        <p:nvSpPr>
          <p:cNvPr id="972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899" y="744436"/>
            <a:ext cx="4167101" cy="3730849"/>
          </a:xfrm>
          <a:prstGeom prst="rect">
            <a:avLst/>
          </a:prstGeom>
        </p:spPr>
        <p:txBody>
          <a:bodyPr/>
          <a:lstStyle/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lang="en-US" dirty="0"/>
              <a:t>Lines, dots,</a:t>
            </a:r>
            <a:r>
              <a:rPr dirty="0"/>
              <a:t> </a:t>
            </a:r>
            <a:r>
              <a:rPr lang="en-US" dirty="0"/>
              <a:t>pies, </a:t>
            </a:r>
            <a:r>
              <a:rPr dirty="0"/>
              <a:t>and bars are </a:t>
            </a:r>
            <a:r>
              <a:rPr i="1" dirty="0"/>
              <a:t>abstractions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All </a:t>
            </a:r>
            <a:r>
              <a:rPr i="1" dirty="0"/>
              <a:t>functionality </a:t>
            </a:r>
            <a:r>
              <a:rPr dirty="0"/>
              <a:t>with no decoration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Lots of </a:t>
            </a:r>
            <a:r>
              <a:rPr i="1" dirty="0"/>
              <a:t>density </a:t>
            </a:r>
            <a:r>
              <a:rPr dirty="0"/>
              <a:t>with text and charts dominating space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Contains both tabular data and diagrams (</a:t>
            </a:r>
            <a:r>
              <a:rPr i="1" dirty="0"/>
              <a:t>multidimensionality</a:t>
            </a:r>
            <a:r>
              <a:rPr dirty="0"/>
              <a:t>)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Users will have </a:t>
            </a:r>
            <a:r>
              <a:rPr i="1" dirty="0"/>
              <a:t>familiarity </a:t>
            </a:r>
            <a:r>
              <a:rPr dirty="0"/>
              <a:t>with the standard four-by-four layout used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While each visualization is unique in form or has </a:t>
            </a:r>
            <a:r>
              <a:rPr i="1" dirty="0"/>
              <a:t>novelty</a:t>
            </a:r>
            <a:r>
              <a:rPr dirty="0"/>
              <a:t>, there is </a:t>
            </a:r>
            <a:r>
              <a:rPr i="1" dirty="0"/>
              <a:t>redundancy</a:t>
            </a:r>
            <a:r>
              <a:rPr dirty="0"/>
              <a:t> since they present varia</a:t>
            </a:r>
            <a:r>
              <a:rPr lang="en-US" dirty="0"/>
              <a:t>tions</a:t>
            </a:r>
            <a:r>
              <a:rPr dirty="0"/>
              <a:t> of the same underlying data</a:t>
            </a:r>
            <a:r>
              <a:rPr lang="en-US" dirty="0"/>
              <a:t>. Four of them also have the same legend.</a:t>
            </a:r>
            <a:endParaRPr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986A873-30EF-44BD-2DBC-C2C968A9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4364"/>
            <a:ext cx="4508402" cy="331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6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pic>
        <p:nvPicPr>
          <p:cNvPr id="978" name="Graphic 9" descr="Graphic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9" y="843776"/>
            <a:ext cx="3536464" cy="345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4B88F6E-D2A6-11B7-BB41-01DCAE643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4364"/>
            <a:ext cx="4508402" cy="331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29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694</Words>
  <Application>Microsoft Macintosh PowerPoint</Application>
  <PresentationFormat>On-screen Show (16:9)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32</cp:revision>
  <dcterms:modified xsi:type="dcterms:W3CDTF">2023-10-21T18:30:15Z</dcterms:modified>
</cp:coreProperties>
</file>