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9"/>
    <p:restoredTop sz="94695"/>
  </p:normalViewPr>
  <p:slideViewPr>
    <p:cSldViewPr snapToGrid="0">
      <p:cViewPr varScale="1">
        <p:scale>
          <a:sx n="147" d="100"/>
          <a:sy n="147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5" name="Shape 9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Slides can vary as per your presentation, but header and footer should be consistent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3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2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5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6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4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6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7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8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3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0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1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4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7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5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62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7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7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3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4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8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4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9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49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9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0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2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3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2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27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3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5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6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0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8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8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9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0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0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2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2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24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3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3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9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4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53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6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6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7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6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7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3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8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8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9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0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0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17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4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4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7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5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7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8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8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7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9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9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01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1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2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2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2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0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ableau.com/blog/colors-upgrade-tableau-10-56782" TargetMode="Externa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Data.aspx?q=japan&amp;d=PopDiv&amp;f=variableID:12;crID:392,410&amp;c=2,4,6,7&amp;s=_crEngNameOrderBy:asc,_timeEngNameOrderBy:desc,_varEngNameOrderBy:asc&amp;v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5" Type="http://schemas.openxmlformats.org/officeDocument/2006/relationships/hyperlink" Target="https://simplemaps.com/data/world-cities" TargetMode="External"/><Relationship Id="rId4" Type="http://schemas.openxmlformats.org/officeDocument/2006/relationships/hyperlink" Target="https://data.un.org/Data.aspx?q=japan&amp;d=SNAAMA&amp;f=grID:101;currID:NCU;pcFlag:false;crID:392,410&amp;c=2,3,5,6&amp;s=_crEngNameOrderBy:asc,yr:desc&amp;v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gunadi.github.io/dsci554-a8/" TargetMode="Externa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1" name="Google Shape;140;p26"/>
          <p:cNvSpPr txBox="1">
            <a:spLocks noGrp="1"/>
          </p:cNvSpPr>
          <p:nvPr>
            <p:ph type="body" sz="quarter" idx="1"/>
          </p:nvPr>
        </p:nvSpPr>
        <p:spPr>
          <a:xfrm>
            <a:off x="1301849" y="1214081"/>
            <a:ext cx="6540301" cy="711301"/>
          </a:xfrm>
          <a:prstGeom prst="rect">
            <a:avLst/>
          </a:prstGeom>
        </p:spPr>
        <p:txBody>
          <a:bodyPr lIns="51424" tIns="51424" rIns="51424" bIns="51424">
            <a:normAutofit fontScale="92500" lnSpcReduction="20000"/>
          </a:bodyPr>
          <a:lstStyle>
            <a:lvl1pPr marL="0" indent="0">
              <a:spcBef>
                <a:spcPts val="0"/>
              </a:spcBef>
              <a:defRPr sz="2800" b="1" i="1">
                <a:solidFill>
                  <a:srgbClr val="FFCC01"/>
                </a:solidFill>
              </a:defRPr>
            </a:lvl1pPr>
          </a:lstStyle>
          <a:p>
            <a:r>
              <a:rPr dirty="0"/>
              <a:t>Evaluate and Create Dashboards</a:t>
            </a:r>
            <a:endParaRPr lang="en-US" dirty="0"/>
          </a:p>
          <a:p>
            <a:r>
              <a:rPr lang="en-US" dirty="0"/>
              <a:t>With </a:t>
            </a:r>
            <a:r>
              <a:rPr lang="en-US"/>
              <a:t>Color Scales and Maps</a:t>
            </a:r>
            <a:endParaRPr dirty="0"/>
          </a:p>
        </p:txBody>
      </p:sp>
      <p:sp>
        <p:nvSpPr>
          <p:cNvPr id="942" name="Google Shape;144;p26"/>
          <p:cNvSpPr txBox="1"/>
          <p:nvPr/>
        </p:nvSpPr>
        <p:spPr>
          <a:xfrm>
            <a:off x="1162125" y="188924"/>
            <a:ext cx="6819751" cy="698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699" tIns="25699" rIns="25699" bIns="25699">
            <a:spAutoFit/>
          </a:bodyPr>
          <a:lstStyle>
            <a:lvl1pPr algn="ctr">
              <a:defRPr sz="4200" b="1">
                <a:solidFill>
                  <a:srgbClr val="9912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Assignment 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943" name="Google Shape;150;p26"/>
          <p:cNvSpPr txBox="1"/>
          <p:nvPr/>
        </p:nvSpPr>
        <p:spPr>
          <a:xfrm>
            <a:off x="3628949" y="1925380"/>
            <a:ext cx="1886101" cy="43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550" tIns="68550" rIns="68550" bIns="68550">
            <a:spAutoFit/>
          </a:bodyPr>
          <a:lstStyle>
            <a:lvl1pPr>
              <a:defRPr sz="2200">
                <a:solidFill>
                  <a:srgbClr val="42719B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Eben Gunadi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2900"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8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User Stories</a:t>
            </a:r>
          </a:p>
        </p:txBody>
      </p:sp>
      <p:sp>
        <p:nvSpPr>
          <p:cNvPr id="949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>
            <a:lvl1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lvl1pPr>
          </a:lstStyle>
          <a:p>
            <a:r>
              <a:rPr dirty="0"/>
              <a:t>As an economist, I’m able to compare Japan</a:t>
            </a:r>
            <a:r>
              <a:rPr lang="en-US" dirty="0"/>
              <a:t>, Indonesia, China, Singapore, and </a:t>
            </a:r>
            <a:r>
              <a:rPr dirty="0"/>
              <a:t>Korea’s GDP per capita over the past fifty years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2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Excalidraw Wireframe</a:t>
            </a:r>
          </a:p>
        </p:txBody>
      </p:sp>
      <p:sp>
        <p:nvSpPr>
          <p:cNvPr id="953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901" y="744438"/>
            <a:ext cx="3760700" cy="3547172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“</a:t>
            </a:r>
            <a:r>
              <a:rPr dirty="0" err="1"/>
              <a:t>svg</a:t>
            </a:r>
            <a:r>
              <a:rPr dirty="0"/>
              <a:t>/</a:t>
            </a:r>
            <a:r>
              <a:rPr dirty="0" err="1"/>
              <a:t>wireframe.svg</a:t>
            </a:r>
            <a:r>
              <a:rPr dirty="0"/>
              <a:t>” in the GitHub repository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KPIs are population, GDP, and GDP per capita over time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When applicable, data for the </a:t>
            </a:r>
            <a:r>
              <a:rPr lang="en-US" dirty="0"/>
              <a:t>five</a:t>
            </a:r>
            <a:r>
              <a:rPr dirty="0"/>
              <a:t> countries are contrasted with </a:t>
            </a:r>
            <a:r>
              <a:rPr lang="en-US" dirty="0"/>
              <a:t>the schemeTableau10 D3 color scale</a:t>
            </a:r>
            <a:endParaRPr dirty="0"/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This categorical scheme is friendly for users with color-vision deficiencies:</a:t>
            </a:r>
          </a:p>
          <a:p>
            <a:pPr marL="1443989" lvl="2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>
                <a:hlinkClick r:id="rId2"/>
              </a:rPr>
              <a:t>https://www.tableau.com/blog/colors-upgrade-tableau-10-56782</a:t>
            </a:r>
            <a:endParaRPr lang="en-US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A052D64-24BD-8FE8-C373-3550A595E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06" y="136378"/>
            <a:ext cx="3630140" cy="44735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7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Collection</a:t>
            </a:r>
          </a:p>
        </p:txBody>
      </p:sp>
      <p:sp>
        <p:nvSpPr>
          <p:cNvPr id="958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7842285" cy="363597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United Nations (UN) data on total population, both sexes combined (thousands), for </a:t>
            </a:r>
            <a:r>
              <a:rPr lang="en-US" dirty="0"/>
              <a:t>Japan, Indonesia, China, Singapore, and Korea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https://data.un.org/Data.aspx?q=japan&amp;d=PopDiv&amp;f=variableID%3a12%3bcrID%3a156%2c360%2c392%2c410%2c702&amp;c=2,4,6,7&amp;s=_crEngNameOrderBy:asc,_timeEngNameOrderBy:desc,_varEngNameOrderBy:asc&amp;v=1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3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 data on GDP by type of expenditure for </a:t>
            </a:r>
            <a:r>
              <a:rPr lang="en-US" dirty="0"/>
              <a:t>Japan, Indonesia, China, Singapore, and Korea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/>
              </a:rPr>
              <a:t>https://data.un.org/Data.aspx?q=japan&amp;d=SNAAMA&amp;f=grID%3a101%3bcurrID%3aNCU%3bpcFlag%3afalse%3bcrID%3a156%2c360%2c392%2c410%2c702&amp;c=2,3,5,6&amp;s=_crEngNameOrderBy:asc,yr:desc&amp;v=1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4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Data on city coordinates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/>
              </a:rPr>
              <a:t>https://simplemaps.com/data/world-cities</a:t>
            </a:r>
            <a:endParaRPr lang="en-US" dirty="0"/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All datasets are housed in the “data” folder in the GitHub repository.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Preprocessing</a:t>
            </a:r>
          </a:p>
        </p:txBody>
      </p:sp>
      <p:sp>
        <p:nvSpPr>
          <p:cNvPr id="962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76609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Bar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/bar-</a:t>
            </a:r>
            <a:r>
              <a:rPr dirty="0" err="1"/>
              <a:t>chart.py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gdp_per_capita.json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/bar-</a:t>
            </a:r>
            <a:r>
              <a:rPr dirty="0" err="1"/>
              <a:t>chart.js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Line</a:t>
            </a:r>
            <a:r>
              <a:rPr dirty="0"/>
              <a:t>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/>
              <a:t>line</a:t>
            </a:r>
            <a:r>
              <a:rPr dirty="0"/>
              <a:t>-</a:t>
            </a:r>
            <a:r>
              <a:rPr dirty="0" err="1"/>
              <a:t>chart.py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gdp.json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/>
              <a:t>line</a:t>
            </a:r>
            <a:r>
              <a:rPr dirty="0"/>
              <a:t>-</a:t>
            </a:r>
            <a:r>
              <a:rPr dirty="0" err="1"/>
              <a:t>chart.js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Table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dirty="0" err="1"/>
              <a:t>table.py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statistics.json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dirty="0" err="1"/>
              <a:t>table.js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Scatterplot</a:t>
            </a:r>
            <a:endParaRPr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 err="1"/>
              <a:t>scatterplot</a:t>
            </a:r>
            <a:r>
              <a:rPr dirty="0" err="1"/>
              <a:t>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population.json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 err="1"/>
              <a:t>scatterplot</a:t>
            </a:r>
            <a:r>
              <a:rPr dirty="0" err="1"/>
              <a:t>.js</a:t>
            </a:r>
            <a:r>
              <a:rPr dirty="0"/>
              <a:t>”</a:t>
            </a:r>
            <a:endParaRPr lang="en-US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Pie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Also uses “data/</a:t>
            </a:r>
            <a:r>
              <a:rPr lang="en-US" dirty="0" err="1"/>
              <a:t>population.json</a:t>
            </a:r>
            <a:r>
              <a:rPr lang="en-US" dirty="0"/>
              <a:t>” for visualization in “</a:t>
            </a:r>
            <a:r>
              <a:rPr lang="en-US" dirty="0" err="1"/>
              <a:t>js</a:t>
            </a:r>
            <a:r>
              <a:rPr lang="en-US" dirty="0"/>
              <a:t>/pie-</a:t>
            </a:r>
            <a:r>
              <a:rPr lang="en-US" dirty="0" err="1"/>
              <a:t>chart.js</a:t>
            </a:r>
            <a:r>
              <a:rPr lang="en-US" dirty="0"/>
              <a:t>”</a:t>
            </a:r>
            <a:endParaRPr lang="en-US"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Big Numbers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Also uses “data/</a:t>
            </a:r>
            <a:r>
              <a:rPr lang="en-US" dirty="0" err="1"/>
              <a:t>gdp_per_capita.json</a:t>
            </a:r>
            <a:r>
              <a:rPr lang="en-US" dirty="0"/>
              <a:t>” for visualization in “</a:t>
            </a:r>
            <a:r>
              <a:rPr lang="en-US" dirty="0" err="1"/>
              <a:t>js</a:t>
            </a:r>
            <a:r>
              <a:rPr lang="en-US" dirty="0"/>
              <a:t>/big-</a:t>
            </a:r>
            <a:r>
              <a:rPr lang="en-US" dirty="0" err="1"/>
              <a:t>number.js</a:t>
            </a:r>
            <a:r>
              <a:rPr lang="en-US" dirty="0"/>
              <a:t>”</a:t>
            </a:r>
            <a:endParaRPr lang="en-US" sz="1800" dirty="0"/>
          </a:p>
          <a:p>
            <a:pPr marL="400050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Data Preprocessing</a:t>
            </a:r>
            <a:r>
              <a:rPr lang="en-US" dirty="0"/>
              <a:t> - Continued</a:t>
            </a:r>
            <a:endParaRPr dirty="0"/>
          </a:p>
        </p:txBody>
      </p:sp>
      <p:sp>
        <p:nvSpPr>
          <p:cNvPr id="962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76609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Proportional Symbol Map</a:t>
            </a:r>
            <a:endParaRPr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/>
              <a:t>proportional-symbol-</a:t>
            </a:r>
            <a:r>
              <a:rPr lang="en-US" dirty="0" err="1"/>
              <a:t>map</a:t>
            </a:r>
            <a:r>
              <a:rPr dirty="0" err="1"/>
              <a:t>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lang="en-US" dirty="0"/>
              <a:t>population_2020_circles</a:t>
            </a:r>
            <a:r>
              <a:rPr dirty="0"/>
              <a:t>.json”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/>
              <a:t>proportional-symbol-</a:t>
            </a:r>
            <a:r>
              <a:rPr lang="en-US" dirty="0" err="1"/>
              <a:t>map</a:t>
            </a:r>
            <a:r>
              <a:rPr dirty="0" err="1"/>
              <a:t>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Choropleth Map</a:t>
            </a:r>
            <a:endParaRPr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/>
              <a:t>choropleth-</a:t>
            </a:r>
            <a:r>
              <a:rPr lang="en-US" dirty="0" err="1"/>
              <a:t>map</a:t>
            </a:r>
            <a:r>
              <a:rPr dirty="0" err="1"/>
              <a:t>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lang="en-US" dirty="0"/>
              <a:t>gdp_per_capita_2020.csv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/>
              <a:t>choropleth-</a:t>
            </a:r>
            <a:r>
              <a:rPr lang="en-US" dirty="0" err="1"/>
              <a:t>map</a:t>
            </a:r>
            <a:r>
              <a:rPr dirty="0" err="1"/>
              <a:t>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Dot Map</a:t>
            </a:r>
            <a:endParaRPr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/>
              <a:t>dot-</a:t>
            </a:r>
            <a:r>
              <a:rPr lang="en-US" dirty="0" err="1"/>
              <a:t>map</a:t>
            </a:r>
            <a:r>
              <a:rPr dirty="0" err="1"/>
              <a:t>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lang="en-US" dirty="0" err="1"/>
              <a:t>cities</a:t>
            </a:r>
            <a:r>
              <a:rPr dirty="0" err="1"/>
              <a:t>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/>
              <a:t>dot-</a:t>
            </a:r>
            <a:r>
              <a:rPr lang="en-US" dirty="0" err="1"/>
              <a:t>map</a:t>
            </a:r>
            <a:r>
              <a:rPr dirty="0" err="1"/>
              <a:t>.js</a:t>
            </a:r>
            <a:r>
              <a:rPr dirty="0"/>
              <a:t>”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317245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5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Landing Page</a:t>
            </a:r>
          </a:p>
        </p:txBody>
      </p:sp>
      <p:sp>
        <p:nvSpPr>
          <p:cNvPr id="966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900" y="744437"/>
            <a:ext cx="3870951" cy="376928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"</a:t>
            </a:r>
            <a:r>
              <a:rPr dirty="0" err="1"/>
              <a:t>index.html</a:t>
            </a:r>
            <a:r>
              <a:rPr dirty="0"/>
              <a:t>" is the landing page. It can be served on a browser via hot-reload: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Chart titles can be clicked to view the chart on a separate HTML page	</a:t>
            </a:r>
            <a:endParaRPr sz="1800" dirty="0"/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Alternatively</a:t>
            </a:r>
            <a:r>
              <a:rPr dirty="0"/>
              <a:t>, this page can be viewed </a:t>
            </a:r>
            <a:r>
              <a:rPr lang="en-US" dirty="0"/>
              <a:t>on</a:t>
            </a:r>
            <a:r>
              <a:rPr dirty="0"/>
              <a:t> GitHub at 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https://egunadi.github.io/dsci554-a</a:t>
            </a: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9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/</a:t>
            </a:r>
            <a:r>
              <a:rPr dirty="0"/>
              <a:t> </a:t>
            </a:r>
          </a:p>
        </p:txBody>
      </p:sp>
      <p:pic>
        <p:nvPicPr>
          <p:cNvPr id="96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02" y="1738609"/>
            <a:ext cx="3581348" cy="738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E39FA7-B80F-0C5E-C823-AEAC9F3A0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6437"/>
            <a:ext cx="4466839" cy="32061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sp>
        <p:nvSpPr>
          <p:cNvPr id="972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899" y="744436"/>
            <a:ext cx="4167101" cy="3730849"/>
          </a:xfrm>
          <a:prstGeom prst="rect">
            <a:avLst/>
          </a:prstGeom>
        </p:spPr>
        <p:txBody>
          <a:bodyPr/>
          <a:lstStyle/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lang="en-US" dirty="0"/>
              <a:t>Lines, dots,</a:t>
            </a:r>
            <a:r>
              <a:rPr dirty="0"/>
              <a:t> </a:t>
            </a:r>
            <a:r>
              <a:rPr lang="en-US" dirty="0"/>
              <a:t>pies, </a:t>
            </a:r>
            <a:r>
              <a:rPr dirty="0"/>
              <a:t>and bars are </a:t>
            </a:r>
            <a:r>
              <a:rPr i="1" dirty="0"/>
              <a:t>abstractions</a:t>
            </a:r>
            <a:r>
              <a:rPr lang="en-US" dirty="0"/>
              <a:t>, but maps are </a:t>
            </a:r>
            <a:r>
              <a:rPr lang="en-US" i="1" dirty="0"/>
              <a:t>figurations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All </a:t>
            </a:r>
            <a:r>
              <a:rPr i="1" dirty="0"/>
              <a:t>functionality </a:t>
            </a:r>
            <a:r>
              <a:rPr dirty="0"/>
              <a:t>with no decoration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Lots of </a:t>
            </a:r>
            <a:r>
              <a:rPr i="1" dirty="0"/>
              <a:t>density </a:t>
            </a:r>
            <a:r>
              <a:rPr dirty="0"/>
              <a:t>with text and charts dominating space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Contains both tabular data and diagrams (</a:t>
            </a:r>
            <a:r>
              <a:rPr i="1" dirty="0"/>
              <a:t>multidimensionality</a:t>
            </a:r>
            <a:r>
              <a:rPr dirty="0"/>
              <a:t>)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Users will have </a:t>
            </a:r>
            <a:r>
              <a:rPr i="1" dirty="0"/>
              <a:t>familiarity </a:t>
            </a:r>
            <a:r>
              <a:rPr dirty="0"/>
              <a:t>with the standard </a:t>
            </a:r>
            <a:r>
              <a:rPr lang="en-US" dirty="0"/>
              <a:t>two-column</a:t>
            </a:r>
            <a:r>
              <a:rPr dirty="0"/>
              <a:t> layout used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While each visualization is unique in form or has </a:t>
            </a:r>
            <a:r>
              <a:rPr i="1" dirty="0"/>
              <a:t>novelty</a:t>
            </a:r>
            <a:r>
              <a:rPr dirty="0"/>
              <a:t>, there is </a:t>
            </a:r>
            <a:r>
              <a:rPr i="1" dirty="0"/>
              <a:t>redundancy</a:t>
            </a:r>
            <a:r>
              <a:rPr dirty="0"/>
              <a:t> since they present varia</a:t>
            </a:r>
            <a:r>
              <a:rPr lang="en-US" dirty="0"/>
              <a:t>tions</a:t>
            </a:r>
            <a:r>
              <a:rPr dirty="0"/>
              <a:t> of the same underlying data</a:t>
            </a:r>
            <a:r>
              <a:rPr lang="en-US" dirty="0"/>
              <a:t> and have a consistent color scheme. Four of them also have the same legend.</a:t>
            </a:r>
            <a:endParaRPr dirty="0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985CAA-EA48-F182-2A3E-983C604F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6437"/>
            <a:ext cx="4466839" cy="32061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6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F458EB-6EF2-C1C7-C327-CA74D2AC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6437"/>
            <a:ext cx="4466839" cy="320610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CB62774-A1E8-0E75-5967-0DE376687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503" y="696040"/>
            <a:ext cx="3838818" cy="37514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869</Words>
  <Application>Microsoft Macintosh PowerPoint</Application>
  <PresentationFormat>On-screen Show (16:9)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51</cp:revision>
  <dcterms:modified xsi:type="dcterms:W3CDTF">2023-10-29T18:16:55Z</dcterms:modified>
</cp:coreProperties>
</file>