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7CB"/>
          </a:solidFill>
        </a:fill>
      </a:tcStyle>
    </a:wholeTbl>
    <a:band2H>
      <a:tcTxStyle b="def" i="def"/>
      <a:tcStyle>
        <a:tcBdr/>
        <a:fill>
          <a:solidFill>
            <a:srgbClr val="FD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FDF"/>
          </a:solidFill>
        </a:fill>
      </a:tcStyle>
    </a:wholeTbl>
    <a:band2H>
      <a:tcTxStyle b="def" i="def"/>
      <a:tcStyle>
        <a:tcBdr/>
        <a:fill>
          <a:solidFill>
            <a:srgbClr val="EA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2" b="7940"/>
          <a:stretch>
            <a:fillRect/>
          </a:stretch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5723930" y="5698961"/>
            <a:ext cx="2634260" cy="4766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262626"/>
                </a:solidFill>
              </a:defRPr>
            </a:lvl1pPr>
            <a:lvl2pPr marL="685781" indent="-228593" algn="ctr">
              <a:buChar char="•"/>
              <a:defRPr>
                <a:solidFill>
                  <a:srgbClr val="262626"/>
                </a:solidFill>
              </a:defRPr>
            </a:lvl2pPr>
            <a:lvl3pPr marL="1188688" indent="-274312" algn="ctr">
              <a:buChar char="•"/>
              <a:defRPr>
                <a:solidFill>
                  <a:srgbClr val="262626"/>
                </a:solidFill>
              </a:defRPr>
            </a:lvl3pPr>
            <a:lvl4pPr marL="1676356" indent="-304790" algn="ct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ctr">
              <a:buChar char="•"/>
              <a:defRPr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/>
          <p:nvPr>
            <p:ph type="body" sz="quarter" idx="13"/>
          </p:nvPr>
        </p:nvSpPr>
        <p:spPr>
          <a:xfrm>
            <a:off x="2054667" y="4969619"/>
            <a:ext cx="2080013" cy="476625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sz="half" idx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/>
          <a:lstStyle>
            <a:lvl1pPr marL="285742" indent="-285742">
              <a:buSzPct val="100000"/>
              <a:buBlip>
                <a:blip r:embed="rId2"/>
              </a:buBlip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9" name="Shape 119"/>
          <p:cNvSpPr/>
          <p:nvPr>
            <p:ph type="body" sz="half" idx="13"/>
          </p:nvPr>
        </p:nvSpPr>
        <p:spPr>
          <a:xfrm>
            <a:off x="5102526" y="1808263"/>
            <a:ext cx="3074070" cy="4344888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20" name="Shape 120"/>
          <p:cNvSpPr/>
          <p:nvPr/>
        </p:nvSpPr>
        <p:spPr>
          <a:xfrm flipH="1">
            <a:off x="449497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782637" y="1821090"/>
            <a:ext cx="3571650" cy="4344988"/>
          </a:xfrm>
          <a:prstGeom prst="rect">
            <a:avLst/>
          </a:prstGeom>
        </p:spPr>
        <p:txBody>
          <a:bodyPr/>
          <a:lstStyle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sz="half" idx="1"/>
          </p:nvPr>
        </p:nvSpPr>
        <p:spPr>
          <a:xfrm>
            <a:off x="782322" y="1808269"/>
            <a:ext cx="7527729" cy="2629859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Shape 155"/>
          <p:cNvSpPr/>
          <p:nvPr/>
        </p:nvSpPr>
        <p:spPr>
          <a:xfrm>
            <a:off x="217352" y="465987"/>
            <a:ext cx="3507231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Домашнее задание №</a:t>
            </a:r>
          </a:p>
        </p:txBody>
      </p:sp>
      <p:pic>
        <p:nvPicPr>
          <p:cNvPr id="156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268" y="450266"/>
            <a:ext cx="493376" cy="49337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body" sz="quarter" idx="13"/>
          </p:nvPr>
        </p:nvSpPr>
        <p:spPr>
          <a:xfrm>
            <a:off x="3741627" y="471166"/>
            <a:ext cx="707071" cy="476623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58" name="Shape 158"/>
          <p:cNvSpPr/>
          <p:nvPr/>
        </p:nvSpPr>
        <p:spPr>
          <a:xfrm>
            <a:off x="782322" y="4827096"/>
            <a:ext cx="1345183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Срок сдачи</a:t>
            </a:r>
          </a:p>
        </p:txBody>
      </p:sp>
      <p:sp>
        <p:nvSpPr>
          <p:cNvPr id="159" name="Shape 159"/>
          <p:cNvSpPr/>
          <p:nvPr>
            <p:ph type="body" sz="quarter" idx="14"/>
          </p:nvPr>
        </p:nvSpPr>
        <p:spPr>
          <a:xfrm>
            <a:off x="782321" y="5202308"/>
            <a:ext cx="3397793" cy="51935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7.png"/>
          <p:cNvPicPr>
            <a:picLocks noChangeAspect="1"/>
          </p:cNvPicPr>
          <p:nvPr/>
        </p:nvPicPr>
        <p:blipFill>
          <a:blip r:embed="rId5">
            <a:extLst/>
          </a:blip>
          <a:srcRect l="0" t="0" r="48294" b="0"/>
          <a:stretch>
            <a:fillRect/>
          </a:stretch>
        </p:blipFill>
        <p:spPr>
          <a:xfrm>
            <a:off x="410329" y="563592"/>
            <a:ext cx="2907155" cy="1232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82394" y="1179920"/>
            <a:ext cx="6835077" cy="521252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title"/>
          </p:nvPr>
        </p:nvSpPr>
        <p:spPr>
          <a:xfrm>
            <a:off x="2196127" y="2531722"/>
            <a:ext cx="4627309" cy="178219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3" name="Shape 173"/>
          <p:cNvSpPr/>
          <p:nvPr/>
        </p:nvSpPr>
        <p:spPr>
          <a:xfrm>
            <a:off x="5709415" y="5731931"/>
            <a:ext cx="252780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91" y="828606"/>
            <a:ext cx="7529018" cy="52298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939479" y="2880876"/>
            <a:ext cx="2696212" cy="36606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71294" y="1892806"/>
            <a:ext cx="329474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/>
            </a:lvl1pPr>
          </a:lstStyle>
          <a:p>
            <a:pPr/>
            <a:r>
              <a:t>В вашем распоряжении есть следующие слайды:</a:t>
            </a:r>
          </a:p>
        </p:txBody>
      </p:sp>
      <p:sp>
        <p:nvSpPr>
          <p:cNvPr id="204" name="Shape 204"/>
          <p:cNvSpPr/>
          <p:nvPr/>
        </p:nvSpPr>
        <p:spPr>
          <a:xfrm>
            <a:off x="671287" y="2423360"/>
            <a:ext cx="3927608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 startAt="1"/>
              <a:defRPr b="1" sz="1600"/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 startAt="1"/>
              <a:defRPr b="1" sz="1600"/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Содержание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Цитата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Пустой слайд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 startAt="1"/>
              <a:defRPr b="1" sz="1600"/>
            </a:pPr>
            <a:r>
              <a:t>Контакты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4667250" y="1963271"/>
            <a:ext cx="1" cy="4053295"/>
          </a:xfrm>
          <a:prstGeom prst="line">
            <a:avLst/>
          </a:prstGeom>
          <a:ln w="19050">
            <a:solidFill>
              <a:srgbClr val="0D0D0D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4867097" y="1919310"/>
            <a:ext cx="3294744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Для акцентов в коде и тексте на слайдах в настройках цвета у вас есть готовая палитра:</a:t>
            </a:r>
          </a:p>
        </p:txBody>
      </p:sp>
      <p:sp>
        <p:nvSpPr>
          <p:cNvPr id="207" name="Shape 207"/>
          <p:cNvSpPr/>
          <p:nvPr/>
        </p:nvSpPr>
        <p:spPr>
          <a:xfrm>
            <a:off x="4867097" y="3606181"/>
            <a:ext cx="3294744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/>
            </a:lvl1pPr>
          </a:lstStyle>
          <a:p>
            <a:pPr/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208" name="Shape 208"/>
          <p:cNvSpPr/>
          <p:nvPr/>
        </p:nvSpPr>
        <p:spPr>
          <a:xfrm>
            <a:off x="217345" y="465987"/>
            <a:ext cx="3498697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Пояснения к шаблону</a:t>
            </a:r>
          </a:p>
        </p:txBody>
      </p:sp>
      <p:pic>
        <p:nvPicPr>
          <p:cNvPr id="209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6636" y="4572000"/>
            <a:ext cx="2659159" cy="14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sldNum" sz="quarter" idx="2"/>
          </p:nvPr>
        </p:nvSpPr>
        <p:spPr>
          <a:xfrm>
            <a:off x="6276240" y="6214111"/>
            <a:ext cx="276961" cy="284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 startAt="1"/>
            </a:lvl1pPr>
            <a:lvl2pPr marL="812779" indent="-457187">
              <a:buAutoNum type="arabicPeriod" startAt="1"/>
            </a:lvl2pPr>
            <a:lvl3pPr marL="1238218" indent="-514335">
              <a:buAutoNum type="arabicPeriod" startAt="1"/>
            </a:lvl3pPr>
            <a:lvl4pPr marL="1593809" indent="-514335">
              <a:buAutoNum type="arabicPeriod" startAt="1"/>
            </a:lvl4pPr>
            <a:lvl5pPr marL="1949400" indent="-514336"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17344" y="465987"/>
            <a:ext cx="2284679" cy="452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</a:lstStyle>
          <a:p>
            <a:pPr/>
            <a:r>
              <a:t>Терминология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</a:lvl1pPr>
            <a:lvl2pPr marL="812779" indent="-457187">
              <a:buFont typeface="Wingdings"/>
              <a:buAutoNum type="arabicPeriod" startAt="1"/>
            </a:lvl2pPr>
            <a:lvl3pPr marL="1238218" indent="-514335">
              <a:buFont typeface="Wingdings"/>
              <a:buAutoNum type="arabicPeriod" startAt="1"/>
            </a:lvl3pPr>
            <a:lvl4pPr marL="1593809" indent="-514335">
              <a:buFont typeface="Wingdings"/>
              <a:buAutoNum type="arabicPeriod" startAt="1"/>
            </a:lvl4pPr>
            <a:lvl5pPr marL="1949400" indent="-514336">
              <a:buFont typeface="Wingdings"/>
              <a:buAutoNum type="arabicPeriod" startAt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/>
          <p:cNvPicPr>
            <a:picLocks noChangeAspect="1"/>
          </p:cNvPicPr>
          <p:nvPr/>
        </p:nvPicPr>
        <p:blipFill>
          <a:blip r:embed="rId4">
            <a:extLst/>
          </a:blip>
          <a:srcRect l="9991" t="4245" r="19471" b="7940"/>
          <a:stretch>
            <a:fillRect/>
          </a:stretch>
        </p:blipFill>
        <p:spPr>
          <a:xfrm>
            <a:off x="-43785" y="93767"/>
            <a:ext cx="9187787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598024" y="705895"/>
            <a:ext cx="914401" cy="302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9900"/>
            </a:lvl1pPr>
          </a:lstStyle>
          <a:p>
            <a:pPr/>
            <a:r>
              <a:t>“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1146175" y="2514838"/>
            <a:ext cx="7024690" cy="194469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SzTx/>
              <a:buNone/>
              <a:defRPr sz="28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3192008" y="4749367"/>
            <a:ext cx="4978857" cy="621589"/>
          </a:xfrm>
          <a:prstGeom prst="rect">
            <a:avLst/>
          </a:prstGeom>
        </p:spPr>
        <p:txBody>
          <a:bodyPr anchor="ctr"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pic>
        <p:nvPicPr>
          <p:cNvPr id="64" name="image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782322" y="2769704"/>
            <a:ext cx="7527729" cy="34721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>
            <p:ph type="body" sz="quarter" idx="13"/>
          </p:nvPr>
        </p:nvSpPr>
        <p:spPr>
          <a:xfrm>
            <a:off x="782322" y="1808265"/>
            <a:ext cx="7527729" cy="786902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pic" sz="half" idx="13"/>
          </p:nvPr>
        </p:nvSpPr>
        <p:spPr>
          <a:xfrm>
            <a:off x="4996693" y="1790706"/>
            <a:ext cx="3309116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782316" y="1808263"/>
            <a:ext cx="3884939" cy="434488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52880" y="1632455"/>
            <a:ext cx="8186595" cy="4783943"/>
          </a:xfrm>
          <a:prstGeom prst="rect">
            <a:avLst/>
          </a:prstGeom>
          <a:solidFill>
            <a:schemeClr val="accent1">
              <a:alpha val="1019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909459" y="258969"/>
            <a:ext cx="6294577" cy="86899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107" name="image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688" y="394003"/>
            <a:ext cx="631788" cy="631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>
            <p:ph type="body" sz="quarter" idx="1"/>
          </p:nvPr>
        </p:nvSpPr>
        <p:spPr>
          <a:xfrm>
            <a:off x="782322" y="1808269"/>
            <a:ext cx="7527729" cy="30237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1pPr>
            <a:lvl2pPr marL="515606" indent="-16001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2pPr>
            <a:lvl3pPr marL="901677" indent="-177796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3pPr>
            <a:lvl4pPr marL="127949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4pPr>
            <a:lvl5pPr marL="1635083" indent="-200019">
              <a:defRPr sz="1800">
                <a:latin typeface="PFIsotextPro-Bold"/>
                <a:ea typeface="PFIsotextPro-Bold"/>
                <a:cs typeface="PFIsotextPro-Bold"/>
                <a:sym typeface="PFIsotextPro-Bold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Shape 109"/>
          <p:cNvSpPr/>
          <p:nvPr>
            <p:ph type="body" idx="13"/>
          </p:nvPr>
        </p:nvSpPr>
        <p:spPr>
          <a:xfrm>
            <a:off x="782322" y="2267099"/>
            <a:ext cx="7527729" cy="3955914"/>
          </a:xfrm>
          <a:prstGeom prst="rect">
            <a:avLst/>
          </a:prstGeom>
        </p:spPr>
        <p:txBody>
          <a:bodyPr/>
          <a:lstStyle/>
          <a:p>
            <a:pPr marL="457189" indent="-457189">
              <a:buSzPct val="100000"/>
              <a:buFont typeface="Wingdings"/>
              <a:buChar char="▪"/>
            </a:pPr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211" y="38107"/>
            <a:ext cx="9168212" cy="6850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4211" y="-112371"/>
            <a:ext cx="9168212" cy="706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5829" y="394003"/>
            <a:ext cx="3225652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2145" y="1214449"/>
            <a:ext cx="7106247" cy="58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889" y="1632455"/>
            <a:ext cx="8186595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292146" y="258969"/>
            <a:ext cx="6963685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transition xmlns:p14="http://schemas.microsoft.com/office/powerpoint/2010/main" spd="med" advClick="1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PFIsotextPro-Bold"/>
          <a:ea typeface="PFIsotextPro-Bold"/>
          <a:cs typeface="PFIsotextPro-Bold"/>
          <a:sym typeface="PFIsotextPro-Bold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1pPr>
      <a:lvl2pPr marL="549549" marR="0" indent="-193958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3pPr>
      <a:lvl4pPr marL="1316533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PFIsotextPro-Regular"/>
          <a:ea typeface="PFIsotextPro-Regular"/>
          <a:cs typeface="PFIsotextPro-Regular"/>
          <a:sym typeface="PFIsotextPro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FIsotextPro-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ru.wikipedia.org/wiki/JSON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FNetworking/AFNetworking" TargetMode="External"/><Relationship Id="rId3" Type="http://schemas.openxmlformats.org/officeDocument/2006/relationships/hyperlink" Target="https://github.com/Alamofire/Alamofir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labs.developers.google.com/codelabs/firebase-ios-swift/" TargetMode="External"/><Relationship Id="rId3" Type="http://schemas.openxmlformats.org/officeDocument/2006/relationships/hyperlink" Target="https://www.raywenderlich.com/139322/firebase-tutorial-getting-started-2" TargetMode="External"/><Relationship Id="rId4" Type="http://schemas.openxmlformats.org/officeDocument/2006/relationships/hyperlink" Target="https://developer.apple.com/videos/play/wwdc2013/705/" TargetMode="External"/><Relationship Id="rId5" Type="http://schemas.openxmlformats.org/officeDocument/2006/relationships/hyperlink" Target="https://developer.apple.com/videos/play/wwdc2015/711/" TargetMode="External"/><Relationship Id="rId6" Type="http://schemas.openxmlformats.org/officeDocument/2006/relationships/hyperlink" Target="https://developer.apple.com/library/content/documentation/FileManagement/Conceptual/FileSystemProgrammingGuide/FileSystemOverview/FileSystemOverview.html#//apple_ref/doc/uid/TP40010672-CH2-SW28" TargetMode="External"/><Relationship Id="rId7" Type="http://schemas.openxmlformats.org/officeDocument/2006/relationships/hyperlink" Target="http://www.galloway.me.uk/tutorials/singleton-classes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2196127" y="2531722"/>
            <a:ext cx="4627309" cy="1782193"/>
          </a:xfrm>
          <a:prstGeom prst="rect">
            <a:avLst/>
          </a:prstGeom>
        </p:spPr>
        <p:txBody>
          <a:bodyPr/>
          <a:lstStyle/>
          <a:p>
            <a:pPr/>
            <a:r>
              <a:t>Сетевое взаимодействие</a:t>
            </a: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Дмитрий Тараев</a:t>
            </a:r>
          </a:p>
        </p:txBody>
      </p:sp>
      <p:sp>
        <p:nvSpPr>
          <p:cNvPr id="221" name="Shape 22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Font typeface="Wingdings"/>
              <a:defRPr sz="2500">
                <a:solidFill>
                  <a:srgbClr val="262626"/>
                </a:solidFill>
              </a:defRPr>
            </a:lvl1pPr>
          </a:lstStyle>
          <a:p>
            <a:pPr/>
            <a:r>
              <a:t>Занятие №6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загрузки файла (блоки)</a:t>
            </a:r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86945">
              <a:spcBef>
                <a:spcPts val="900"/>
              </a:spcBef>
              <a:defRPr sz="1746"/>
            </a:lvl1pPr>
          </a:lstStyle>
          <a:p>
            <a:pPr/>
            <a:r>
              <a:t>Использую completion блок</a:t>
            </a:r>
          </a:p>
        </p:txBody>
      </p:sp>
      <p:sp>
        <p:nvSpPr>
          <p:cNvPr id="258" name="Shape 258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03DAA"/>
                </a:solidFill>
              </a:rPr>
              <a:t>NSURLSessionConfiguration</a:t>
            </a:r>
            <a:r>
              <a:rPr>
                <a:solidFill>
                  <a:srgbClr val="000000"/>
                </a:solidFill>
              </a:rPr>
              <a:t>* sessionConfig = [</a:t>
            </a:r>
            <a:r>
              <a:rPr>
                <a:solidFill>
                  <a:srgbClr val="703DAA"/>
                </a:solidFill>
              </a:rPr>
              <a:t>NSURLSessionConfiguration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defaultSessionConfiguration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03DAA"/>
                </a:solidFill>
              </a:rPr>
              <a:t>NSURLSession</a:t>
            </a:r>
            <a:r>
              <a:rPr>
                <a:solidFill>
                  <a:srgbClr val="000000"/>
                </a:solidFill>
              </a:rPr>
              <a:t> *session = [</a:t>
            </a:r>
            <a:r>
              <a:rPr>
                <a:solidFill>
                  <a:srgbClr val="703DAA"/>
                </a:solidFill>
              </a:rPr>
              <a:t>NSURLSession</a:t>
            </a:r>
            <a:r>
              <a:rPr>
                <a:solidFill>
                  <a:srgbClr val="000000"/>
                </a:solidFill>
              </a:rPr>
              <a:t> </a:t>
            </a:r>
            <a:r>
              <a:t>sessionWithConfiguration</a:t>
            </a:r>
            <a:r>
              <a:rPr>
                <a:solidFill>
                  <a:srgbClr val="000000"/>
                </a:solidFill>
              </a:rPr>
              <a:t>:sessionConfig];</a:t>
            </a:r>
            <a:endParaRPr>
              <a:solidFill>
                <a:srgbClr val="000000"/>
              </a:solidFill>
            </a:endParaRP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03DAA"/>
                </a:solidFill>
              </a:rPr>
              <a:t>NSURL</a:t>
            </a:r>
            <a:r>
              <a:rPr>
                <a:solidFill>
                  <a:srgbClr val="000000"/>
                </a:solidFill>
              </a:rPr>
              <a:t>* downloadTaskURL = [</a:t>
            </a:r>
            <a:r>
              <a:rPr>
                <a:solidFill>
                  <a:srgbClr val="703DAA"/>
                </a:solidFill>
              </a:rPr>
              <a:t>NSURL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E1E81"/>
                </a:solidFill>
              </a:rPr>
              <a:t>URLWithString</a:t>
            </a:r>
            <a:r>
              <a:rPr>
                <a:solidFill>
                  <a:srgbClr val="000000"/>
                </a:solidFill>
              </a:rPr>
              <a:t>:</a:t>
            </a:r>
            <a:r>
              <a:t>@"http://upload.wikimedia.org/wikipedia/commons/1/14/Proton_Zvezda_crop.jpg"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[[session </a:t>
            </a:r>
            <a:r>
              <a:t>downloadTaskWithURL</a:t>
            </a:r>
            <a:r>
              <a:rPr>
                <a:solidFill>
                  <a:srgbClr val="000000"/>
                </a:solidFill>
              </a:rPr>
              <a:t>: downloadTaskURL</a:t>
            </a:r>
            <a:endParaRPr>
              <a:solidFill>
                <a:srgbClr val="000000"/>
              </a:solidFill>
            </a:endParaRP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completionHandler</a:t>
            </a:r>
            <a:r>
              <a:rPr>
                <a:solidFill>
                  <a:srgbClr val="000000"/>
                </a:solidFill>
              </a:rPr>
              <a:t>:^(</a:t>
            </a:r>
            <a:r>
              <a:rPr>
                <a:solidFill>
                  <a:srgbClr val="703DAA"/>
                </a:solidFill>
              </a:rPr>
              <a:t>NSURL</a:t>
            </a:r>
            <a:r>
              <a:rPr>
                <a:solidFill>
                  <a:srgbClr val="000000"/>
                </a:solidFill>
              </a:rPr>
              <a:t> *location, </a:t>
            </a:r>
            <a:r>
              <a:rPr>
                <a:solidFill>
                  <a:srgbClr val="703DAA"/>
                </a:solidFill>
              </a:rPr>
              <a:t>NSURLResponse</a:t>
            </a:r>
            <a:r>
              <a:rPr>
                <a:solidFill>
                  <a:srgbClr val="000000"/>
                </a:solidFill>
              </a:rPr>
              <a:t> *response, </a:t>
            </a:r>
            <a:r>
              <a:rPr>
                <a:solidFill>
                  <a:srgbClr val="703DAA"/>
                </a:solidFill>
              </a:rPr>
              <a:t>NSError</a:t>
            </a:r>
            <a:r>
              <a:rPr>
                <a:solidFill>
                  <a:srgbClr val="000000"/>
                </a:solidFill>
              </a:rPr>
              <a:t> *error) {</a:t>
            </a:r>
            <a:endParaRPr>
              <a:solidFill>
                <a:srgbClr val="000000"/>
              </a:solidFill>
            </a:endParaRP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NSFileManager</a:t>
            </a:r>
            <a:r>
              <a:t> *fileManager = [</a:t>
            </a:r>
            <a:r>
              <a:rPr>
                <a:solidFill>
                  <a:srgbClr val="703DAA"/>
                </a:solidFill>
              </a:rPr>
              <a:t>NSFileManager</a:t>
            </a:r>
            <a:r>
              <a:t> </a:t>
            </a:r>
            <a:r>
              <a:rPr>
                <a:solidFill>
                  <a:srgbClr val="3E1E81"/>
                </a:solidFill>
              </a:rPr>
              <a:t>defaultManager</a:t>
            </a:r>
            <a:r>
              <a:t>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NSArray</a:t>
            </a:r>
            <a:r>
              <a:t> *urls = [fileManager </a:t>
            </a:r>
            <a:r>
              <a:rPr>
                <a:solidFill>
                  <a:srgbClr val="3E1E81"/>
                </a:solidFill>
              </a:rPr>
              <a:t>URLsForDirectory</a:t>
            </a:r>
            <a:r>
              <a:t>:</a:t>
            </a:r>
            <a:r>
              <a:rPr>
                <a:solidFill>
                  <a:srgbClr val="3E1E81"/>
                </a:solidFill>
              </a:rPr>
              <a:t>NSDocumentDirectory</a:t>
            </a:r>
            <a:r>
              <a:t> </a:t>
            </a:r>
            <a:r>
              <a:rPr>
                <a:solidFill>
                  <a:srgbClr val="3E1E81"/>
                </a:solidFill>
              </a:rPr>
              <a:t>inDomains</a:t>
            </a:r>
            <a:r>
              <a:t>:</a:t>
            </a:r>
            <a:r>
              <a:rPr>
                <a:solidFill>
                  <a:srgbClr val="3E1E81"/>
                </a:solidFill>
              </a:rPr>
              <a:t>NSUserDomainMask</a:t>
            </a:r>
            <a:r>
              <a:t>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NSURL</a:t>
            </a:r>
            <a:r>
              <a:t> *documentsDirectory = [urls </a:t>
            </a:r>
            <a:r>
              <a:rPr>
                <a:solidFill>
                  <a:srgbClr val="3E1E81"/>
                </a:solidFill>
              </a:rPr>
              <a:t>objectAtIndex</a:t>
            </a:r>
            <a:r>
              <a:t>:</a:t>
            </a:r>
            <a:r>
              <a:rPr>
                <a:solidFill>
                  <a:srgbClr val="272AD8"/>
                </a:solidFill>
              </a:rPr>
              <a:t>0</a:t>
            </a:r>
            <a:r>
              <a:t>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NSURL</a:t>
            </a:r>
            <a:r>
              <a:t> *originalUrl = [</a:t>
            </a:r>
            <a:r>
              <a:rPr>
                <a:solidFill>
                  <a:srgbClr val="703DAA"/>
                </a:solidFill>
              </a:rPr>
              <a:t>NSURL</a:t>
            </a:r>
            <a:r>
              <a:t> </a:t>
            </a:r>
            <a:r>
              <a:rPr>
                <a:solidFill>
                  <a:srgbClr val="3E1E81"/>
                </a:solidFill>
              </a:rPr>
              <a:t>URLWithString</a:t>
            </a:r>
            <a:r>
              <a:t>:[downloadTaskURL </a:t>
            </a:r>
            <a:r>
              <a:rPr>
                <a:solidFill>
                  <a:srgbClr val="3E1E81"/>
                </a:solidFill>
              </a:rPr>
              <a:t>lastPathComponent</a:t>
            </a:r>
            <a:r>
              <a:t>]];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NSURL</a:t>
            </a:r>
            <a:r>
              <a:t> *destinationUrl = [documentsDirectory </a:t>
            </a:r>
            <a:r>
              <a:rPr>
                <a:solidFill>
                  <a:srgbClr val="3E1E81"/>
                </a:solidFill>
              </a:rPr>
              <a:t>URLByAppendingPathComponent</a:t>
            </a:r>
            <a:r>
              <a:t>:[originalUrl </a:t>
            </a:r>
            <a:r>
              <a:rPr>
                <a:solidFill>
                  <a:srgbClr val="3E1E81"/>
                </a:solidFill>
              </a:rPr>
              <a:t>lastPathComponent</a:t>
            </a:r>
            <a:r>
              <a:t>]];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703DAA"/>
                </a:solidFill>
              </a:rPr>
              <a:t>NSError</a:t>
            </a:r>
            <a:r>
              <a:t> *fileManagerError;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[fileManager </a:t>
            </a:r>
            <a:r>
              <a:rPr>
                <a:solidFill>
                  <a:srgbClr val="3E1E81"/>
                </a:solidFill>
              </a:rPr>
              <a:t>removeItemAtURL</a:t>
            </a:r>
            <a:r>
              <a:t>:destinationUrl </a:t>
            </a:r>
            <a:r>
              <a:rPr>
                <a:solidFill>
                  <a:srgbClr val="3E1E81"/>
                </a:solidFill>
              </a:rPr>
              <a:t>error</a:t>
            </a:r>
            <a:r>
              <a:t>: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  <a:r>
              <a:rPr>
                <a:solidFill>
                  <a:srgbClr val="008400"/>
                </a:solidFill>
              </a:rPr>
              <a:t>//ключевая  строчка!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[fileManager </a:t>
            </a:r>
            <a:r>
              <a:rPr>
                <a:solidFill>
                  <a:srgbClr val="3E1E81"/>
                </a:solidFill>
              </a:rPr>
              <a:t>copyItemAtURL</a:t>
            </a:r>
            <a:r>
              <a:t>:location </a:t>
            </a:r>
            <a:r>
              <a:rPr>
                <a:solidFill>
                  <a:srgbClr val="3E1E81"/>
                </a:solidFill>
              </a:rPr>
              <a:t>toURL</a:t>
            </a:r>
            <a:r>
              <a:t>:destinationUrl </a:t>
            </a:r>
            <a:r>
              <a:rPr>
                <a:solidFill>
                  <a:srgbClr val="3E1E81"/>
                </a:solidFill>
              </a:rPr>
              <a:t>error</a:t>
            </a:r>
            <a:r>
              <a:t>:&amp;fileManagerError];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    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tabLst>
                <a:tab pos="317500" algn="l"/>
              </a:tabLst>
              <a:defRPr sz="1020">
                <a:latin typeface="Menlo"/>
                <a:ea typeface="Menlo"/>
                <a:cs typeface="Menlo"/>
                <a:sym typeface="Menlo"/>
              </a:defRPr>
            </a:pPr>
            <a:r>
              <a:t>                }] </a:t>
            </a:r>
            <a:r>
              <a:rPr>
                <a:solidFill>
                  <a:srgbClr val="3E1E81"/>
                </a:solidFill>
              </a:rPr>
              <a:t>resume</a:t>
            </a:r>
            <a:r>
              <a:t>];</a:t>
            </a:r>
          </a:p>
        </p:txBody>
      </p:sp>
      <p:sp>
        <p:nvSpPr>
          <p:cNvPr id="259" name="Shape 25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загрузки файла (делегат)</a:t>
            </a:r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86945">
              <a:spcBef>
                <a:spcPts val="900"/>
              </a:spcBef>
              <a:defRPr sz="1746"/>
            </a:lvl1pPr>
          </a:lstStyle>
          <a:p>
            <a:pPr/>
            <a:r>
              <a:t>Используя NSURLSessionDownloadDelegate</a:t>
            </a:r>
          </a:p>
        </p:txBody>
      </p:sp>
      <p:sp>
        <p:nvSpPr>
          <p:cNvPr id="263" name="Shape 26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03DAA"/>
                </a:solidFill>
              </a:rPr>
              <a:t>NSURLSessionConfiguration</a:t>
            </a:r>
            <a:r>
              <a:t>* sessionConfig = [NSURLSessionConfiguration defaultSessionConfiguration];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703DAA"/>
                </a:solidFill>
              </a:rPr>
              <a:t>NSURLSession</a:t>
            </a:r>
            <a:r>
              <a:t> *session = [NSURLSession sessionWithConfiguration:sessionConfig delegate:</a:t>
            </a:r>
            <a:r>
              <a:rPr>
                <a:solidFill>
                  <a:srgbClr val="BA2DA2"/>
                </a:solidFill>
              </a:rPr>
              <a:t>self</a:t>
            </a:r>
            <a:r>
              <a:t> delegateQueue:</a:t>
            </a:r>
            <a:r>
              <a:rPr>
                <a:solidFill>
                  <a:srgbClr val="BA2DA2"/>
                </a:solidFill>
              </a:rPr>
              <a:t>nil</a:t>
            </a:r>
            <a:r>
              <a:t>];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03DAA"/>
                </a:solidFill>
              </a:rPr>
              <a:t>NSURL</a:t>
            </a:r>
            <a:r>
              <a:rPr>
                <a:solidFill>
                  <a:srgbClr val="000000"/>
                </a:solidFill>
              </a:rPr>
              <a:t>* downloadTaskURL = [NSURL URLWithString:</a:t>
            </a:r>
            <a:r>
              <a:t>@"http://upload.wikimedia.org/wikipedia/commons/1/14/Proton_Zvezda_crop.jpg"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[[session </a:t>
            </a:r>
            <a:r>
              <a:t>downloadTaskWithURL</a:t>
            </a:r>
            <a:r>
              <a:rPr>
                <a:solidFill>
                  <a:srgbClr val="000000"/>
                </a:solidFill>
              </a:rPr>
              <a:t>:downloadTaskURL] </a:t>
            </a:r>
            <a:r>
              <a:t>resume</a:t>
            </a:r>
            <a:r>
              <a:rPr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//теперь ловим окончание загрузки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- 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)URLSession:(NSURLSession *)session downloadTask:(NSURLSessionDownloadTask *)downloadTask didFinishDownloadingToURL:(NSURL *)location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//аналогично обрабатываем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  <p:sp>
        <p:nvSpPr>
          <p:cNvPr id="264" name="Shape 26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lvl="1" marL="0" indent="355591">
              <a:buSzTx/>
              <a:buNone/>
            </a:pPr>
          </a:p>
          <a:p>
            <a:pPr lvl="1" marL="780128" indent="-228600">
              <a:buChar char="•"/>
            </a:pPr>
            <a:r>
              <a:t>NSURLSession</a:t>
            </a:r>
          </a:p>
          <a:p>
            <a:pPr lvl="3" marL="1308073" indent="-228600">
              <a:buChar char="•"/>
            </a:pPr>
            <a:r>
              <a:t>использование блоков</a:t>
            </a:r>
          </a:p>
          <a:p>
            <a:pPr lvl="3" marL="1308073" indent="-228600">
              <a:buChar char="•"/>
            </a:pPr>
            <a:r>
              <a:t>использование протокола NSURLSessionDownloadDelegate</a:t>
            </a:r>
          </a:p>
        </p:txBody>
      </p:sp>
      <p:sp>
        <p:nvSpPr>
          <p:cNvPr id="267" name="Shape 267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Shape 268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</a:lstStyle>
          <a:p>
            <a:pPr/>
            <a:r>
              <a:t>Демо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Сетевое взаимодействие: основные понятия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протокол HTTP</a:t>
            </a:r>
          </a:p>
          <a:p>
            <a:pPr lvl="1" marL="876287" indent="-342900">
              <a:buFont typeface="Arial"/>
              <a:buChar char="•"/>
            </a:pPr>
            <a:r>
              <a:t>текстовый протокол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архитектура REST</a:t>
            </a:r>
          </a:p>
          <a:p>
            <a:pPr lvl="1" marL="876287" indent="-342900">
              <a:buFont typeface="Arial"/>
              <a:buChar char="•"/>
            </a:pPr>
            <a:r>
              <a:t>одна из разновидностей архитектуры распределённого приложения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формат JSON</a:t>
            </a:r>
          </a:p>
          <a:p>
            <a:pPr lvl="1" marL="876287" indent="-342900">
              <a:buFont typeface="Arial"/>
              <a:buChar char="•"/>
            </a:pPr>
            <a:r>
              <a:t>Текстовый формат обмена данными</a:t>
            </a:r>
          </a:p>
        </p:txBody>
      </p:sp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274320" indent="-274320" defTabSz="731501">
              <a:spcBef>
                <a:spcPts val="800"/>
              </a:spcBef>
              <a:buSzPct val="100000"/>
              <a:buFont typeface="Arial"/>
              <a:buChar char="•"/>
              <a:defRPr sz="1920"/>
            </a:pPr>
            <a:r>
              <a:t>одна из разновидностей архитектуры распределённого приложения</a:t>
            </a:r>
          </a:p>
          <a:p>
            <a:pPr marL="274320" indent="-274320" defTabSz="731501">
              <a:spcBef>
                <a:spcPts val="800"/>
              </a:spcBef>
              <a:buSzPct val="100000"/>
              <a:buFont typeface="Arial"/>
              <a:buChar char="•"/>
              <a:defRPr sz="1920"/>
            </a:pPr>
          </a:p>
          <a:p>
            <a:pPr marL="274320" indent="-274320" defTabSz="731501">
              <a:spcBef>
                <a:spcPts val="800"/>
              </a:spcBef>
              <a:buSzPct val="100000"/>
              <a:buFont typeface="Arial"/>
              <a:buChar char="•"/>
              <a:defRPr sz="1920"/>
            </a:pPr>
            <a:r>
              <a:t>Особенности:</a:t>
            </a:r>
          </a:p>
          <a:p>
            <a:pPr lvl="1" marL="701029" indent="-274320" defTabSz="731501">
              <a:spcBef>
                <a:spcPts val="800"/>
              </a:spcBef>
              <a:buFont typeface="Arial"/>
              <a:buChar char="•"/>
              <a:defRPr sz="1920"/>
            </a:pPr>
            <a:r>
              <a:t>клиент-сервер</a:t>
            </a:r>
          </a:p>
          <a:p>
            <a:pPr lvl="1" marL="701029" indent="-274320" defTabSz="731501">
              <a:spcBef>
                <a:spcPts val="800"/>
              </a:spcBef>
              <a:buFont typeface="Arial"/>
              <a:buChar char="•"/>
              <a:defRPr sz="1920"/>
            </a:pPr>
            <a:r>
              <a:t>отсутствие состояния (после запроса и ответа)</a:t>
            </a:r>
          </a:p>
          <a:p>
            <a:pPr lvl="3" marL="1137898" indent="-274320" defTabSz="731501">
              <a:spcBef>
                <a:spcPts val="800"/>
              </a:spcBef>
              <a:buFont typeface="Arial"/>
              <a:buChar char="•"/>
              <a:defRPr sz="1920"/>
            </a:pPr>
            <a:r>
              <a:t>должно быть достаточное количество информации в запросе</a:t>
            </a:r>
          </a:p>
          <a:p>
            <a:pPr lvl="1" marL="701029" indent="-274320" defTabSz="731501">
              <a:spcBef>
                <a:spcPts val="800"/>
              </a:spcBef>
              <a:buFont typeface="Arial"/>
              <a:buChar char="•"/>
              <a:defRPr sz="1920"/>
            </a:pPr>
          </a:p>
          <a:p>
            <a:pPr marL="274320" indent="-274320" defTabSz="731501">
              <a:spcBef>
                <a:spcPts val="800"/>
              </a:spcBef>
              <a:buSzPct val="100000"/>
              <a:buFont typeface="Arial"/>
              <a:buChar char="•"/>
              <a:defRPr sz="1920"/>
            </a:pPr>
            <a:r>
              <a:t>RESTful - веб-службы, построенные по принципам REST</a:t>
            </a:r>
          </a:p>
          <a:p>
            <a:pPr marL="274320" indent="-274320" defTabSz="731501">
              <a:spcBef>
                <a:spcPts val="800"/>
              </a:spcBef>
              <a:buSzPct val="100000"/>
              <a:buFont typeface="Arial"/>
              <a:buChar char="•"/>
              <a:defRPr sz="1920"/>
            </a:pPr>
            <a:r>
              <a:t>Использует стандарты:</a:t>
            </a:r>
          </a:p>
          <a:p>
            <a:pPr lvl="1" marL="701029" indent="-274320" defTabSz="731501">
              <a:spcBef>
                <a:spcPts val="800"/>
              </a:spcBef>
              <a:buFont typeface="Arial"/>
              <a:buChar char="•"/>
              <a:defRPr sz="1920"/>
            </a:pPr>
            <a:r>
              <a:t>HTTP</a:t>
            </a:r>
          </a:p>
          <a:p>
            <a:pPr lvl="1" marL="701029" indent="-274320" defTabSz="731501">
              <a:spcBef>
                <a:spcPts val="800"/>
              </a:spcBef>
              <a:buFont typeface="Arial"/>
              <a:buChar char="•"/>
              <a:defRPr sz="1920"/>
            </a:pPr>
            <a:r>
              <a:t>JSON / XML</a:t>
            </a:r>
          </a:p>
        </p:txBody>
      </p:sp>
      <p:sp>
        <p:nvSpPr>
          <p:cNvPr id="276" name="Shape 276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Текстовый формат обмена данными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Лаконичнее XML</a:t>
            </a:r>
          </a:p>
          <a:p>
            <a:pPr marL="342900" indent="-342900">
              <a:buSzPct val="100000"/>
              <a:buFont typeface="Arial"/>
              <a:buChar char="•"/>
            </a:pPr>
            <a:r>
              <a:t>5 возможных типов:</a:t>
            </a:r>
          </a:p>
          <a:p>
            <a:pPr lvl="1" marL="876287" indent="-342900">
              <a:buFont typeface="Arial"/>
              <a:buChar char="•"/>
            </a:pPr>
            <a:r>
              <a:t>число</a:t>
            </a:r>
          </a:p>
          <a:p>
            <a:pPr lvl="1" marL="876287" indent="-342900">
              <a:buFont typeface="Arial"/>
              <a:buChar char="•"/>
            </a:pPr>
            <a:r>
              <a:t>литералы (true, false, null)</a:t>
            </a:r>
          </a:p>
          <a:p>
            <a:pPr lvl="1" marL="876287" indent="-342900">
              <a:buFont typeface="Arial"/>
              <a:buChar char="•"/>
            </a:pPr>
            <a:r>
              <a:t>строка (unicode символы в двойных кавычках)</a:t>
            </a:r>
          </a:p>
          <a:p>
            <a:pPr lvl="1" marL="876287" indent="-342900">
              <a:buFont typeface="Arial"/>
              <a:buChar char="•"/>
            </a:pPr>
            <a:r>
              <a:t>типы-контейнеры</a:t>
            </a:r>
          </a:p>
          <a:p>
            <a:pPr lvl="3" marL="1422372" indent="-342900">
              <a:buFont typeface="Arial"/>
              <a:buChar char="•"/>
            </a:pPr>
            <a:r>
              <a:t>объект {}</a:t>
            </a:r>
          </a:p>
          <a:p>
            <a:pPr lvl="3" marL="1422372" indent="-342900">
              <a:buFont typeface="Arial"/>
              <a:buChar char="•"/>
            </a:pPr>
            <a:r>
              <a:t>массив []</a:t>
            </a:r>
          </a:p>
        </p:txBody>
      </p:sp>
      <p:sp>
        <p:nvSpPr>
          <p:cNvPr id="280" name="Shape 280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JSON</a:t>
            </a:r>
          </a:p>
        </p:txBody>
      </p:sp>
      <p:sp>
        <p:nvSpPr>
          <p:cNvPr id="283" name="Shape 28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{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"firstName": "Иван",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"lastName": "Иванов",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"address": {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    "streetAddress": "Московское ш., 101, кв.101",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    "city": "Ленинград",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    "postalCode": 101101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},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"phoneNumbers": [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    "812 123-1234",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    "916 123-4567"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   ]</a:t>
            </a:r>
          </a:p>
          <a:p>
            <a:pPr defTabSz="530338">
              <a:spcBef>
                <a:spcPts val="500"/>
              </a:spcBef>
              <a:buFont typeface="Wingdings"/>
              <a:defRPr sz="1392"/>
            </a:pPr>
            <a:r>
              <a:t>}</a:t>
            </a:r>
          </a:p>
        </p:txBody>
      </p:sp>
      <p:sp>
        <p:nvSpPr>
          <p:cNvPr id="284" name="Shape 284"/>
          <p:cNvSpPr/>
          <p:nvPr/>
        </p:nvSpPr>
        <p:spPr>
          <a:xfrm>
            <a:off x="451051" y="6148013"/>
            <a:ext cx="819025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https://ru.wikipedia.org/wiki/JSON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Сериализация/десериализация JSON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Сериализация - перевод структуры данных в последовательность битов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Десериализация - обратный процесс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Варианты сериализации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XML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JSON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iOS:     JSON &lt;-&gt; Foundation Objects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Верхний уровень: NSDictionary или NSArray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NSString, NSNumber, NSNull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NSJSONSerialization</a:t>
            </a:r>
          </a:p>
        </p:txBody>
      </p:sp>
      <p:sp>
        <p:nvSpPr>
          <p:cNvPr id="291" name="Shape 291"/>
          <p:cNvSpPr/>
          <p:nvPr>
            <p:ph type="body" idx="13"/>
          </p:nvPr>
        </p:nvSpPr>
        <p:spPr>
          <a:xfrm>
            <a:off x="782322" y="1825840"/>
            <a:ext cx="7527729" cy="43971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/>
              <a:defRPr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Сериализация (Foundation Object -&gt; JSON)</a:t>
            </a:r>
          </a:p>
          <a:p>
            <a:pPr>
              <a:buFont typeface="Wingdings"/>
              <a:defRPr sz="2000"/>
            </a:pPr>
            <a:r>
              <a:t>+ (NSData *)dataWithJSONObject:(id)obj </a:t>
            </a:r>
          </a:p>
          <a:p>
            <a:pPr>
              <a:buFont typeface="Wingdings"/>
              <a:defRPr sz="2000"/>
            </a:pPr>
            <a:r>
              <a:t>                       options:(NSJSONWritingOptions)opt </a:t>
            </a:r>
          </a:p>
          <a:p>
            <a:pPr>
              <a:buFont typeface="Wingdings"/>
              <a:defRPr sz="2000"/>
            </a:pPr>
            <a:r>
              <a:t>                         error:(NSError * _Nullable *)error;</a:t>
            </a:r>
          </a:p>
          <a:p>
            <a:pPr>
              <a:buFont typeface="Wingdings"/>
              <a:defRPr sz="2000"/>
            </a:pPr>
          </a:p>
          <a:p>
            <a:pPr>
              <a:buFont typeface="Wingdings"/>
              <a:defRPr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Десериализация (JSON -&gt; Foundation Object)</a:t>
            </a:r>
          </a:p>
          <a:p>
            <a:pPr>
              <a:buFont typeface="Wingdings"/>
              <a:defRPr sz="2000"/>
            </a:pPr>
            <a:r>
              <a:t>+ (id)JSONObjectWithData:(NSData *)data </a:t>
            </a:r>
          </a:p>
          <a:p>
            <a:pPr>
              <a:buFont typeface="Wingdings"/>
              <a:defRPr sz="2000"/>
            </a:pPr>
            <a:r>
              <a:t>                 options:(NSJSONReadingOptions)opt </a:t>
            </a:r>
          </a:p>
          <a:p>
            <a:pPr>
              <a:buFont typeface="Wingdings"/>
              <a:defRPr sz="2000"/>
            </a:pPr>
            <a:r>
              <a:t>                   error:(NSError * _Nullable *)error;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AFNetworking / Alamofire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  <a:defRPr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AFNetworking</a:t>
            </a:r>
          </a:p>
          <a:p>
            <a:pPr lvl="1" marL="876287" indent="-342900">
              <a:buFont typeface="Arial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https://github.com/AFNetworking/AFNetworking</a:t>
            </a:r>
          </a:p>
          <a:p>
            <a:pPr lvl="1" marL="876287" indent="-342900">
              <a:buFont typeface="Arial"/>
              <a:buChar char="•"/>
            </a:pPr>
            <a:r>
              <a:t>Objective-C 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  <a:defRPr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Alamofire</a:t>
            </a:r>
          </a:p>
          <a:p>
            <a:pPr lvl="1" marL="876287" indent="-342900">
              <a:buFont typeface="Arial"/>
              <a:buChar char="•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https://github.com/Alamofire/Alamofire</a:t>
            </a:r>
          </a:p>
          <a:p>
            <a:pPr lvl="1" marL="876287" indent="-342900">
              <a:buFont typeface="Arial"/>
              <a:buChar char="•"/>
            </a:pPr>
            <a:r>
              <a:t>Swift </a:t>
            </a:r>
          </a:p>
        </p:txBody>
      </p:sp>
      <p:sp>
        <p:nvSpPr>
          <p:cNvPr id="295" name="Shape 295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План лекции</a:t>
            </a:r>
          </a:p>
        </p:txBody>
      </p:sp>
      <p:sp>
        <p:nvSpPr>
          <p:cNvPr id="224" name="Shape 224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  <a:r>
              <a:t>Отметиться</a:t>
            </a: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  <a:r>
              <a:t>На прошлой лекции мы говорили о UIControl, UIView, auto layout и UIGestureRecognition</a:t>
            </a:r>
          </a:p>
          <a:p>
            <a:pPr lvl="1" marL="490720" indent="-192023" defTabSz="512051">
              <a:spcBef>
                <a:spcPts val="500"/>
              </a:spcBef>
              <a:buFont typeface="Arial"/>
              <a:buChar char="•"/>
              <a:defRPr sz="1344"/>
            </a:pPr>
            <a:r>
              <a:t>сдача               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ДЗ №2</a:t>
            </a:r>
            <a:r>
              <a:t> (внедрение списков в свой проект)</a:t>
            </a:r>
            <a:br/>
            <a:r>
              <a:t>срок сдачи:        27 октября (лекция №5)</a:t>
            </a:r>
            <a:br/>
            <a:r>
              <a:t>максимально:     15 баллов </a:t>
            </a:r>
          </a:p>
          <a:p>
            <a:pPr lvl="1" marL="490720" indent="-192023" defTabSz="512051">
              <a:spcBef>
                <a:spcPts val="500"/>
              </a:spcBef>
              <a:buFont typeface="Arial"/>
              <a:buChar char="•"/>
              <a:defRPr sz="1344"/>
            </a:pPr>
            <a:r>
              <a:t>выдача             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ДЗ №3</a:t>
            </a:r>
            <a:r>
              <a:t> (внедрение работы с сетью, кеширования данных в свой проект)</a:t>
            </a:r>
            <a:br/>
            <a:r>
              <a:t>срок сдачи:        24 ноября (лекция №8)</a:t>
            </a:r>
            <a:br/>
            <a:r>
              <a:t>максимально:     20 баллов</a:t>
            </a: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  <a:r>
              <a:t>Для чего нужна работа с сетью?</a:t>
            </a: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</a:p>
          <a:p>
            <a:pPr marL="192023" indent="-192023" defTabSz="512051">
              <a:spcBef>
                <a:spcPts val="500"/>
              </a:spcBef>
              <a:buSzPct val="100000"/>
              <a:buFont typeface="Arial"/>
              <a:buChar char="•"/>
              <a:defRPr sz="1344"/>
            </a:pPr>
            <a:r>
              <a:t>Поговорим о:</a:t>
            </a:r>
          </a:p>
          <a:p>
            <a:pPr lvl="1" marL="297703" indent="-116494" defTabSz="465966">
              <a:spcBef>
                <a:spcPts val="500"/>
              </a:spcBef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Показ веб-страниц (и не только)</a:t>
            </a:r>
          </a:p>
          <a:p>
            <a:pPr lvl="1" marL="297703" indent="-116494" defTabSz="465966">
              <a:spcBef>
                <a:spcPts val="500"/>
              </a:spcBef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NSURLSession</a:t>
            </a:r>
          </a:p>
          <a:p>
            <a:pPr lvl="1" marL="297703" indent="-116494" defTabSz="465966">
              <a:spcBef>
                <a:spcPts val="500"/>
              </a:spcBef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Работа с серверным API (+ REST и  JSON)</a:t>
            </a:r>
          </a:p>
          <a:p>
            <a:pPr lvl="1" marL="297703" indent="-116494" defTabSz="465966">
              <a:spcBef>
                <a:spcPts val="500"/>
              </a:spcBef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AFNetworking/Alamofire</a:t>
            </a:r>
          </a:p>
          <a:p>
            <a:pPr marL="116494" indent="-116494" defTabSz="465966">
              <a:spcBef>
                <a:spcPts val="500"/>
              </a:spcBef>
              <a:buSzPct val="100000"/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  <a:p>
            <a:pPr marL="116494" indent="-116494" defTabSz="465966">
              <a:spcBef>
                <a:spcPts val="500"/>
              </a:spcBef>
              <a:buSzPct val="100000"/>
              <a:buChar char="•"/>
              <a:defRPr sz="1176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Демо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AFNetworking / Alamofire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Более удобный синтаксис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Автоматическая сериализация/десериализация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Network Reachability Manager</a:t>
            </a:r>
            <a:br/>
            <a:r>
              <a:t>(мониторинг доступности сети)</a:t>
            </a: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</a:p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Расширения UIKit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UIImageView+AFNetworking</a:t>
            </a:r>
          </a:p>
          <a:p>
            <a:pPr lvl="3" marL="1294359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асинхронная загрузка изображений и др.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AFNetworkActivityIndicatorManager</a:t>
            </a:r>
          </a:p>
        </p:txBody>
      </p:sp>
      <p:sp>
        <p:nvSpPr>
          <p:cNvPr id="299" name="Shape 299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AFNetworking: внедрение в свою архитектуру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Слой API запросов (на блоках)</a:t>
            </a:r>
          </a:p>
          <a:p>
            <a:pPr lvl="1" marL="876287" indent="-342900">
              <a:buFont typeface="Arial"/>
              <a:buChar char="•"/>
            </a:pPr>
            <a:r>
              <a:t>понятные методы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Слой наследника AFHTTPSessionManager</a:t>
            </a:r>
          </a:p>
          <a:p>
            <a:pPr lvl="1" marL="876287" indent="-342900">
              <a:buFont typeface="Arial"/>
              <a:buChar char="•"/>
            </a:pPr>
            <a:r>
              <a:t>трансляция методов верхнего уровня в низкоуровневые запросы</a:t>
            </a:r>
            <a:br/>
          </a:p>
        </p:txBody>
      </p:sp>
      <p:sp>
        <p:nvSpPr>
          <p:cNvPr id="303" name="Shape 303"/>
          <p:cNvSpPr/>
          <p:nvPr>
            <p:ph type="sldNum" sz="quarter" idx="4294967295"/>
          </p:nvPr>
        </p:nvSpPr>
        <p:spPr>
          <a:xfrm>
            <a:off x="8706477" y="6293272"/>
            <a:ext cx="276960" cy="284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сетью в своём приложении</a:t>
            </a:r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6888" indent="-246888" defTabSz="658351"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Менеджер API запросов</a:t>
            </a:r>
          </a:p>
        </p:txBody>
      </p:sp>
      <p:sp>
        <p:nvSpPr>
          <p:cNvPr id="307" name="Shape 30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- 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)getArtistsWithPaid:(</a:t>
            </a:r>
            <a:r>
              <a:rPr>
                <a:solidFill>
                  <a:srgbClr val="703DAA"/>
                </a:solidFill>
              </a:rPr>
              <a:t>NSString</a:t>
            </a:r>
            <a:r>
              <a:t>*)paid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limit:(</a:t>
            </a:r>
            <a:r>
              <a:rPr>
                <a:solidFill>
                  <a:srgbClr val="703DAA"/>
                </a:solidFill>
              </a:rPr>
              <a:t>NSUInteger</a:t>
            </a:r>
            <a:r>
              <a:t>)limit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offset:(</a:t>
            </a:r>
            <a:r>
              <a:rPr>
                <a:solidFill>
                  <a:srgbClr val="703DAA"/>
                </a:solidFill>
              </a:rPr>
              <a:t>NSUInteger</a:t>
            </a:r>
            <a:r>
              <a:t>)offset free:(</a:t>
            </a:r>
            <a:r>
              <a:rPr>
                <a:solidFill>
                  <a:srgbClr val="BA2DA2"/>
                </a:solidFill>
              </a:rPr>
              <a:t>BOOL</a:t>
            </a:r>
            <a:r>
              <a:t>)free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success:(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(^)(</a:t>
            </a:r>
            <a:r>
              <a:rPr>
                <a:solidFill>
                  <a:srgbClr val="703DAA"/>
                </a:solidFill>
              </a:rPr>
              <a:t>NSArray</a:t>
            </a:r>
            <a:r>
              <a:t> &lt;</a:t>
            </a:r>
            <a:r>
              <a:rPr>
                <a:solidFill>
                  <a:srgbClr val="4F8187"/>
                </a:solidFill>
              </a:rPr>
              <a:t>MMRAPIResponseArtist</a:t>
            </a:r>
            <a:r>
              <a:t>*&gt; *artists))success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failure:(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(^)(</a:t>
            </a:r>
            <a:r>
              <a:rPr>
                <a:solidFill>
                  <a:srgbClr val="703DAA"/>
                </a:solidFill>
              </a:rPr>
              <a:t>NSError</a:t>
            </a:r>
            <a:r>
              <a:t> *error))failure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//Внутри метода вызов общего метода наследника AFHTTPSessionManager с конкретными параметрами (тип HTTP запроса, название метода API и пр.)</a:t>
            </a: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//В success-блоке парсинг JSON’а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Работа с сетью в своём приложении</a:t>
            </a:r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6888" indent="-246888" defTabSz="658351"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Наследник AFHTTPSessionManager</a:t>
            </a:r>
          </a:p>
        </p:txBody>
      </p:sp>
      <p:sp>
        <p:nvSpPr>
          <p:cNvPr id="311" name="Shape 3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typedef</a:t>
            </a:r>
            <a:r>
              <a:t> </a:t>
            </a:r>
            <a:r>
              <a:rPr>
                <a:solidFill>
                  <a:srgbClr val="BA2DA2"/>
                </a:solidFill>
              </a:rPr>
              <a:t>NS_ENUM</a:t>
            </a:r>
            <a:r>
              <a:t>(NSUInteger, TPLHTTPMethod)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TPLHTTPMethodGET,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TPLHTTPMethodPOST,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TPLHTTPMethodMultipart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- (</a:t>
            </a:r>
            <a:r>
              <a:rPr>
                <a:solidFill>
                  <a:srgbClr val="BA2DA2"/>
                </a:solidFill>
              </a:rPr>
              <a:t>BOOL</a:t>
            </a:r>
            <a:r>
              <a:rPr>
                <a:solidFill>
                  <a:srgbClr val="000000"/>
                </a:solidFill>
              </a:rPr>
              <a:t>)call:(</a:t>
            </a:r>
            <a:r>
              <a:t>NSString</a:t>
            </a:r>
            <a:r>
              <a:rPr>
                <a:solidFill>
                  <a:srgbClr val="000000"/>
                </a:solidFill>
              </a:rPr>
              <a:t> *)path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token:(</a:t>
            </a:r>
            <a:r>
              <a:rPr>
                <a:solidFill>
                  <a:srgbClr val="703DAA"/>
                </a:solidFill>
              </a:rPr>
              <a:t>NSString</a:t>
            </a:r>
            <a:r>
              <a:t> *)token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httpMethod:(</a:t>
            </a:r>
            <a:r>
              <a:rPr>
                <a:solidFill>
                  <a:srgbClr val="4F8187"/>
                </a:solidFill>
              </a:rPr>
              <a:t>TPLHTTPMethod</a:t>
            </a:r>
            <a:r>
              <a:t>)httpMethod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parameters:(</a:t>
            </a:r>
            <a:r>
              <a:rPr>
                <a:solidFill>
                  <a:srgbClr val="703DAA"/>
                </a:solidFill>
              </a:rPr>
              <a:t>NSDictionary</a:t>
            </a:r>
            <a:r>
              <a:t> *)inputParams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success:(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(^)(</a:t>
            </a:r>
            <a:r>
              <a:rPr>
                <a:solidFill>
                  <a:srgbClr val="703DAA"/>
                </a:solidFill>
              </a:rPr>
              <a:t>NSURLSessionDataTask</a:t>
            </a:r>
            <a:r>
              <a:t> *task, </a:t>
            </a:r>
            <a:r>
              <a:rPr>
                <a:solidFill>
                  <a:srgbClr val="BA2DA2"/>
                </a:solidFill>
              </a:rPr>
              <a:t>id</a:t>
            </a:r>
            <a:r>
              <a:t> responseObject))success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failure:(</a:t>
            </a:r>
            <a:r>
              <a:rPr>
                <a:solidFill>
                  <a:srgbClr val="BA2DA2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(^)(</a:t>
            </a:r>
            <a:r>
              <a:t>NSURLSessionDataTask</a:t>
            </a:r>
            <a:r>
              <a:rPr>
                <a:solidFill>
                  <a:srgbClr val="000000"/>
                </a:solidFill>
              </a:rPr>
              <a:t> *task, </a:t>
            </a:r>
            <a:r>
              <a:t>NSError</a:t>
            </a:r>
            <a:r>
              <a:rPr>
                <a:solidFill>
                  <a:srgbClr val="000000"/>
                </a:solidFill>
              </a:rPr>
              <a:t> *error))failure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progress:(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(^)(</a:t>
            </a:r>
            <a:r>
              <a:rPr>
                <a:solidFill>
                  <a:srgbClr val="703DAA"/>
                </a:solidFill>
              </a:rPr>
              <a:t>NSUInteger</a:t>
            </a:r>
            <a:r>
              <a:t> bytesWritten, 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totalBytesWritten, 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totalBytesExpectedToWrite))progress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AFNetworking</a:t>
            </a:r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46888" indent="-246888" defTabSz="658351">
              <a:spcBef>
                <a:spcPts val="700"/>
              </a:spcBef>
              <a:buSzPct val="100000"/>
              <a:buFont typeface="Arial"/>
              <a:buChar char="•"/>
              <a:defRPr sz="1728">
                <a:latin typeface="PFIsotextPro-Regular"/>
                <a:ea typeface="PFIsotextPro-Regular"/>
                <a:cs typeface="PFIsotextPro-Regular"/>
                <a:sym typeface="PFIsotextPro-Regular"/>
              </a:defRPr>
            </a:lvl1pPr>
          </a:lstStyle>
          <a:p>
            <a:pPr/>
            <a:r>
              <a:t>Наследуемся от AFHTTPSessionManager</a:t>
            </a:r>
          </a:p>
        </p:txBody>
      </p:sp>
      <p:sp>
        <p:nvSpPr>
          <p:cNvPr id="315" name="Shape 31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AFHTTPSessionManager *manager = [AFHTTPSessionManager manager];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[manager GET:</a:t>
            </a:r>
            <a:r>
              <a:t>@"http://example.com/resources.json"</a:t>
            </a:r>
            <a:r>
              <a:rPr>
                <a:solidFill>
                  <a:srgbClr val="000000"/>
                </a:solidFill>
              </a:rPr>
              <a:t> parameters:</a:t>
            </a:r>
            <a:r>
              <a:rPr>
                <a:solidFill>
                  <a:srgbClr val="BA2DA2"/>
                </a:solidFill>
              </a:rPr>
              <a:t>nil</a:t>
            </a:r>
            <a:r>
              <a:rPr>
                <a:solidFill>
                  <a:srgbClr val="000000"/>
                </a:solidFill>
              </a:rPr>
              <a:t> progress:</a:t>
            </a:r>
            <a:r>
              <a:rPr>
                <a:solidFill>
                  <a:srgbClr val="BA2DA2"/>
                </a:solidFill>
              </a:rPr>
              <a:t>nil</a:t>
            </a:r>
            <a:r>
              <a:rPr>
                <a:solidFill>
                  <a:srgbClr val="000000"/>
                </a:solidFill>
              </a:rPr>
              <a:t> success:^(NSURLSessionTask *task, </a:t>
            </a:r>
            <a:r>
              <a:rPr>
                <a:solidFill>
                  <a:srgbClr val="BA2DA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 responseObject) {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NSLog(</a:t>
            </a:r>
            <a:r>
              <a:rPr>
                <a:solidFill>
                  <a:srgbClr val="D12F1B"/>
                </a:solidFill>
              </a:rPr>
              <a:t>@"JSON: %@"</a:t>
            </a:r>
            <a:r>
              <a:t>, responseObject);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} failure:^(NSURLSessionTask *operation, NSError *error)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    NSLog(</a:t>
            </a:r>
            <a:r>
              <a:rPr>
                <a:solidFill>
                  <a:srgbClr val="D12F1B"/>
                </a:solidFill>
              </a:rPr>
              <a:t>@"Error: %@"</a:t>
            </a:r>
            <a:r>
              <a:t>, error);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}];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tabLst>
                <a:tab pos="3683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body" idx="1"/>
          </p:nvPr>
        </p:nvSpPr>
        <p:spPr>
          <a:xfrm>
            <a:off x="782322" y="1807630"/>
            <a:ext cx="7527729" cy="4433593"/>
          </a:xfrm>
          <a:prstGeom prst="rect">
            <a:avLst/>
          </a:prstGeom>
        </p:spPr>
        <p:txBody>
          <a:bodyPr/>
          <a:lstStyle/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Сегодня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Показ веб-страниц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NSURLSession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Работа с северным API (+ REST и  JSON)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AFNetworking/Alamofire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Следующая лекция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Хранение данных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Отзыв </a:t>
            </a:r>
            <a: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  <a:t>(важно!)</a:t>
            </a:r>
          </a:p>
          <a:p>
            <a:pPr marL="164340" indent="-164340" defTabSz="657345">
              <a:spcBef>
                <a:spcPts val="700"/>
              </a:spcBef>
              <a:buChar char="•"/>
              <a:defRPr sz="1659"/>
            </a:pPr>
          </a:p>
          <a:p>
            <a:pPr marL="164340" indent="-164340" defTabSz="657345">
              <a:spcBef>
                <a:spcPts val="700"/>
              </a:spcBef>
              <a:buChar char="•"/>
              <a:defRPr sz="1659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Вопросы?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по лекции</a:t>
            </a:r>
          </a:p>
          <a:p>
            <a:pPr lvl="1" marL="419975" indent="-164340" defTabSz="657345">
              <a:spcBef>
                <a:spcPts val="700"/>
              </a:spcBef>
              <a:buChar char="•"/>
              <a:defRPr sz="1659"/>
            </a:pPr>
            <a:r>
              <a:t>по домашним заданиям</a:t>
            </a:r>
          </a:p>
        </p:txBody>
      </p:sp>
      <p:sp>
        <p:nvSpPr>
          <p:cNvPr id="318" name="Shape 318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Shape 319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151858" indent="-151858" defTabSz="607420">
              <a:spcBef>
                <a:spcPts val="600"/>
              </a:spcBef>
              <a:buChar char="•"/>
              <a:defRPr sz="1533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Firebase iOS Swift Tutorial: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2" invalidUrl="" action="" tgtFrame="" tooltip="" history="1" highlightClick="0" endSnd="0"/>
              </a:rPr>
              <a:t>https://codelabs.developers.google.com/codelabs/firebase-ios-swift/</a:t>
            </a:r>
            <a:br>
              <a:rPr>
                <a:latin typeface="PFIsotextPro-Regular"/>
                <a:ea typeface="PFIsotextPro-Regular"/>
                <a:cs typeface="PFIsotextPro-Regular"/>
                <a:sym typeface="PFIsotextPro-Regular"/>
              </a:rPr>
            </a:b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FIsotextPro-Regular"/>
                <a:ea typeface="PFIsotextPro-Regular"/>
                <a:cs typeface="PFIsotextPro-Regular"/>
                <a:sym typeface="PFIsotextPro-Regular"/>
                <a:hlinkClick r:id="rId3" invalidUrl="" action="" tgtFrame="" tooltip="" history="1" highlightClick="0" endSnd="0"/>
              </a:rPr>
              <a:t>https://www.raywenderlich.com/139322/firebase-tutorial-getting-started-2</a:t>
            </a:r>
            <a:endParaRPr>
              <a:latin typeface="PFIsotextPro-Regular"/>
              <a:ea typeface="PFIsotextPro-Regular"/>
              <a:cs typeface="PFIsotextPro-Regular"/>
              <a:sym typeface="PFIsotextPro-Regular"/>
            </a:endParaRPr>
          </a:p>
          <a:p>
            <a:pPr marL="151858" indent="-151858" defTabSz="607420">
              <a:spcBef>
                <a:spcPts val="600"/>
              </a:spcBef>
              <a:buChar char="•"/>
              <a:defRPr sz="1533">
                <a:latin typeface="PFIsotextPro-Bold"/>
                <a:ea typeface="PFIsotextPro-Bold"/>
                <a:cs typeface="PFIsotextPro-Bold"/>
                <a:sym typeface="PFIsotextPro-Bold"/>
              </a:defRPr>
            </a:pPr>
          </a:p>
          <a:p>
            <a:pPr marL="151858" indent="-151858" defTabSz="607420">
              <a:spcBef>
                <a:spcPts val="600"/>
              </a:spcBef>
              <a:buChar char="•"/>
              <a:defRPr sz="1533">
                <a:latin typeface="PFIsotextPro-Bold"/>
                <a:ea typeface="PFIsotextPro-Bold"/>
                <a:cs typeface="PFIsotextPro-Bold"/>
                <a:sym typeface="PFIsotextPro-Bold"/>
              </a:defRPr>
            </a:pPr>
            <a:r>
              <a:t>Видео с конференций WWDC</a:t>
            </a:r>
          </a:p>
          <a:p>
            <a:pPr lvl="1" marL="388078" indent="-151858" defTabSz="607420">
              <a:spcBef>
                <a:spcPts val="600"/>
              </a:spcBef>
              <a:buChar char="•"/>
              <a:defRPr sz="1533"/>
            </a:pPr>
            <a:r>
              <a:t>WWDC 2013, session 705 «What's New in Foundation Networking» 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https://developer.apple.com/videos/play/wwdc2013/705/</a:t>
            </a:r>
          </a:p>
          <a:p>
            <a:pPr lvl="1" marL="388078" indent="-151858" defTabSz="607420">
              <a:spcBef>
                <a:spcPts val="600"/>
              </a:spcBef>
              <a:buChar char="•"/>
              <a:defRPr sz="1533"/>
            </a:pPr>
            <a:r>
              <a:t>WWDC 2015, session 711 «Networking with NSURLSession»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https://developer.apple.com/videos/play/wwdc2015/711/</a:t>
            </a:r>
          </a:p>
          <a:p>
            <a:pPr marL="151858" indent="-151858" defTabSz="607420">
              <a:spcBef>
                <a:spcPts val="600"/>
              </a:spcBef>
              <a:buChar char="•"/>
              <a:defRPr sz="1533"/>
            </a:pPr>
          </a:p>
          <a:p>
            <a:pPr marL="151858" indent="-151858" defTabSz="607420">
              <a:spcBef>
                <a:spcPts val="600"/>
              </a:spcBef>
              <a:buChar char="•"/>
              <a:defRPr sz="1533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Куда следует сохранять какие файлы: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https://developer.apple.com/library/content/documentation/FileManagement/Conceptual/FileSystemProgrammingGuide/FileSystemOverview/FileSystemOverview.html#//apple_ref/doc/uid/TP40010672-CH2-SW28</a:t>
            </a:r>
          </a:p>
          <a:p>
            <a:pPr marL="151858" indent="-151858" defTabSz="607420">
              <a:spcBef>
                <a:spcPts val="600"/>
              </a:spcBef>
              <a:buChar char="•"/>
              <a:defRPr sz="1533"/>
            </a:pPr>
          </a:p>
          <a:p>
            <a:pPr marL="151858" indent="-151858" defTabSz="607420">
              <a:spcBef>
                <a:spcPts val="600"/>
              </a:spcBef>
              <a:buChar char="•"/>
              <a:defRPr sz="1533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Статья про синглтон</a:t>
            </a:r>
            <a:r>
              <a:t> (пример есть в источниках к этой лекции)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http://www.galloway.me.uk/tutorials/singleton-classes/</a:t>
            </a:r>
          </a:p>
        </p:txBody>
      </p:sp>
      <p:sp>
        <p:nvSpPr>
          <p:cNvPr id="322" name="Shape 322"/>
          <p:cNvSpPr/>
          <p:nvPr>
            <p:ph type="sldNum" sz="quarter" idx="4294967295"/>
          </p:nvPr>
        </p:nvSpPr>
        <p:spPr>
          <a:xfrm>
            <a:off x="8706473" y="6293270"/>
            <a:ext cx="276961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Shape 323"/>
          <p:cNvSpPr/>
          <p:nvPr>
            <p:ph type="title"/>
          </p:nvPr>
        </p:nvSpPr>
        <p:spPr>
          <a:xfrm>
            <a:off x="292145" y="258969"/>
            <a:ext cx="6963686" cy="868990"/>
          </a:xfrm>
          <a:prstGeom prst="rect">
            <a:avLst/>
          </a:prstGeom>
        </p:spPr>
        <p:txBody>
          <a:bodyPr/>
          <a:lstStyle/>
          <a:p>
            <a:pPr/>
            <a:r>
              <a:t>Полезные ссылки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Проекты (занимательная статистика)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Всего студентов: 66</a:t>
            </a:r>
          </a:p>
          <a:p>
            <a:pPr lvl="1" marL="876287" indent="-342900">
              <a:buFont typeface="Arial"/>
              <a:buChar char="•"/>
            </a:pPr>
            <a:r>
              <a:t>занято в проектах: 32</a:t>
            </a:r>
          </a:p>
          <a:p>
            <a:pPr lvl="1" marL="876287" indent="-342900">
              <a:buFont typeface="Arial"/>
              <a:buChar char="•"/>
            </a:pPr>
            <a:r>
              <a:t>выполнили ДЗ№0: 17</a:t>
            </a:r>
          </a:p>
          <a:p>
            <a:pPr lvl="1" marL="876287" indent="-342900">
              <a:buFont typeface="Arial"/>
              <a:buChar char="•"/>
            </a:pPr>
            <a:r>
              <a:t>выполнили ДЗ№1: 21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Известных мне проектов (команд): 14</a:t>
            </a:r>
            <a:br/>
            <a:r>
              <a:t>(перечислены в посте в блоге)</a:t>
            </a:r>
          </a:p>
          <a:p>
            <a:pPr lvl="1" marL="876287" indent="-342900">
              <a:buFont typeface="Arial"/>
              <a:buChar char="•"/>
            </a:pPr>
            <a:r>
              <a:t>Что-то есть в репозитории: 10</a:t>
            </a:r>
          </a:p>
          <a:p>
            <a:pPr lvl="1" marL="876287" indent="-342900">
              <a:buFont typeface="Arial"/>
              <a:buChar char="•"/>
            </a:pPr>
            <a:r>
              <a:t>Не видел даже репозитория: 4</a:t>
            </a:r>
          </a:p>
        </p:txBody>
      </p:sp>
      <p:sp>
        <p:nvSpPr>
          <p:cNvPr id="229" name="Shape 229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Проекты (в процессе)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12039" indent="-312039" defTabSz="832083">
              <a:spcBef>
                <a:spcPts val="900"/>
              </a:spcBef>
              <a:buSzPct val="100000"/>
              <a:buFont typeface="Arial"/>
              <a:buChar char="•"/>
              <a:defRPr sz="2184"/>
            </a:pPr>
            <a:r>
              <a:t>10 проектов разной степени готовности: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Клиент для сайта 500px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Клиент eQueue (электронная очередь)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Выбор рандомного фильма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Расписание МГТУ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Клиент агрегатора распродаж одежды и обуви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Геолокация друзей из VK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Агрегирование соцсетей (VK &amp; OK)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Работа со Scrum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Приложение для чтения книг</a:t>
            </a:r>
          </a:p>
          <a:p>
            <a:pPr lvl="1" marL="797421" indent="-312039" defTabSz="832083">
              <a:spcBef>
                <a:spcPts val="900"/>
              </a:spcBef>
              <a:buFont typeface="Arial"/>
              <a:buChar char="•"/>
              <a:defRPr sz="2184"/>
            </a:pPr>
            <a:r>
              <a:t>Интерактивный учебный немецкого</a:t>
            </a:r>
          </a:p>
        </p:txBody>
      </p:sp>
      <p:sp>
        <p:nvSpPr>
          <p:cNvPr id="233" name="Shape 233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Проекты (нет информации)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4 проектов, по которым нет информации:</a:t>
            </a:r>
          </a:p>
          <a:p>
            <a:pPr lvl="1" marL="876287" indent="-342900">
              <a:buFont typeface="Arial"/>
              <a:buChar char="•"/>
            </a:pPr>
            <a:r>
              <a:t>Приложение-гид по городу с загрузкой маршрутов</a:t>
            </a:r>
          </a:p>
          <a:p>
            <a:pPr lvl="1" marL="876287" indent="-342900">
              <a:buFont typeface="Arial"/>
              <a:buChar char="•"/>
            </a:pPr>
            <a:r>
              <a:t>Помощник на кухне</a:t>
            </a:r>
          </a:p>
          <a:p>
            <a:pPr lvl="1" marL="876287" indent="-342900">
              <a:buFont typeface="Arial"/>
              <a:buChar char="•"/>
            </a:pPr>
            <a:r>
              <a:t>CAPSLabs</a:t>
            </a:r>
          </a:p>
          <a:p>
            <a:pPr lvl="1" marL="876287" indent="-342900">
              <a:buFont typeface="Arial"/>
              <a:buChar char="•"/>
            </a:pPr>
            <a:r>
              <a:t>Приложение для прохождения квестов в городе</a:t>
            </a:r>
          </a:p>
        </p:txBody>
      </p: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WKWebView (до iOS 8: UIWebView)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Просмотр</a:t>
            </a:r>
          </a:p>
          <a:p>
            <a:pPr lvl="1" marL="876287" indent="-342900">
              <a:buFont typeface="Arial"/>
              <a:buChar char="•"/>
            </a:pPr>
            <a:r>
              <a:t>web-страниц</a:t>
            </a:r>
          </a:p>
          <a:p>
            <a:pPr lvl="1" marL="876287" indent="-342900">
              <a:buFont typeface="Arial"/>
              <a:buChar char="•"/>
            </a:pPr>
            <a:r>
              <a:t>PDF</a:t>
            </a:r>
          </a:p>
          <a:p>
            <a:pPr lvl="1" marL="876287" indent="-342900">
              <a:buFont typeface="Arial"/>
              <a:buChar char="•"/>
            </a:pPr>
            <a:r>
              <a:t>изображения</a:t>
            </a:r>
          </a:p>
          <a:p>
            <a:pPr lvl="1" marL="876287" indent="-342900">
              <a:buFont typeface="Arial"/>
              <a:buChar char="•"/>
            </a:pPr>
            <a:r>
              <a:t>документы</a:t>
            </a:r>
          </a:p>
          <a:p>
            <a:pPr lvl="1" marL="876287" indent="-342900"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Основные методы</a:t>
            </a:r>
          </a:p>
          <a:p>
            <a:pPr lvl="1" marL="876287" indent="-342900">
              <a:buFont typeface="Arial"/>
              <a:buChar char="•"/>
            </a:pPr>
            <a:r>
              <a:t>- initWithFrame:configuration:</a:t>
            </a:r>
          </a:p>
          <a:p>
            <a:pPr lvl="1" marL="876287" indent="-342900">
              <a:buFont typeface="Arial"/>
              <a:buChar char="•"/>
            </a:pPr>
            <a:r>
              <a:t>- loadRequest:</a:t>
            </a:r>
          </a:p>
        </p:txBody>
      </p:sp>
      <p:sp>
        <p:nvSpPr>
          <p:cNvPr id="241" name="Shape 241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WKWebView vs. UIWebView (различия)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WKUIDelegate</a:t>
            </a:r>
          </a:p>
          <a:p>
            <a:pPr lvl="1" marL="876287" indent="-342900">
              <a:buFont typeface="Arial"/>
              <a:buChar char="•"/>
            </a:pPr>
            <a:r>
              <a:t>управление открытием новых окон</a:t>
            </a:r>
          </a:p>
          <a:p>
            <a:pPr lvl="1" marL="876287" indent="-342900">
              <a:buFont typeface="Arial"/>
              <a:buChar char="•"/>
            </a:pPr>
            <a:r>
              <a:t>дополнять отображение текстового ввода и других вещей, связанных с JavaScript</a:t>
            </a:r>
          </a:p>
          <a:p>
            <a:pPr lvl="1" marL="876287" indent="-342900"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WKNavigationDelegate</a:t>
            </a:r>
          </a:p>
          <a:p>
            <a:pPr lvl="1" marL="876287" indent="-342900">
              <a:buFont typeface="Arial"/>
              <a:buChar char="•"/>
            </a:pPr>
            <a:r>
              <a:t>обработка навигации (переходы)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SFSafariViewController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xfrm>
            <a:off x="782322" y="1808269"/>
            <a:ext cx="7527729" cy="4433593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100000"/>
              <a:buFont typeface="Arial"/>
              <a:buChar char="•"/>
            </a:pPr>
            <a:r>
              <a:t>Полноценный браузер Safari в приложении</a:t>
            </a:r>
          </a:p>
          <a:p>
            <a:pPr lvl="1" marL="876287" indent="-342900">
              <a:buFont typeface="Arial"/>
              <a:buChar char="•"/>
            </a:pPr>
            <a:r>
              <a:t>автозаполнение</a:t>
            </a:r>
          </a:p>
          <a:p>
            <a:pPr lvl="1" marL="876287" indent="-342900">
              <a:buFont typeface="Arial"/>
              <a:buChar char="•"/>
            </a:pPr>
            <a:r>
              <a:t>куки</a:t>
            </a:r>
          </a:p>
          <a:p>
            <a:pPr lvl="1" marL="876287" indent="-342900">
              <a:buFont typeface="Arial"/>
              <a:buChar char="•"/>
            </a:pPr>
            <a:r>
              <a:t>режим чтения</a:t>
            </a:r>
          </a:p>
          <a:p>
            <a:pPr lvl="1" marL="876287" indent="-342900"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Но все данные и активность пользователя недоступны в приложении</a:t>
            </a:r>
          </a:p>
          <a:p>
            <a:pPr marL="342900" indent="-342900">
              <a:buSzPct val="100000"/>
              <a:buFont typeface="Arial"/>
              <a:buChar char="•"/>
            </a:pPr>
          </a:p>
          <a:p>
            <a:pPr marL="342900" indent="-342900">
              <a:buSzPct val="100000"/>
              <a:buFont typeface="Arial"/>
              <a:buChar char="•"/>
            </a:pPr>
            <a:r>
              <a:t>Удобно для показа сайтов, когда не нужно управлять отображением</a:t>
            </a:r>
          </a:p>
        </p:txBody>
      </p:sp>
      <p:sp>
        <p:nvSpPr>
          <p:cNvPr id="249" name="Shape 249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292147" y="258969"/>
            <a:ext cx="6963682" cy="868990"/>
          </a:xfrm>
          <a:prstGeom prst="rect">
            <a:avLst/>
          </a:prstGeom>
        </p:spPr>
        <p:txBody>
          <a:bodyPr/>
          <a:lstStyle/>
          <a:p>
            <a:pPr/>
            <a:r>
              <a:t>NSURLSession vs. NSURLConnection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782322" y="1807630"/>
            <a:ext cx="7527729" cy="4433593"/>
          </a:xfrm>
          <a:prstGeom prst="rect">
            <a:avLst/>
          </a:prstGeom>
        </p:spPr>
        <p:txBody>
          <a:bodyPr/>
          <a:lstStyle/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iOS &gt; 7.0 - использовать NSURLSession</a:t>
            </a: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Загрузка и отправка данных в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фоновом режиме</a:t>
            </a: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Возможность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останавливать</a:t>
            </a:r>
            <a:r>
              <a:t> и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продолжать</a:t>
            </a:r>
            <a:r>
              <a:t> загрузку</a:t>
            </a: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Мы можем использовать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блоки</a:t>
            </a:r>
            <a:r>
              <a:t> и </a:t>
            </a: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делегаты</a:t>
            </a: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rPr>
                <a:latin typeface="PFIsotextPro-Bold"/>
                <a:ea typeface="PFIsotextPro-Bold"/>
                <a:cs typeface="PFIsotextPro-Bold"/>
                <a:sym typeface="PFIsotextPro-Bold"/>
              </a:rPr>
              <a:t>Конфигурационный контейнер</a:t>
            </a:r>
            <a:br/>
            <a:r>
              <a:t>(для нужных свойств для всех сетевых запросов в сессии)</a:t>
            </a:r>
            <a:br/>
            <a:r>
              <a:t>(для HTTP заголовков для всех запросов в сессии)</a:t>
            </a:r>
          </a:p>
          <a:p>
            <a:pPr marL="332613" indent="-332613" defTabSz="886945">
              <a:spcBef>
                <a:spcPts val="900"/>
              </a:spcBef>
              <a:buSzPct val="100000"/>
              <a:buFont typeface="Arial"/>
              <a:buChar char="•"/>
              <a:defRPr sz="2328"/>
            </a:pPr>
            <a:r>
              <a:t>Получаем более строгий и структурированный код, в отличие от набора беспорядочных NSURLConnection</a:t>
            </a:r>
          </a:p>
        </p:txBody>
      </p:sp>
      <p:sp>
        <p:nvSpPr>
          <p:cNvPr id="253" name="Shape 253"/>
          <p:cNvSpPr/>
          <p:nvPr>
            <p:ph type="sldNum" sz="quarter" idx="4294967295"/>
          </p:nvPr>
        </p:nvSpPr>
        <p:spPr>
          <a:xfrm>
            <a:off x="8792884" y="6293270"/>
            <a:ext cx="190550" cy="2844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4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4" y="2574472"/>
            <a:ext cx="662757" cy="662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