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D9D9"/>
          </a:solidFill>
        </a:fill>
      </a:tcStyle>
    </a:wholeTbl>
    <a:band2H>
      <a:tcTxStyle b="def" i="def"/>
      <a:tcStyle>
        <a:tcBdr/>
        <a:fill>
          <a:solidFill>
            <a:srgbClr val="EDED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7CB"/>
          </a:solidFill>
        </a:fill>
      </a:tcStyle>
    </a:wholeTbl>
    <a:band2H>
      <a:tcTxStyle b="def" i="def"/>
      <a:tcStyle>
        <a:tcBdr/>
        <a:fill>
          <a:solidFill>
            <a:srgbClr val="FDEC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3CFDF"/>
          </a:solidFill>
        </a:fill>
      </a:tcStyle>
    </a:wholeTbl>
    <a:band2H>
      <a:tcTxStyle b="def" i="def"/>
      <a:tcStyle>
        <a:tcBdr/>
        <a:fill>
          <a:solidFill>
            <a:srgbClr val="EA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6.png"/>
          <p:cNvPicPr>
            <a:picLocks noChangeAspect="1"/>
          </p:cNvPicPr>
          <p:nvPr/>
        </p:nvPicPr>
        <p:blipFill>
          <a:blip r:embed="rId4">
            <a:extLst/>
          </a:blip>
          <a:srcRect l="9991" t="4245" r="19472" b="7940"/>
          <a:stretch>
            <a:fillRect/>
          </a:stretch>
        </p:blipFill>
        <p:spPr>
          <a:xfrm>
            <a:off x="-1" y="93767"/>
            <a:ext cx="9144001" cy="6657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7.png"/>
          <p:cNvPicPr>
            <a:picLocks noChangeAspect="1"/>
          </p:cNvPicPr>
          <p:nvPr/>
        </p:nvPicPr>
        <p:blipFill>
          <a:blip r:embed="rId5">
            <a:extLst/>
          </a:blip>
          <a:srcRect l="0" t="0" r="48294" b="0"/>
          <a:stretch>
            <a:fillRect/>
          </a:stretch>
        </p:blipFill>
        <p:spPr>
          <a:xfrm>
            <a:off x="410329" y="563592"/>
            <a:ext cx="2907155" cy="12326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image8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82394" y="1179920"/>
            <a:ext cx="6835077" cy="5212528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/>
          <p:nvPr>
            <p:ph type="title"/>
          </p:nvPr>
        </p:nvSpPr>
        <p:spPr>
          <a:xfrm>
            <a:off x="2196127" y="2531722"/>
            <a:ext cx="4627309" cy="1782194"/>
          </a:xfrm>
          <a:prstGeom prst="rect">
            <a:avLst/>
          </a:prstGeom>
        </p:spPr>
        <p:txBody>
          <a:bodyPr/>
          <a:lstStyle>
            <a:lvl1pPr algn="ctr">
              <a:defRPr sz="3000">
                <a:solidFill>
                  <a:srgbClr val="262626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5723930" y="5698961"/>
            <a:ext cx="2634260" cy="47662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262626"/>
                </a:solidFill>
              </a:defRPr>
            </a:lvl1pPr>
            <a:lvl2pPr marL="685781" indent="-228593" algn="ctr">
              <a:buChar char="•"/>
              <a:defRPr>
                <a:solidFill>
                  <a:srgbClr val="262626"/>
                </a:solidFill>
              </a:defRPr>
            </a:lvl2pPr>
            <a:lvl3pPr marL="1188688" indent="-274312" algn="ctr">
              <a:buChar char="•"/>
              <a:defRPr>
                <a:solidFill>
                  <a:srgbClr val="262626"/>
                </a:solidFill>
              </a:defRPr>
            </a:lvl3pPr>
            <a:lvl4pPr marL="1676356" indent="-304790" algn="ctr">
              <a:buChar char="•"/>
              <a:defRPr>
                <a:solidFill>
                  <a:srgbClr val="262626"/>
                </a:solidFill>
              </a:defRPr>
            </a:lvl4pPr>
            <a:lvl5pPr marL="2133547" indent="-304792" algn="ctr">
              <a:buChar char="•"/>
              <a:defRPr>
                <a:solidFill>
                  <a:srgbClr val="262626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Shape 23"/>
          <p:cNvSpPr/>
          <p:nvPr>
            <p:ph type="body" sz="quarter" idx="13"/>
          </p:nvPr>
        </p:nvSpPr>
        <p:spPr>
          <a:xfrm>
            <a:off x="2054667" y="4969619"/>
            <a:ext cx="2080013" cy="476625"/>
          </a:xfrm>
          <a:prstGeom prst="rect">
            <a:avLst/>
          </a:prstGeom>
        </p:spPr>
        <p:txBody>
          <a:bodyPr anchor="ctr"/>
          <a:lstStyle/>
          <a:p>
            <a:pPr marL="457189" indent="-457189">
              <a:buSzPct val="100000"/>
              <a:buFont typeface="Wingdings"/>
              <a:buChar char="▪"/>
            </a:pP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xfrm>
            <a:off x="6276240" y="6214111"/>
            <a:ext cx="276961" cy="284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body" sz="half" idx="1"/>
          </p:nvPr>
        </p:nvSpPr>
        <p:spPr>
          <a:xfrm>
            <a:off x="782316" y="1808263"/>
            <a:ext cx="3074068" cy="4344888"/>
          </a:xfrm>
          <a:prstGeom prst="rect">
            <a:avLst/>
          </a:prstGeom>
        </p:spPr>
        <p:txBody>
          <a:bodyPr/>
          <a:lstStyle>
            <a:lvl1pPr marL="285742" indent="-285742">
              <a:buSzPct val="100000"/>
              <a:buBlip>
                <a:blip r:embed="rId2"/>
              </a:buBlip>
            </a:lvl1pPr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19" name="Shape 119"/>
          <p:cNvSpPr/>
          <p:nvPr>
            <p:ph type="body" sz="half" idx="13"/>
          </p:nvPr>
        </p:nvSpPr>
        <p:spPr>
          <a:xfrm>
            <a:off x="5102526" y="1808263"/>
            <a:ext cx="3074070" cy="4344888"/>
          </a:xfrm>
          <a:prstGeom prst="rect">
            <a:avLst/>
          </a:prstGeom>
        </p:spPr>
        <p:txBody>
          <a:bodyPr/>
          <a:lstStyle/>
          <a:p>
            <a:pPr marL="457189" indent="-457189">
              <a:buSzPct val="100000"/>
              <a:buFont typeface="Wingdings"/>
              <a:buChar char="▪"/>
            </a:pPr>
          </a:p>
        </p:txBody>
      </p:sp>
      <p:sp>
        <p:nvSpPr>
          <p:cNvPr id="120" name="Shape 120"/>
          <p:cNvSpPr/>
          <p:nvPr/>
        </p:nvSpPr>
        <p:spPr>
          <a:xfrm flipH="1">
            <a:off x="4494970" y="1963271"/>
            <a:ext cx="1" cy="4053295"/>
          </a:xfrm>
          <a:prstGeom prst="line">
            <a:avLst/>
          </a:prstGeom>
          <a:ln w="19050">
            <a:solidFill>
              <a:srgbClr val="0D0D0D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89" y="1632455"/>
            <a:ext cx="8186595" cy="4783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55829" y="394003"/>
            <a:ext cx="3225652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4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92145" y="1214449"/>
            <a:ext cx="7106247" cy="58799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34" name="Shape 134"/>
          <p:cNvSpPr/>
          <p:nvPr>
            <p:ph type="body" sz="half" idx="1"/>
          </p:nvPr>
        </p:nvSpPr>
        <p:spPr>
          <a:xfrm>
            <a:off x="782637" y="1821090"/>
            <a:ext cx="3571650" cy="4344988"/>
          </a:xfrm>
          <a:prstGeom prst="rect">
            <a:avLst/>
          </a:prstGeom>
        </p:spPr>
        <p:txBody>
          <a:bodyPr/>
          <a:lstStyle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55829" y="394003"/>
            <a:ext cx="3225652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2145" y="1214449"/>
            <a:ext cx="7106247" cy="58799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47" name="Shape 1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body" sz="half" idx="1"/>
          </p:nvPr>
        </p:nvSpPr>
        <p:spPr>
          <a:xfrm>
            <a:off x="782322" y="1808269"/>
            <a:ext cx="7527729" cy="2629859"/>
          </a:xfrm>
          <a:prstGeom prst="rect">
            <a:avLst/>
          </a:prstGeom>
        </p:spPr>
        <p:txBody>
          <a:bodyPr/>
          <a:lstStyle>
            <a:lvl1pPr marL="457189" indent="-457189">
              <a:buSzPct val="100000"/>
              <a:buFont typeface="Wingdings"/>
              <a:buChar char="▪"/>
            </a:lvl1pPr>
            <a:lvl2pPr marL="812779" indent="-457187">
              <a:buFont typeface="Wingdings"/>
              <a:buAutoNum type="arabicPeriod" startAt="1"/>
            </a:lvl2pPr>
            <a:lvl3pPr marL="1238218" indent="-514335">
              <a:buFont typeface="Wingdings"/>
              <a:buAutoNum type="arabicPeriod" startAt="1"/>
            </a:lvl3pPr>
            <a:lvl4pPr marL="1593809" indent="-514335">
              <a:buFont typeface="Wingdings"/>
              <a:buAutoNum type="arabicPeriod" startAt="1"/>
            </a:lvl4pPr>
            <a:lvl5pPr marL="1949400" indent="-514336">
              <a:buFont typeface="Wingdings"/>
              <a:buAutoNum type="arabicPeriod" startAt="1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5" name="Shape 155"/>
          <p:cNvSpPr/>
          <p:nvPr/>
        </p:nvSpPr>
        <p:spPr>
          <a:xfrm>
            <a:off x="217352" y="465987"/>
            <a:ext cx="3507231" cy="452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PFIsotextPro-Bold"/>
                <a:ea typeface="PFIsotextPro-Bold"/>
                <a:cs typeface="PFIsotextPro-Bold"/>
                <a:sym typeface="PFIsotextPro-Bold"/>
              </a:defRPr>
            </a:lvl1pPr>
          </a:lstStyle>
          <a:p>
            <a:pPr/>
            <a:r>
              <a:t>Домашнее задание №</a:t>
            </a:r>
          </a:p>
        </p:txBody>
      </p:sp>
      <p:pic>
        <p:nvPicPr>
          <p:cNvPr id="156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5268" y="450266"/>
            <a:ext cx="493376" cy="493376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>
            <p:ph type="body" sz="quarter" idx="13"/>
          </p:nvPr>
        </p:nvSpPr>
        <p:spPr>
          <a:xfrm>
            <a:off x="3741627" y="471166"/>
            <a:ext cx="707071" cy="476623"/>
          </a:xfrm>
          <a:prstGeom prst="rect">
            <a:avLst/>
          </a:prstGeom>
        </p:spPr>
        <p:txBody>
          <a:bodyPr anchor="ctr"/>
          <a:lstStyle/>
          <a:p>
            <a:pPr marL="457189" indent="-457189">
              <a:buSzPct val="100000"/>
              <a:buFont typeface="Wingdings"/>
              <a:buChar char="▪"/>
            </a:pPr>
          </a:p>
        </p:txBody>
      </p:sp>
      <p:sp>
        <p:nvSpPr>
          <p:cNvPr id="158" name="Shape 158"/>
          <p:cNvSpPr/>
          <p:nvPr/>
        </p:nvSpPr>
        <p:spPr>
          <a:xfrm>
            <a:off x="782322" y="4827096"/>
            <a:ext cx="1345183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latin typeface="PFIsotextPro-Bold"/>
                <a:ea typeface="PFIsotextPro-Bold"/>
                <a:cs typeface="PFIsotextPro-Bold"/>
                <a:sym typeface="PFIsotextPro-Bold"/>
              </a:defRPr>
            </a:lvl1pPr>
          </a:lstStyle>
          <a:p>
            <a:pPr/>
            <a:r>
              <a:t>Срок сдачи</a:t>
            </a:r>
          </a:p>
        </p:txBody>
      </p:sp>
      <p:sp>
        <p:nvSpPr>
          <p:cNvPr id="159" name="Shape 159"/>
          <p:cNvSpPr/>
          <p:nvPr>
            <p:ph type="body" sz="quarter" idx="14"/>
          </p:nvPr>
        </p:nvSpPr>
        <p:spPr>
          <a:xfrm>
            <a:off x="782321" y="5202308"/>
            <a:ext cx="3397793" cy="519354"/>
          </a:xfrm>
          <a:prstGeom prst="rect">
            <a:avLst/>
          </a:prstGeom>
        </p:spPr>
        <p:txBody>
          <a:bodyPr/>
          <a:lstStyle/>
          <a:p>
            <a:pPr marL="457189" indent="-457189">
              <a:buSzPct val="100000"/>
              <a:buFont typeface="Wingdings"/>
              <a:buChar char="▪"/>
            </a:pPr>
          </a:p>
        </p:txBody>
      </p:sp>
      <p:sp>
        <p:nvSpPr>
          <p:cNvPr id="160" name="Shape 1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6.png"/>
          <p:cNvPicPr>
            <a:picLocks noChangeAspect="1"/>
          </p:cNvPicPr>
          <p:nvPr/>
        </p:nvPicPr>
        <p:blipFill>
          <a:blip r:embed="rId4">
            <a:extLst/>
          </a:blip>
          <a:srcRect l="9991" t="4245" r="19471" b="7940"/>
          <a:stretch>
            <a:fillRect/>
          </a:stretch>
        </p:blipFill>
        <p:spPr>
          <a:xfrm>
            <a:off x="-43785" y="93767"/>
            <a:ext cx="9187787" cy="6657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7.png"/>
          <p:cNvPicPr>
            <a:picLocks noChangeAspect="1"/>
          </p:cNvPicPr>
          <p:nvPr/>
        </p:nvPicPr>
        <p:blipFill>
          <a:blip r:embed="rId5">
            <a:extLst/>
          </a:blip>
          <a:srcRect l="0" t="0" r="48294" b="0"/>
          <a:stretch>
            <a:fillRect/>
          </a:stretch>
        </p:blipFill>
        <p:spPr>
          <a:xfrm>
            <a:off x="410329" y="563592"/>
            <a:ext cx="2907155" cy="12326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8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82394" y="1179920"/>
            <a:ext cx="6835077" cy="5212528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>
            <p:ph type="title"/>
          </p:nvPr>
        </p:nvSpPr>
        <p:spPr>
          <a:xfrm>
            <a:off x="2196127" y="2531722"/>
            <a:ext cx="4627309" cy="1782194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262626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73" name="Shape 173"/>
          <p:cNvSpPr/>
          <p:nvPr/>
        </p:nvSpPr>
        <p:spPr>
          <a:xfrm>
            <a:off x="5709415" y="5731931"/>
            <a:ext cx="2527807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latin typeface="PFIsotextPro-Bold"/>
                <a:ea typeface="PFIsotextPro-Bold"/>
                <a:cs typeface="PFIsotextPro-Bold"/>
                <a:sym typeface="PFIsotextPro-Bold"/>
              </a:defRPr>
            </a:lvl1pPr>
          </a:lstStyle>
          <a:p>
            <a:pPr/>
            <a:r>
              <a:t>Спасибо за внимание!</a:t>
            </a:r>
          </a:p>
        </p:txBody>
      </p:sp>
      <p:sp>
        <p:nvSpPr>
          <p:cNvPr id="174" name="Shape 174"/>
          <p:cNvSpPr/>
          <p:nvPr>
            <p:ph type="sldNum" sz="quarter" idx="2"/>
          </p:nvPr>
        </p:nvSpPr>
        <p:spPr>
          <a:xfrm>
            <a:off x="6276240" y="6214111"/>
            <a:ext cx="276961" cy="284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6.png"/>
          <p:cNvPicPr>
            <a:picLocks noChangeAspect="1"/>
          </p:cNvPicPr>
          <p:nvPr/>
        </p:nvPicPr>
        <p:blipFill>
          <a:blip r:embed="rId4">
            <a:extLst/>
          </a:blip>
          <a:srcRect l="9991" t="4245" r="19471" b="7940"/>
          <a:stretch>
            <a:fillRect/>
          </a:stretch>
        </p:blipFill>
        <p:spPr>
          <a:xfrm>
            <a:off x="-43785" y="93767"/>
            <a:ext cx="9187787" cy="6657083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>
            <p:ph type="sldNum" sz="quarter" idx="2"/>
          </p:nvPr>
        </p:nvSpPr>
        <p:spPr>
          <a:xfrm>
            <a:off x="6276240" y="6214111"/>
            <a:ext cx="276961" cy="284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Что нового в шаблон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6.png"/>
          <p:cNvPicPr>
            <a:picLocks noChangeAspect="1"/>
          </p:cNvPicPr>
          <p:nvPr/>
        </p:nvPicPr>
        <p:blipFill>
          <a:blip r:embed="rId4">
            <a:extLst/>
          </a:blip>
          <a:srcRect l="9991" t="4245" r="19471" b="7940"/>
          <a:stretch>
            <a:fillRect/>
          </a:stretch>
        </p:blipFill>
        <p:spPr>
          <a:xfrm>
            <a:off x="-43785" y="93767"/>
            <a:ext cx="9187787" cy="6657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1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7491" y="828606"/>
            <a:ext cx="7529018" cy="522982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>
            <p:ph type="sldNum" sz="quarter" idx="2"/>
          </p:nvPr>
        </p:nvSpPr>
        <p:spPr>
          <a:xfrm>
            <a:off x="6276240" y="6214111"/>
            <a:ext cx="276961" cy="284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4939479" y="2880876"/>
            <a:ext cx="2696212" cy="366067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/>
        </p:nvSpPr>
        <p:spPr>
          <a:xfrm>
            <a:off x="671294" y="1892806"/>
            <a:ext cx="3294746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/>
            </a:lvl1pPr>
          </a:lstStyle>
          <a:p>
            <a:pPr/>
            <a:r>
              <a:t>В вашем распоряжении есть следующие слайды:</a:t>
            </a:r>
          </a:p>
        </p:txBody>
      </p:sp>
      <p:sp>
        <p:nvSpPr>
          <p:cNvPr id="204" name="Shape 204"/>
          <p:cNvSpPr/>
          <p:nvPr/>
        </p:nvSpPr>
        <p:spPr>
          <a:xfrm>
            <a:off x="671287" y="2423360"/>
            <a:ext cx="3927608" cy="371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889" indent="-342889">
              <a:buSzPct val="100000"/>
              <a:buAutoNum type="arabicPeriod" startAt="1"/>
              <a:defRPr b="1" sz="1600"/>
            </a:pPr>
            <a:r>
              <a:t>Титульный слайд</a:t>
            </a:r>
          </a:p>
          <a:p>
            <a:pPr marL="342889" indent="-342889" defTabSz="914377">
              <a:buSzPct val="100000"/>
              <a:buAutoNum type="arabicPeriod" startAt="1"/>
              <a:defRPr b="1" sz="1600"/>
            </a:pPr>
            <a:r>
              <a:t>Заголовок и текст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Содержание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Терминология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Цитата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Заголовок, подзаголовок и текст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Заголовок и картинка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Заголовок, текст и картинка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Код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Плюсы и минусы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Два вертикальных объекта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Только заголовок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Пустой слайд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Домашнее задание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Контакты</a:t>
            </a:r>
          </a:p>
        </p:txBody>
      </p:sp>
      <p:sp>
        <p:nvSpPr>
          <p:cNvPr id="205" name="Shape 205"/>
          <p:cNvSpPr/>
          <p:nvPr/>
        </p:nvSpPr>
        <p:spPr>
          <a:xfrm flipH="1">
            <a:off x="4667250" y="1963271"/>
            <a:ext cx="1" cy="4053295"/>
          </a:xfrm>
          <a:prstGeom prst="line">
            <a:avLst/>
          </a:prstGeom>
          <a:ln w="19050">
            <a:solidFill>
              <a:srgbClr val="0D0D0D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6" name="Shape 206"/>
          <p:cNvSpPr/>
          <p:nvPr/>
        </p:nvSpPr>
        <p:spPr>
          <a:xfrm>
            <a:off x="4867097" y="1919310"/>
            <a:ext cx="3294744" cy="81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600"/>
            </a:lvl1pPr>
          </a:lstStyle>
          <a:p>
            <a:pPr/>
            <a:r>
              <a:t>Для акцентов в коде и тексте на слайдах в настройках цвета у вас есть готовая палитра:</a:t>
            </a:r>
          </a:p>
        </p:txBody>
      </p:sp>
      <p:sp>
        <p:nvSpPr>
          <p:cNvPr id="207" name="Shape 207"/>
          <p:cNvSpPr/>
          <p:nvPr/>
        </p:nvSpPr>
        <p:spPr>
          <a:xfrm>
            <a:off x="4867097" y="3606181"/>
            <a:ext cx="3294744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600"/>
            </a:lvl1pPr>
          </a:lstStyle>
          <a:p>
            <a:pPr/>
            <a:r>
              <a:t>Используйте готовый набор иконок и элементов для создания ориентиров на слайде:</a:t>
            </a:r>
          </a:p>
        </p:txBody>
      </p:sp>
      <p:sp>
        <p:nvSpPr>
          <p:cNvPr id="208" name="Shape 208"/>
          <p:cNvSpPr/>
          <p:nvPr/>
        </p:nvSpPr>
        <p:spPr>
          <a:xfrm>
            <a:off x="217345" y="465987"/>
            <a:ext cx="3498697" cy="452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PFIsotextPro-Bold"/>
                <a:ea typeface="PFIsotextPro-Bold"/>
                <a:cs typeface="PFIsotextPro-Bold"/>
                <a:sym typeface="PFIsotextPro-Bold"/>
              </a:defRPr>
            </a:lvl1pPr>
          </a:lstStyle>
          <a:p>
            <a:pPr/>
            <a:r>
              <a:t>Пояснения к шаблону</a:t>
            </a:r>
          </a:p>
        </p:txBody>
      </p:sp>
      <p:pic>
        <p:nvPicPr>
          <p:cNvPr id="209" name="image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96636" y="4572000"/>
            <a:ext cx="2659159" cy="1404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/>
          <p:nvPr>
            <p:ph type="sldNum" sz="quarter" idx="2"/>
          </p:nvPr>
        </p:nvSpPr>
        <p:spPr>
          <a:xfrm>
            <a:off x="6276240" y="6214111"/>
            <a:ext cx="276961" cy="284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57189" indent="-457189">
              <a:buSzPct val="100000"/>
              <a:buAutoNum type="arabicPeriod" startAt="1"/>
            </a:lvl1pPr>
            <a:lvl2pPr marL="812779" indent="-457187">
              <a:buAutoNum type="arabicPeriod" startAt="1"/>
            </a:lvl2pPr>
            <a:lvl3pPr marL="1238218" indent="-514335">
              <a:buAutoNum type="arabicPeriod" startAt="1"/>
            </a:lvl3pPr>
            <a:lvl4pPr marL="1593809" indent="-514335">
              <a:buAutoNum type="arabicPeriod" startAt="1"/>
            </a:lvl4pPr>
            <a:lvl5pPr marL="1949400" indent="-514336">
              <a:buAutoNum type="arabicPeriod" startAt="1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217344" y="465987"/>
            <a:ext cx="2284679" cy="452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PFIsotextPro-Bold"/>
                <a:ea typeface="PFIsotextPro-Bold"/>
                <a:cs typeface="PFIsotextPro-Bold"/>
                <a:sym typeface="PFIsotextPro-Bold"/>
              </a:defRPr>
            </a:lvl1pPr>
          </a:lstStyle>
          <a:p>
            <a:pPr/>
            <a:r>
              <a:t>Терминология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57189" indent="-457189">
              <a:buSzPct val="100000"/>
              <a:buFont typeface="Wingdings"/>
              <a:buChar char="▪"/>
            </a:lvl1pPr>
            <a:lvl2pPr marL="812779" indent="-457187">
              <a:buFont typeface="Wingdings"/>
              <a:buAutoNum type="arabicPeriod" startAt="1"/>
            </a:lvl2pPr>
            <a:lvl3pPr marL="1238218" indent="-514335">
              <a:buFont typeface="Wingdings"/>
              <a:buAutoNum type="arabicPeriod" startAt="1"/>
            </a:lvl3pPr>
            <a:lvl4pPr marL="1593809" indent="-514335">
              <a:buFont typeface="Wingdings"/>
              <a:buAutoNum type="arabicPeriod" startAt="1"/>
            </a:lvl4pPr>
            <a:lvl5pPr marL="1949400" indent="-514336">
              <a:buFont typeface="Wingdings"/>
              <a:buAutoNum type="arabicPeriod" startAt="1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image6.png"/>
          <p:cNvPicPr>
            <a:picLocks noChangeAspect="1"/>
          </p:cNvPicPr>
          <p:nvPr/>
        </p:nvPicPr>
        <p:blipFill>
          <a:blip r:embed="rId4">
            <a:extLst/>
          </a:blip>
          <a:srcRect l="9991" t="4245" r="19471" b="7940"/>
          <a:stretch>
            <a:fillRect/>
          </a:stretch>
        </p:blipFill>
        <p:spPr>
          <a:xfrm>
            <a:off x="-43785" y="93767"/>
            <a:ext cx="9187787" cy="6657083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598024" y="705895"/>
            <a:ext cx="914401" cy="302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9900"/>
            </a:lvl1pPr>
          </a:lstStyle>
          <a:p>
            <a:pPr/>
            <a:r>
              <a:t>“</a:t>
            </a:r>
          </a:p>
        </p:txBody>
      </p:sp>
      <p:sp>
        <p:nvSpPr>
          <p:cNvPr id="62" name="Shape 62"/>
          <p:cNvSpPr/>
          <p:nvPr>
            <p:ph type="body" sz="half" idx="1"/>
          </p:nvPr>
        </p:nvSpPr>
        <p:spPr>
          <a:xfrm>
            <a:off x="1146175" y="2514838"/>
            <a:ext cx="7024690" cy="194469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buSzTx/>
              <a:buNone/>
              <a:defRPr sz="280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buSzTx/>
              <a:buNone/>
              <a:defRPr sz="280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buSzTx/>
              <a:buNone/>
              <a:defRPr sz="280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buSzTx/>
              <a:buNone/>
              <a:defRPr sz="28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3" name="Shape 63"/>
          <p:cNvSpPr/>
          <p:nvPr>
            <p:ph type="body" sz="quarter" idx="13"/>
          </p:nvPr>
        </p:nvSpPr>
        <p:spPr>
          <a:xfrm>
            <a:off x="3192008" y="4749367"/>
            <a:ext cx="4978857" cy="621589"/>
          </a:xfrm>
          <a:prstGeom prst="rect">
            <a:avLst/>
          </a:prstGeom>
        </p:spPr>
        <p:txBody>
          <a:bodyPr anchor="ctr"/>
          <a:lstStyle/>
          <a:p>
            <a:pPr marL="457189" indent="-457189">
              <a:buSzPct val="100000"/>
              <a:buFont typeface="Wingdings"/>
              <a:buChar char="▪"/>
            </a:pPr>
          </a:p>
        </p:txBody>
      </p:sp>
      <p:pic>
        <p:nvPicPr>
          <p:cNvPr id="64" name="image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55829" y="394003"/>
            <a:ext cx="3225652" cy="707163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body" idx="1"/>
          </p:nvPr>
        </p:nvSpPr>
        <p:spPr>
          <a:xfrm>
            <a:off x="782322" y="2769704"/>
            <a:ext cx="7527729" cy="3472152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3" name="Shape 73"/>
          <p:cNvSpPr/>
          <p:nvPr>
            <p:ph type="body" sz="quarter" idx="13"/>
          </p:nvPr>
        </p:nvSpPr>
        <p:spPr>
          <a:xfrm>
            <a:off x="782322" y="1808265"/>
            <a:ext cx="7527729" cy="786902"/>
          </a:xfrm>
          <a:prstGeom prst="rect">
            <a:avLst/>
          </a:prstGeom>
        </p:spPr>
        <p:txBody>
          <a:bodyPr/>
          <a:lstStyle/>
          <a:p>
            <a:pPr marL="457189" indent="-457189">
              <a:buSzPct val="100000"/>
              <a:buFont typeface="Wingdings"/>
              <a:buChar char="▪"/>
            </a:pPr>
          </a:p>
        </p:txBody>
      </p:sp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pic" idx="13"/>
          </p:nvPr>
        </p:nvSpPr>
        <p:spPr>
          <a:xfrm>
            <a:off x="647700" y="1790706"/>
            <a:ext cx="7791450" cy="43624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pic" sz="half" idx="13"/>
          </p:nvPr>
        </p:nvSpPr>
        <p:spPr>
          <a:xfrm>
            <a:off x="4996693" y="1790706"/>
            <a:ext cx="3309116" cy="43624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Shape 92"/>
          <p:cNvSpPr/>
          <p:nvPr>
            <p:ph type="body" sz="half" idx="1"/>
          </p:nvPr>
        </p:nvSpPr>
        <p:spPr>
          <a:xfrm>
            <a:off x="782316" y="1808263"/>
            <a:ext cx="3884939" cy="434488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452880" y="1632455"/>
            <a:ext cx="8186595" cy="4783943"/>
          </a:xfrm>
          <a:prstGeom prst="rect">
            <a:avLst/>
          </a:prstGeom>
          <a:solidFill>
            <a:schemeClr val="accent1">
              <a:alpha val="1019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4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55829" y="394003"/>
            <a:ext cx="3225652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image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2145" y="1214449"/>
            <a:ext cx="7106247" cy="58799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>
            <p:ph type="title"/>
          </p:nvPr>
        </p:nvSpPr>
        <p:spPr>
          <a:xfrm>
            <a:off x="909459" y="258969"/>
            <a:ext cx="6294577" cy="86899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pic>
        <p:nvPicPr>
          <p:cNvPr id="107" name="image9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9688" y="394003"/>
            <a:ext cx="631788" cy="631788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108"/>
          <p:cNvSpPr/>
          <p:nvPr>
            <p:ph type="body" sz="quarter" idx="1"/>
          </p:nvPr>
        </p:nvSpPr>
        <p:spPr>
          <a:xfrm>
            <a:off x="782322" y="1808269"/>
            <a:ext cx="7527729" cy="30237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PFIsotextPro-Bold"/>
                <a:ea typeface="PFIsotextPro-Bold"/>
                <a:cs typeface="PFIsotextPro-Bold"/>
                <a:sym typeface="PFIsotextPro-Bold"/>
              </a:defRPr>
            </a:lvl1pPr>
            <a:lvl2pPr marL="515606" indent="-160016">
              <a:defRPr sz="1800">
                <a:latin typeface="PFIsotextPro-Bold"/>
                <a:ea typeface="PFIsotextPro-Bold"/>
                <a:cs typeface="PFIsotextPro-Bold"/>
                <a:sym typeface="PFIsotextPro-Bold"/>
              </a:defRPr>
            </a:lvl2pPr>
            <a:lvl3pPr marL="901677" indent="-177796">
              <a:defRPr sz="1800">
                <a:latin typeface="PFIsotextPro-Bold"/>
                <a:ea typeface="PFIsotextPro-Bold"/>
                <a:cs typeface="PFIsotextPro-Bold"/>
                <a:sym typeface="PFIsotextPro-Bold"/>
              </a:defRPr>
            </a:lvl3pPr>
            <a:lvl4pPr marL="1279493" indent="-200019">
              <a:defRPr sz="1800">
                <a:latin typeface="PFIsotextPro-Bold"/>
                <a:ea typeface="PFIsotextPro-Bold"/>
                <a:cs typeface="PFIsotextPro-Bold"/>
                <a:sym typeface="PFIsotextPro-Bold"/>
              </a:defRPr>
            </a:lvl4pPr>
            <a:lvl5pPr marL="1635083" indent="-200019">
              <a:defRPr sz="1800">
                <a:latin typeface="PFIsotextPro-Bold"/>
                <a:ea typeface="PFIsotextPro-Bold"/>
                <a:cs typeface="PFIsotextPro-Bold"/>
                <a:sym typeface="PFIsotextPro-Bold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9" name="Shape 109"/>
          <p:cNvSpPr/>
          <p:nvPr>
            <p:ph type="body" idx="13"/>
          </p:nvPr>
        </p:nvSpPr>
        <p:spPr>
          <a:xfrm>
            <a:off x="782322" y="2267099"/>
            <a:ext cx="7527729" cy="3955914"/>
          </a:xfrm>
          <a:prstGeom prst="rect">
            <a:avLst/>
          </a:prstGeom>
        </p:spPr>
        <p:txBody>
          <a:bodyPr/>
          <a:lstStyle/>
          <a:p>
            <a:pPr marL="457189" indent="-457189">
              <a:buSzPct val="100000"/>
              <a:buFont typeface="Wingdings"/>
              <a:buChar char="▪"/>
            </a:pPr>
          </a:p>
        </p:txBody>
      </p:sp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13.xml"/><Relationship Id="rId20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55829" y="394003"/>
            <a:ext cx="3225652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2145" y="1214449"/>
            <a:ext cx="7106247" cy="58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2889" y="1632455"/>
            <a:ext cx="8186595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>
            <p:ph type="title"/>
          </p:nvPr>
        </p:nvSpPr>
        <p:spPr>
          <a:xfrm>
            <a:off x="292146" y="258969"/>
            <a:ext cx="6963685" cy="868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" name="Shape 9"/>
          <p:cNvSpPr/>
          <p:nvPr>
            <p:ph type="sldNum" sz="quarter" idx="2"/>
          </p:nvPr>
        </p:nvSpPr>
        <p:spPr>
          <a:xfrm>
            <a:off x="8706477" y="6293272"/>
            <a:ext cx="276960" cy="28447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400">
                <a:latin typeface="PFIsotextPro-Regular"/>
                <a:ea typeface="PFIsotextPro-Regular"/>
                <a:cs typeface="PFIsotextPro-Regular"/>
                <a:sym typeface="PFIsotextPro-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  <p:sldLayoutId id="2147483665" r:id="rId23"/>
  </p:sldLayoutIdLst>
  <p:transition xmlns:p14="http://schemas.microsoft.com/office/powerpoint/2010/main" spd="med" advClick="1"/>
  <p:txStyles>
    <p:titleStyle>
      <a:lvl1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PFIsotextPro-Bold"/>
          <a:ea typeface="PFIsotextPro-Bold"/>
          <a:cs typeface="PFIsotextPro-Bold"/>
          <a:sym typeface="PFIsotextPro-Bold"/>
        </a:defRPr>
      </a:lvl1pPr>
      <a:lvl2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PFIsotextPro-Bold"/>
          <a:ea typeface="PFIsotextPro-Bold"/>
          <a:cs typeface="PFIsotextPro-Bold"/>
          <a:sym typeface="PFIsotextPro-Bold"/>
        </a:defRPr>
      </a:lvl2pPr>
      <a:lvl3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PFIsotextPro-Bold"/>
          <a:ea typeface="PFIsotextPro-Bold"/>
          <a:cs typeface="PFIsotextPro-Bold"/>
          <a:sym typeface="PFIsotextPro-Bold"/>
        </a:defRPr>
      </a:lvl3pPr>
      <a:lvl4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PFIsotextPro-Bold"/>
          <a:ea typeface="PFIsotextPro-Bold"/>
          <a:cs typeface="PFIsotextPro-Bold"/>
          <a:sym typeface="PFIsotextPro-Bold"/>
        </a:defRPr>
      </a:lvl4pPr>
      <a:lvl5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PFIsotextPro-Bold"/>
          <a:ea typeface="PFIsotextPro-Bold"/>
          <a:cs typeface="PFIsotextPro-Bold"/>
          <a:sym typeface="PFIsotextPro-Bold"/>
        </a:defRPr>
      </a:lvl5pPr>
      <a:lvl6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PFIsotextPro-Bold"/>
          <a:ea typeface="PFIsotextPro-Bold"/>
          <a:cs typeface="PFIsotextPro-Bold"/>
          <a:sym typeface="PFIsotextPro-Bold"/>
        </a:defRPr>
      </a:lvl6pPr>
      <a:lvl7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PFIsotextPro-Bold"/>
          <a:ea typeface="PFIsotextPro-Bold"/>
          <a:cs typeface="PFIsotextPro-Bold"/>
          <a:sym typeface="PFIsotextPro-Bold"/>
        </a:defRPr>
      </a:lvl7pPr>
      <a:lvl8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PFIsotextPro-Bold"/>
          <a:ea typeface="PFIsotextPro-Bold"/>
          <a:cs typeface="PFIsotextPro-Bold"/>
          <a:sym typeface="PFIsotextPro-Bold"/>
        </a:defRPr>
      </a:lvl8pPr>
      <a:lvl9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PFIsotextPro-Bold"/>
          <a:ea typeface="PFIsotextPro-Bold"/>
          <a:cs typeface="PFIsotextPro-Bold"/>
          <a:sym typeface="PFIsotextPro-Bold"/>
        </a:defRPr>
      </a:lvl9pPr>
    </p:titleStyle>
    <p:bodyStyle>
      <a:lvl1pPr marL="0" marR="0" indent="0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1pPr>
      <a:lvl2pPr marL="549549" marR="0" indent="-193958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2pPr>
      <a:lvl3pPr marL="960942" marR="0" indent="-237061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3pPr>
      <a:lvl4pPr marL="1316533" marR="0" indent="-237061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4pPr>
      <a:lvl5pPr marL="1672125" marR="0" indent="-237061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5pPr>
      <a:lvl6pPr marL="2590735" marR="0" indent="-304792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6pPr>
      <a:lvl7pPr marL="3047924" marR="0" indent="-304792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7pPr>
      <a:lvl8pPr marL="3505112" marR="0" indent="-304792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8pPr>
      <a:lvl9pPr marL="3962301" marR="0" indent="-304791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.apple.com/ios/human-interface-guidelines/" TargetMode="External"/><Relationship Id="rId3" Type="http://schemas.openxmlformats.org/officeDocument/2006/relationships/hyperlink" Target="https://www.objc.io/issues/3-views/custom-controls/" TargetMode="External"/><Relationship Id="rId4" Type="http://schemas.openxmlformats.org/officeDocument/2006/relationships/hyperlink" Target="https://developer.apple.com/library/content/documentation/UserExperience/Conceptual/AutolayoutPG/VisualFormatLanguage.html" TargetMode="External"/><Relationship Id="rId5" Type="http://schemas.openxmlformats.org/officeDocument/2006/relationships/hyperlink" Target="https://cocoapods.org" TargetMode="External"/><Relationship Id="rId6" Type="http://schemas.openxmlformats.org/officeDocument/2006/relationships/hyperlink" Target="http://nshipster.com/ibinspectable-ibdesignable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hyperlink" Target="https://developer.apple.com/reference/uikit/uicontrol" TargetMode="External"/><Relationship Id="rId5" Type="http://schemas.openxmlformats.org/officeDocument/2006/relationships/hyperlink" Target="https://developer.apple.com/reference/uikit/uislider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xfrm>
            <a:off x="2196127" y="2531722"/>
            <a:ext cx="4627309" cy="1782193"/>
          </a:xfrm>
          <a:prstGeom prst="rect">
            <a:avLst/>
          </a:prstGeom>
        </p:spPr>
        <p:txBody>
          <a:bodyPr/>
          <a:lstStyle/>
          <a:p>
            <a:pPr/>
            <a:r>
              <a:t>UIView, UIControl, собственные UIView</a:t>
            </a:r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pPr/>
            <a:r>
              <a:t>Дмитрий Тараев</a:t>
            </a:r>
          </a:p>
        </p:txBody>
      </p:sp>
      <p:sp>
        <p:nvSpPr>
          <p:cNvPr id="221" name="Shape 221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buFont typeface="Wingdings"/>
              <a:defRPr sz="2500">
                <a:solidFill>
                  <a:srgbClr val="262626"/>
                </a:solidFill>
              </a:defRPr>
            </a:lvl1pPr>
          </a:lstStyle>
          <a:p>
            <a:pPr/>
            <a:r>
              <a:t>Занятие №5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Кастомные UIView</a:t>
            </a:r>
          </a:p>
        </p:txBody>
      </p:sp>
      <p:sp>
        <p:nvSpPr>
          <p:cNvPr id="259" name="Shape 259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  <a:r>
              <a:t>Кастомизация</a:t>
            </a:r>
          </a:p>
          <a:p>
            <a:pPr lvl="1" marL="876287" indent="-342900">
              <a:buFont typeface="Arial"/>
              <a:buChar char="•"/>
            </a:pPr>
            <a:r>
              <a:t>initWithFrame:</a:t>
            </a:r>
          </a:p>
          <a:p>
            <a:pPr lvl="3" marL="1422372" indent="-342900">
              <a:buFont typeface="Arial"/>
              <a:buChar char="•"/>
            </a:pPr>
            <a:r>
              <a:t>не подходит для случая Interface Builder’а</a:t>
            </a:r>
          </a:p>
          <a:p>
            <a:pPr lvl="1" marL="876287" indent="-342900">
              <a:buFont typeface="Arial"/>
              <a:buChar char="•"/>
            </a:pPr>
            <a:r>
              <a:t>awakeFromNib:</a:t>
            </a:r>
          </a:p>
          <a:p>
            <a:pPr lvl="3" marL="1422372" indent="-342900">
              <a:buFont typeface="Arial"/>
              <a:buChar char="•"/>
            </a:pPr>
            <a:r>
              <a:t>для view, созданного через Interface Builder</a:t>
            </a:r>
          </a:p>
          <a:p>
            <a:pPr lvl="1" marL="876287" indent="-342900">
              <a:buFont typeface="Arial"/>
              <a:buChar char="•"/>
            </a:pPr>
            <a:r>
              <a:t>drawRect:</a:t>
            </a:r>
          </a:p>
          <a:p>
            <a:pPr lvl="3" marL="1422372" indent="-342900">
              <a:buFont typeface="Arial"/>
              <a:buChar char="•"/>
            </a:pPr>
            <a:r>
              <a:t>если нужно во view что-то нарисовать</a:t>
            </a:r>
          </a:p>
        </p:txBody>
      </p:sp>
      <p:sp>
        <p:nvSpPr>
          <p:cNvPr id="260" name="Shape 260"/>
          <p:cNvSpPr/>
          <p:nvPr>
            <p:ph type="sldNum" sz="quarter" idx="4294967295"/>
          </p:nvPr>
        </p:nvSpPr>
        <p:spPr>
          <a:xfrm>
            <a:off x="8706477" y="6293272"/>
            <a:ext cx="276960" cy="284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Кастомные UIView: -drawRect:</a:t>
            </a:r>
          </a:p>
        </p:txBody>
      </p:sp>
      <p:sp>
        <p:nvSpPr>
          <p:cNvPr id="263" name="Shape 263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253745" indent="-253745" defTabSz="676639">
              <a:spcBef>
                <a:spcPts val="700"/>
              </a:spcBef>
              <a:buSzPct val="100000"/>
              <a:buFont typeface="Arial"/>
              <a:buChar char="•"/>
              <a:defRPr sz="1776"/>
            </a:pPr>
            <a:r>
              <a:t>В UIView можно рисовать:</a:t>
            </a:r>
          </a:p>
          <a:p>
            <a:pPr lvl="1" marL="648452" indent="-253745" defTabSz="676639">
              <a:spcBef>
                <a:spcPts val="700"/>
              </a:spcBef>
              <a:buFont typeface="Arial"/>
              <a:buChar char="•"/>
              <a:defRPr sz="1776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UIBezierPath</a:t>
            </a:r>
          </a:p>
          <a:p>
            <a:pPr lvl="3" marL="1052556" indent="-253745" defTabSz="676639">
              <a:spcBef>
                <a:spcPts val="700"/>
              </a:spcBef>
              <a:buFont typeface="Arial"/>
              <a:buChar char="•"/>
              <a:defRPr sz="1776"/>
            </a:pPr>
          </a:p>
          <a:p>
            <a:pPr lvl="3" marL="1052556" indent="-253745" defTabSz="676639">
              <a:spcBef>
                <a:spcPts val="700"/>
              </a:spcBef>
              <a:buFont typeface="Arial"/>
              <a:buChar char="•"/>
              <a:defRPr sz="1776"/>
            </a:pPr>
            <a:r>
              <a:t>moveToPoint:,</a:t>
            </a:r>
          </a:p>
          <a:p>
            <a:pPr lvl="3" marL="1052556" indent="-253745" defTabSz="676639">
              <a:spcBef>
                <a:spcPts val="700"/>
              </a:spcBef>
              <a:buFont typeface="Arial"/>
              <a:buChar char="•"/>
              <a:defRPr sz="1776"/>
            </a:pPr>
            <a:r>
              <a:t>addLineToPoint</a:t>
            </a:r>
          </a:p>
          <a:p>
            <a:pPr lvl="1" marL="648452" indent="-253745" defTabSz="676639">
              <a:spcBef>
                <a:spcPts val="700"/>
              </a:spcBef>
              <a:buFont typeface="Arial"/>
              <a:buChar char="•"/>
              <a:defRPr sz="1776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Core Graphics</a:t>
            </a:r>
          </a:p>
          <a:p>
            <a:pPr lvl="3" marL="1052556" indent="-253745" defTabSz="676639">
              <a:spcBef>
                <a:spcPts val="700"/>
              </a:spcBef>
              <a:buFont typeface="Arial"/>
              <a:buChar char="•"/>
              <a:defRPr sz="1776"/>
            </a:pPr>
            <a:r>
              <a:t>контекст CGGetCurrentContext()</a:t>
            </a:r>
          </a:p>
          <a:p>
            <a:pPr lvl="4" marL="1315693" indent="-253745" defTabSz="676639">
              <a:spcBef>
                <a:spcPts val="700"/>
              </a:spcBef>
              <a:buFont typeface="Arial"/>
              <a:buChar char="•"/>
              <a:defRPr sz="1776"/>
            </a:pPr>
            <a:r>
              <a:t>экран</a:t>
            </a:r>
          </a:p>
          <a:p>
            <a:pPr lvl="4" marL="1315693" indent="-253745" defTabSz="676639">
              <a:spcBef>
                <a:spcPts val="700"/>
              </a:spcBef>
              <a:buFont typeface="Arial"/>
              <a:buChar char="•"/>
              <a:defRPr sz="1776"/>
            </a:pPr>
            <a:r>
              <a:t>pdf</a:t>
            </a:r>
          </a:p>
          <a:p>
            <a:pPr lvl="4" marL="1315693" indent="-253745" defTabSz="676639">
              <a:spcBef>
                <a:spcPts val="700"/>
              </a:spcBef>
              <a:buFont typeface="Arial"/>
              <a:buChar char="•"/>
              <a:defRPr sz="1776"/>
            </a:pPr>
            <a:r>
              <a:t>принтер</a:t>
            </a:r>
          </a:p>
          <a:p>
            <a:pPr lvl="3" marL="1052556" indent="-253745" defTabSz="676639">
              <a:spcBef>
                <a:spcPts val="700"/>
              </a:spcBef>
              <a:buFont typeface="Arial"/>
              <a:buChar char="•"/>
              <a:defRPr sz="1776"/>
            </a:pPr>
            <a:r>
              <a:t>функции для рисования</a:t>
            </a:r>
          </a:p>
          <a:p>
            <a:pPr marL="253745" indent="-253745" defTabSz="676639">
              <a:spcBef>
                <a:spcPts val="700"/>
              </a:spcBef>
              <a:buSzPct val="100000"/>
              <a:buFont typeface="Arial"/>
              <a:buChar char="•"/>
              <a:defRPr sz="1776"/>
            </a:pPr>
          </a:p>
          <a:p>
            <a:pPr marL="253745" indent="-253745" defTabSz="676639">
              <a:spcBef>
                <a:spcPts val="700"/>
              </a:spcBef>
              <a:buSzPct val="100000"/>
              <a:buFont typeface="Arial"/>
              <a:buChar char="•"/>
              <a:defRPr sz="1776"/>
            </a:pPr>
            <a:r>
              <a:t>Используется CPU, а не GPU</a:t>
            </a:r>
          </a:p>
        </p:txBody>
      </p:sp>
      <p:sp>
        <p:nvSpPr>
          <p:cNvPr id="264" name="Shape 264"/>
          <p:cNvSpPr/>
          <p:nvPr>
            <p:ph type="sldNum" sz="quarter" idx="4294967295"/>
          </p:nvPr>
        </p:nvSpPr>
        <p:spPr>
          <a:xfrm>
            <a:off x="8706477" y="6293272"/>
            <a:ext cx="276960" cy="284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67" name="Group 267"/>
          <p:cNvGrpSpPr/>
          <p:nvPr/>
        </p:nvGrpSpPr>
        <p:grpSpPr>
          <a:xfrm>
            <a:off x="1626356" y="2456532"/>
            <a:ext cx="6639348" cy="386543"/>
            <a:chOff x="0" y="-9881"/>
            <a:chExt cx="6639346" cy="386541"/>
          </a:xfrm>
        </p:grpSpPr>
        <p:sp>
          <p:nvSpPr>
            <p:cNvPr id="265" name="Shape 265"/>
            <p:cNvSpPr/>
            <p:nvPr/>
          </p:nvSpPr>
          <p:spPr>
            <a:xfrm>
              <a:off x="0" y="0"/>
              <a:ext cx="6499188" cy="376660"/>
            </a:xfrm>
            <a:prstGeom prst="rect">
              <a:avLst/>
            </a:prstGeom>
            <a:solidFill>
              <a:schemeClr val="accent1">
                <a:alpha val="1019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PT Mono"/>
                  <a:ea typeface="PT Mono"/>
                  <a:cs typeface="PT Mono"/>
                  <a:sym typeface="PT Mono"/>
                </a:defRPr>
              </a:pPr>
            </a:p>
          </p:txBody>
        </p:sp>
        <p:sp>
          <p:nvSpPr>
            <p:cNvPr id="266" name="Shape 266"/>
            <p:cNvSpPr/>
            <p:nvPr/>
          </p:nvSpPr>
          <p:spPr>
            <a:xfrm>
              <a:off x="9881" y="-9882"/>
              <a:ext cx="6629467" cy="3660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buClr>
                  <a:srgbClr val="808080"/>
                </a:buClr>
                <a:defRPr sz="1600">
                  <a:latin typeface="PT Mono"/>
                  <a:ea typeface="PT Mono"/>
                  <a:cs typeface="PT Mono"/>
                  <a:sym typeface="PT Mono"/>
                </a:defRPr>
              </a:lvl1pPr>
            </a:lstStyle>
            <a:p>
              <a:pPr/>
              <a:r>
                <a:t>UIBezierPath *path = [[UIBezierPath alloc] init];</a:t>
              </a:r>
            </a:p>
          </p:txBody>
        </p:sp>
      </p:grpSp>
      <p:pic>
        <p:nvPicPr>
          <p:cNvPr id="268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714" y="5707727"/>
            <a:ext cx="662757" cy="6627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xfrm>
            <a:off x="909459" y="258969"/>
            <a:ext cx="6294577" cy="868990"/>
          </a:xfrm>
          <a:prstGeom prst="rect">
            <a:avLst/>
          </a:prstGeom>
        </p:spPr>
        <p:txBody>
          <a:bodyPr/>
          <a:lstStyle/>
          <a:p>
            <a:pPr/>
            <a:r>
              <a:t>Пример drawRect:</a:t>
            </a:r>
          </a:p>
        </p:txBody>
      </p:sp>
      <p:sp>
        <p:nvSpPr>
          <p:cNvPr id="271" name="Shape 271"/>
          <p:cNvSpPr/>
          <p:nvPr>
            <p:ph type="body" sz="quarter" idx="1"/>
          </p:nvPr>
        </p:nvSpPr>
        <p:spPr>
          <a:xfrm>
            <a:off x="782313" y="1744789"/>
            <a:ext cx="5240661" cy="183089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 marL="342637" indent="-342637" defTabSz="694926">
              <a:lnSpc>
                <a:spcPct val="80000"/>
              </a:lnSpc>
              <a:spcBef>
                <a:spcPts val="300"/>
              </a:spcBef>
              <a:buClr>
                <a:srgbClr val="808080"/>
              </a:buClr>
              <a:buSzPct val="100000"/>
              <a:buAutoNum type="arabicPeriod" startAt="1"/>
              <a:defRPr sz="1064">
                <a:latin typeface="PT Mono"/>
                <a:ea typeface="PT Mono"/>
                <a:cs typeface="PT Mono"/>
                <a:sym typeface="PT Mono"/>
              </a:defRPr>
            </a:pPr>
            <a:r>
              <a:t>- (void)drawRect:(CGRect)rect {</a:t>
            </a:r>
            <a:br/>
            <a:br/>
            <a:r>
              <a:t>// Получаем указатель на контекст </a:t>
            </a:r>
          </a:p>
          <a:p>
            <a:pPr marL="342637" indent="-342637" defTabSz="694926">
              <a:lnSpc>
                <a:spcPct val="80000"/>
              </a:lnSpc>
              <a:spcBef>
                <a:spcPts val="300"/>
              </a:spcBef>
              <a:buClr>
                <a:srgbClr val="808080"/>
              </a:buClr>
              <a:buSzPct val="100000"/>
              <a:buAutoNum type="arabicPeriod" startAt="1"/>
              <a:defRPr sz="1064">
                <a:latin typeface="PT Mono"/>
                <a:ea typeface="PT Mono"/>
                <a:cs typeface="PT Mono"/>
                <a:sym typeface="PT Mono"/>
              </a:defRPr>
            </a:pPr>
            <a:r>
              <a:t>CGContextRef context = UIGraphicsGetCurrentContext();</a:t>
            </a:r>
            <a:br/>
            <a:br/>
            <a:r>
              <a:t>// Очищаем контекст</a:t>
            </a:r>
          </a:p>
          <a:p>
            <a:pPr marL="342637" indent="-342637" defTabSz="694926">
              <a:lnSpc>
                <a:spcPct val="80000"/>
              </a:lnSpc>
              <a:spcBef>
                <a:spcPts val="300"/>
              </a:spcBef>
              <a:buClr>
                <a:srgbClr val="808080"/>
              </a:buClr>
              <a:buSzPct val="100000"/>
              <a:buAutoNum type="arabicPeriod" startAt="1"/>
              <a:defRPr sz="1064">
                <a:latin typeface="PT Mono"/>
                <a:ea typeface="PT Mono"/>
                <a:cs typeface="PT Mono"/>
                <a:sym typeface="PT Mono"/>
              </a:defRPr>
            </a:pPr>
            <a:r>
              <a:t>CGContextClearRect(context, rect);</a:t>
            </a:r>
            <a:br/>
            <a:br/>
          </a:p>
          <a:p>
            <a:pPr marL="342637" indent="-342637" defTabSz="694926">
              <a:lnSpc>
                <a:spcPct val="80000"/>
              </a:lnSpc>
              <a:spcBef>
                <a:spcPts val="300"/>
              </a:spcBef>
              <a:buClr>
                <a:srgbClr val="808080"/>
              </a:buClr>
              <a:buSzPct val="100000"/>
              <a:buAutoNum type="arabicPeriod" startAt="1"/>
              <a:defRPr sz="1064">
                <a:latin typeface="PT Mono"/>
                <a:ea typeface="PT Mono"/>
                <a:cs typeface="PT Mono"/>
                <a:sym typeface="PT Mono"/>
              </a:defRPr>
            </a:pPr>
            <a:r>
              <a:t>CGContextSetRGBFillColor(context, 0, 255, 0, 1);</a:t>
            </a:r>
          </a:p>
          <a:p>
            <a:pPr marL="342637" indent="-342637" defTabSz="694926">
              <a:lnSpc>
                <a:spcPct val="80000"/>
              </a:lnSpc>
              <a:spcBef>
                <a:spcPts val="300"/>
              </a:spcBef>
              <a:buClr>
                <a:srgbClr val="808080"/>
              </a:buClr>
              <a:buSzPct val="100000"/>
              <a:buAutoNum type="arabicPeriod" startAt="1"/>
              <a:defRPr sz="1064">
                <a:latin typeface="PT Mono"/>
                <a:ea typeface="PT Mono"/>
                <a:cs typeface="PT Mono"/>
                <a:sym typeface="PT Mono"/>
              </a:defRPr>
            </a:pPr>
            <a:r>
              <a:t>CGContextFillRect(context, CGRectMake(10, 10, 150, 150));</a:t>
            </a:r>
          </a:p>
          <a:p>
            <a:pPr marL="342637" indent="-342637" defTabSz="694926">
              <a:lnSpc>
                <a:spcPct val="80000"/>
              </a:lnSpc>
              <a:spcBef>
                <a:spcPts val="300"/>
              </a:spcBef>
              <a:buClr>
                <a:srgbClr val="808080"/>
              </a:buClr>
              <a:buSzPct val="100000"/>
              <a:buAutoNum type="arabicPeriod" startAt="1"/>
              <a:defRPr sz="1064">
                <a:latin typeface="PT Mono"/>
                <a:ea typeface="PT Mono"/>
                <a:cs typeface="PT Mono"/>
                <a:sym typeface="PT Mono"/>
              </a:defRPr>
            </a:pPr>
            <a:r>
              <a:t>}</a:t>
            </a:r>
          </a:p>
        </p:txBody>
      </p:sp>
      <p:sp>
        <p:nvSpPr>
          <p:cNvPr id="272" name="Shape 272"/>
          <p:cNvSpPr/>
          <p:nvPr>
            <p:ph type="sldNum" sz="quarter" idx="4294967295"/>
          </p:nvPr>
        </p:nvSpPr>
        <p:spPr>
          <a:xfrm>
            <a:off x="8706473" y="6293270"/>
            <a:ext cx="276961" cy="2844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3" name="Shape 273"/>
          <p:cNvSpPr/>
          <p:nvPr/>
        </p:nvSpPr>
        <p:spPr>
          <a:xfrm>
            <a:off x="3015609" y="3669215"/>
            <a:ext cx="5377812" cy="2262672"/>
          </a:xfrm>
          <a:prstGeom prst="rect">
            <a:avLst/>
          </a:prstGeom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378704" indent="-378704" defTabSz="768076">
              <a:lnSpc>
                <a:spcPct val="80000"/>
              </a:lnSpc>
              <a:spcBef>
                <a:spcPts val="300"/>
              </a:spcBef>
              <a:buClr>
                <a:srgbClr val="808080"/>
              </a:buClr>
              <a:buSzPct val="100000"/>
              <a:buAutoNum type="arabicPeriod" startAt="1"/>
              <a:defRPr sz="1175">
                <a:latin typeface="PT Mono"/>
                <a:ea typeface="PT Mono"/>
                <a:cs typeface="PT Mono"/>
                <a:sym typeface="PT Mono"/>
              </a:defRPr>
            </a:pPr>
            <a:r>
              <a:t>- (void)drawRect:(CGRect)rect {</a:t>
            </a:r>
            <a:br/>
          </a:p>
          <a:p>
            <a:pPr marL="378704" indent="-378704" defTabSz="768076">
              <a:lnSpc>
                <a:spcPct val="80000"/>
              </a:lnSpc>
              <a:spcBef>
                <a:spcPts val="300"/>
              </a:spcBef>
              <a:buClr>
                <a:srgbClr val="808080"/>
              </a:buClr>
              <a:buSzPct val="100000"/>
              <a:buAutoNum type="arabicPeriod" startAt="1"/>
              <a:defRPr sz="1175">
                <a:latin typeface="PT Mono"/>
                <a:ea typeface="PT Mono"/>
                <a:cs typeface="PT Mono"/>
                <a:sym typeface="PT Mono"/>
              </a:defRPr>
            </a:pPr>
            <a:r>
              <a:t>UIBezierPath *path = [UIBezierPath bezierPath];</a:t>
            </a:r>
            <a:br/>
          </a:p>
          <a:p>
            <a:pPr marL="378704" indent="-378704" defTabSz="768076">
              <a:lnSpc>
                <a:spcPct val="80000"/>
              </a:lnSpc>
              <a:spcBef>
                <a:spcPts val="300"/>
              </a:spcBef>
              <a:buClr>
                <a:srgbClr val="808080"/>
              </a:buClr>
              <a:buSzPct val="100000"/>
              <a:buAutoNum type="arabicPeriod" startAt="1"/>
              <a:defRPr sz="1175">
                <a:latin typeface="PT Mono"/>
                <a:ea typeface="PT Mono"/>
                <a:cs typeface="PT Mono"/>
                <a:sym typeface="PT Mono"/>
              </a:defRPr>
            </a:pPr>
            <a:r>
              <a:t>[[UIColor greenColor] setFill];</a:t>
            </a:r>
          </a:p>
          <a:p>
            <a:pPr marL="378704" indent="-378704" defTabSz="768076">
              <a:lnSpc>
                <a:spcPct val="80000"/>
              </a:lnSpc>
              <a:spcBef>
                <a:spcPts val="300"/>
              </a:spcBef>
              <a:buClr>
                <a:srgbClr val="808080"/>
              </a:buClr>
              <a:buSzPct val="100000"/>
              <a:buAutoNum type="arabicPeriod" startAt="1"/>
              <a:defRPr sz="1175">
                <a:latin typeface="PT Mono"/>
                <a:ea typeface="PT Mono"/>
                <a:cs typeface="PT Mono"/>
                <a:sym typeface="PT Mono"/>
              </a:defRPr>
            </a:pPr>
            <a:r>
              <a:t>[path moveToPoint:CGPointMake(10.0, 10.0)];</a:t>
            </a:r>
            <a:br/>
          </a:p>
          <a:p>
            <a:pPr marL="378704" indent="-378704" defTabSz="768076">
              <a:lnSpc>
                <a:spcPct val="80000"/>
              </a:lnSpc>
              <a:spcBef>
                <a:spcPts val="300"/>
              </a:spcBef>
              <a:buClr>
                <a:srgbClr val="808080"/>
              </a:buClr>
              <a:buSzPct val="100000"/>
              <a:buAutoNum type="arabicPeriod" startAt="1"/>
              <a:defRPr sz="1175">
                <a:latin typeface="PT Mono"/>
                <a:ea typeface="PT Mono"/>
                <a:cs typeface="PT Mono"/>
                <a:sym typeface="PT Mono"/>
              </a:defRPr>
            </a:pPr>
            <a:r>
              <a:t>[path addLineToPoint:CGPointMake(160.0, 10.0)];</a:t>
            </a:r>
          </a:p>
          <a:p>
            <a:pPr marL="378704" indent="-378704" defTabSz="768076">
              <a:lnSpc>
                <a:spcPct val="80000"/>
              </a:lnSpc>
              <a:spcBef>
                <a:spcPts val="300"/>
              </a:spcBef>
              <a:buClr>
                <a:srgbClr val="808080"/>
              </a:buClr>
              <a:buSzPct val="100000"/>
              <a:buAutoNum type="arabicPeriod" startAt="1"/>
              <a:defRPr sz="1175">
                <a:latin typeface="PT Mono"/>
                <a:ea typeface="PT Mono"/>
                <a:cs typeface="PT Mono"/>
                <a:sym typeface="PT Mono"/>
              </a:defRPr>
            </a:pPr>
            <a:r>
              <a:t>[path addLineToPoint:CGPointMake(160.0, 160.0)];</a:t>
            </a:r>
          </a:p>
          <a:p>
            <a:pPr marL="378704" indent="-378704" defTabSz="768076">
              <a:lnSpc>
                <a:spcPct val="80000"/>
              </a:lnSpc>
              <a:spcBef>
                <a:spcPts val="300"/>
              </a:spcBef>
              <a:buClr>
                <a:srgbClr val="808080"/>
              </a:buClr>
              <a:buSzPct val="100000"/>
              <a:buAutoNum type="arabicPeriod" startAt="1"/>
              <a:defRPr sz="1175">
                <a:latin typeface="PT Mono"/>
                <a:ea typeface="PT Mono"/>
                <a:cs typeface="PT Mono"/>
                <a:sym typeface="PT Mono"/>
              </a:defRPr>
            </a:pPr>
            <a:r>
              <a:t>[path addLineToPoint:CGPointMake(10.0, 160.0)];</a:t>
            </a:r>
          </a:p>
          <a:p>
            <a:pPr marL="378704" indent="-378704" defTabSz="768076">
              <a:lnSpc>
                <a:spcPct val="80000"/>
              </a:lnSpc>
              <a:spcBef>
                <a:spcPts val="300"/>
              </a:spcBef>
              <a:buClr>
                <a:srgbClr val="808080"/>
              </a:buClr>
              <a:buSzPct val="100000"/>
              <a:buAutoNum type="arabicPeriod" startAt="1"/>
              <a:defRPr sz="1175">
                <a:latin typeface="PT Mono"/>
                <a:ea typeface="PT Mono"/>
                <a:cs typeface="PT Mono"/>
                <a:sym typeface="PT Mono"/>
              </a:defRPr>
            </a:pPr>
            <a:r>
              <a:t>[path closePath];</a:t>
            </a:r>
            <a:br/>
          </a:p>
          <a:p>
            <a:pPr marL="378704" indent="-378704" defTabSz="768076">
              <a:lnSpc>
                <a:spcPct val="80000"/>
              </a:lnSpc>
              <a:spcBef>
                <a:spcPts val="300"/>
              </a:spcBef>
              <a:buClr>
                <a:srgbClr val="808080"/>
              </a:buClr>
              <a:buSzPct val="100000"/>
              <a:buAutoNum type="arabicPeriod" startAt="1"/>
              <a:defRPr sz="1175">
                <a:latin typeface="PT Mono"/>
                <a:ea typeface="PT Mono"/>
                <a:cs typeface="PT Mono"/>
                <a:sym typeface="PT Mono"/>
              </a:defRPr>
            </a:pPr>
            <a:r>
              <a:t>[path fill];</a:t>
            </a:r>
          </a:p>
        </p:txBody>
      </p:sp>
      <p:sp>
        <p:nvSpPr>
          <p:cNvPr id="274" name="Shape 274"/>
          <p:cNvSpPr/>
          <p:nvPr/>
        </p:nvSpPr>
        <p:spPr>
          <a:xfrm>
            <a:off x="582702" y="6025422"/>
            <a:ext cx="7926951" cy="370353"/>
          </a:xfrm>
          <a:prstGeom prst="rect">
            <a:avLst/>
          </a:prstGeom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defTabSz="694926">
              <a:lnSpc>
                <a:spcPct val="80000"/>
              </a:lnSpc>
              <a:spcBef>
                <a:spcPts val="300"/>
              </a:spcBef>
              <a:buClr>
                <a:srgbClr val="808080"/>
              </a:buClr>
              <a:defRPr sz="1064">
                <a:latin typeface="PT Mono"/>
                <a:ea typeface="PT Mono"/>
                <a:cs typeface="PT Mono"/>
                <a:sym typeface="PT Mono"/>
              </a:defRPr>
            </a:lvl1pPr>
          </a:lstStyle>
          <a:p>
            <a:pPr/>
            <a:r>
              <a:t>[UIBezierPath bezierPathWithRoundedRect:CGRectMake(10.0, 10.0, 150.0, 150.0) cornerRadius:0.0];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Auto Layout</a:t>
            </a:r>
          </a:p>
        </p:txBody>
      </p:sp>
      <p:sp>
        <p:nvSpPr>
          <p:cNvPr id="277" name="Shape 277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  <a:r>
              <a:t>Система линейных неравенств</a:t>
            </a:r>
          </a:p>
          <a:p>
            <a:pPr marL="342900" indent="-342900">
              <a:buSzPct val="100000"/>
              <a:buFont typeface="Arial"/>
              <a:buChar char="•"/>
            </a:pPr>
            <a:r>
              <a:t>Constraints (ограничения)</a:t>
            </a:r>
          </a:p>
          <a:p>
            <a:pPr lvl="1" marL="876287" indent="-342900">
              <a:buFont typeface="Arial"/>
              <a:buChar char="•"/>
            </a:pPr>
            <a:r>
              <a:t>основной класс NSLayoutConstraint</a:t>
            </a:r>
          </a:p>
          <a:p>
            <a:pPr lvl="1" marL="876287" indent="-342900">
              <a:buFont typeface="Arial"/>
              <a:buChar char="•"/>
            </a:pPr>
          </a:p>
          <a:p>
            <a:pPr marL="342900" indent="-342900">
              <a:buSzPct val="100000"/>
              <a:buFont typeface="Arial"/>
              <a:buChar char="•"/>
            </a:pPr>
            <a:r>
              <a:t>Можно задать 3,5 (!) способами:</a:t>
            </a:r>
          </a:p>
          <a:p>
            <a:pPr lvl="1" marL="876287" indent="-342900">
              <a:buFont typeface="Arial"/>
              <a:buChar char="•"/>
            </a:pPr>
            <a:r>
              <a:t>Interface Builder</a:t>
            </a:r>
          </a:p>
          <a:p>
            <a:pPr lvl="1" marL="876287" indent="-342900">
              <a:buFont typeface="Arial"/>
              <a:buChar char="•"/>
            </a:pPr>
            <a:r>
              <a:t>Код (NSLayoutConstraint)</a:t>
            </a:r>
          </a:p>
          <a:p>
            <a:pPr lvl="1" marL="876287" indent="-342900">
              <a:buFont typeface="Arial"/>
              <a:buChar char="•"/>
            </a:pPr>
            <a:r>
              <a:t>Код (visual format)</a:t>
            </a:r>
          </a:p>
          <a:p>
            <a:pPr lvl="1" marL="876287" indent="-342900">
              <a:buFont typeface="Arial"/>
              <a:buChar char="•"/>
            </a:pPr>
            <a:r>
              <a:t>разные библиотеки (PureLayout)</a:t>
            </a:r>
          </a:p>
        </p:txBody>
      </p:sp>
      <p:sp>
        <p:nvSpPr>
          <p:cNvPr id="278" name="Shape 278"/>
          <p:cNvSpPr/>
          <p:nvPr>
            <p:ph type="sldNum" sz="quarter" idx="4294967295"/>
          </p:nvPr>
        </p:nvSpPr>
        <p:spPr>
          <a:xfrm>
            <a:off x="8706477" y="6293272"/>
            <a:ext cx="276960" cy="284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xfrm>
            <a:off x="909459" y="258969"/>
            <a:ext cx="6294577" cy="868990"/>
          </a:xfrm>
          <a:prstGeom prst="rect">
            <a:avLst/>
          </a:prstGeom>
        </p:spPr>
        <p:txBody>
          <a:bodyPr/>
          <a:lstStyle/>
          <a:p>
            <a:pPr/>
            <a:r>
              <a:t>Пример Auto Layout</a:t>
            </a:r>
          </a:p>
        </p:txBody>
      </p:sp>
      <p:sp>
        <p:nvSpPr>
          <p:cNvPr id="281" name="Shape 281"/>
          <p:cNvSpPr/>
          <p:nvPr>
            <p:ph type="body" sz="half" idx="1"/>
          </p:nvPr>
        </p:nvSpPr>
        <p:spPr>
          <a:xfrm>
            <a:off x="809747" y="1744789"/>
            <a:ext cx="7527730" cy="211619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 lvl="1" marL="0" indent="185165" defTabSz="370331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04800" algn="l"/>
              </a:tabLst>
              <a:defRPr sz="972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03DAA"/>
                </a:solidFill>
              </a:rPr>
              <a:t>UIView</a:t>
            </a:r>
            <a:r>
              <a:t> *subview = [[</a:t>
            </a:r>
            <a:r>
              <a:rPr>
                <a:solidFill>
                  <a:srgbClr val="703DAA"/>
                </a:solidFill>
              </a:rPr>
              <a:t>UIView</a:t>
            </a:r>
            <a:r>
              <a:t> </a:t>
            </a:r>
            <a:r>
              <a:rPr>
                <a:solidFill>
                  <a:srgbClr val="3E1E81"/>
                </a:solidFill>
              </a:rPr>
              <a:t>alloc</a:t>
            </a:r>
            <a:r>
              <a:t>] </a:t>
            </a:r>
            <a:r>
              <a:rPr>
                <a:solidFill>
                  <a:srgbClr val="3E1E81"/>
                </a:solidFill>
              </a:rPr>
              <a:t>init</a:t>
            </a:r>
            <a:r>
              <a:t>];</a:t>
            </a:r>
          </a:p>
          <a:p>
            <a:pPr defTabSz="370331">
              <a:lnSpc>
                <a:spcPct val="100000"/>
              </a:lnSpc>
              <a:spcBef>
                <a:spcPts val="0"/>
              </a:spcBef>
              <a:tabLst>
                <a:tab pos="304800" algn="l"/>
              </a:tabLst>
              <a:defRPr sz="972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defTabSz="370331">
              <a:lnSpc>
                <a:spcPct val="100000"/>
              </a:lnSpc>
              <a:spcBef>
                <a:spcPts val="0"/>
              </a:spcBef>
              <a:tabLst>
                <a:tab pos="304800" algn="l"/>
              </a:tabLst>
              <a:defRPr sz="972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subview.</a:t>
            </a:r>
            <a:r>
              <a:t>translatesAutoresizingMaskIntoConstraints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BA2DA2"/>
                </a:solidFill>
              </a:rPr>
              <a:t>NO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defTabSz="370331">
              <a:lnSpc>
                <a:spcPct val="100000"/>
              </a:lnSpc>
              <a:spcBef>
                <a:spcPts val="0"/>
              </a:spcBef>
              <a:tabLst>
                <a:tab pos="304800" algn="l"/>
              </a:tabLst>
              <a:defRPr sz="972">
                <a:latin typeface="Menlo"/>
                <a:ea typeface="Menlo"/>
                <a:cs typeface="Menlo"/>
                <a:sym typeface="Menlo"/>
              </a:defRPr>
            </a:pPr>
            <a:r>
              <a:t>    [</a:t>
            </a:r>
            <a:r>
              <a:rPr>
                <a:solidFill>
                  <a:srgbClr val="BA2DA2"/>
                </a:solidFill>
              </a:rPr>
              <a:t>self</a:t>
            </a:r>
            <a:r>
              <a:t>.</a:t>
            </a:r>
            <a:r>
              <a:rPr>
                <a:solidFill>
                  <a:srgbClr val="703DAA"/>
                </a:solidFill>
              </a:rPr>
              <a:t>view</a:t>
            </a:r>
            <a:r>
              <a:t> </a:t>
            </a:r>
            <a:r>
              <a:rPr>
                <a:solidFill>
                  <a:srgbClr val="3E1E81"/>
                </a:solidFill>
              </a:rPr>
              <a:t>addSubview</a:t>
            </a:r>
            <a:r>
              <a:t>:subview];</a:t>
            </a:r>
          </a:p>
          <a:p>
            <a:pPr defTabSz="370331">
              <a:lnSpc>
                <a:spcPct val="100000"/>
              </a:lnSpc>
              <a:spcBef>
                <a:spcPts val="0"/>
              </a:spcBef>
              <a:tabLst>
                <a:tab pos="304800" algn="l"/>
              </a:tabLst>
              <a:defRPr sz="972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defTabSz="370331">
              <a:lnSpc>
                <a:spcPct val="100000"/>
              </a:lnSpc>
              <a:spcBef>
                <a:spcPts val="0"/>
              </a:spcBef>
              <a:tabLst>
                <a:tab pos="304800" algn="l"/>
              </a:tabLst>
              <a:defRPr sz="972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03DAA"/>
                </a:solidFill>
              </a:rPr>
              <a:t>NSArray</a:t>
            </a:r>
            <a:r>
              <a:rPr>
                <a:solidFill>
                  <a:srgbClr val="000000"/>
                </a:solidFill>
              </a:rPr>
              <a:t> *constraints = [</a:t>
            </a:r>
            <a:r>
              <a:rPr>
                <a:solidFill>
                  <a:srgbClr val="703DAA"/>
                </a:solidFill>
              </a:rPr>
              <a:t>NSLayoutConstraint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constraintsWithVisualFormat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D12F1B"/>
                </a:solidFill>
              </a:rPr>
              <a:t>@"|-[subview]-|"</a:t>
            </a:r>
            <a:endParaRPr>
              <a:solidFill>
                <a:srgbClr val="000000"/>
              </a:solidFill>
            </a:endParaRPr>
          </a:p>
          <a:p>
            <a:pPr defTabSz="370331">
              <a:lnSpc>
                <a:spcPct val="100000"/>
              </a:lnSpc>
              <a:spcBef>
                <a:spcPts val="0"/>
              </a:spcBef>
              <a:tabLst>
                <a:tab pos="304800" algn="l"/>
              </a:tabLst>
              <a:defRPr sz="972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                                      </a:t>
            </a:r>
            <a:r>
              <a:rPr>
                <a:solidFill>
                  <a:srgbClr val="3E1E81"/>
                </a:solidFill>
              </a:rPr>
              <a:t>options</a:t>
            </a:r>
            <a:r>
              <a:t>:</a:t>
            </a:r>
            <a:r>
              <a:rPr>
                <a:solidFill>
                  <a:srgbClr val="272AD8"/>
                </a:solidFill>
              </a:rPr>
              <a:t>0</a:t>
            </a:r>
            <a:r>
              <a:t> </a:t>
            </a:r>
            <a:r>
              <a:rPr>
                <a:solidFill>
                  <a:srgbClr val="3E1E81"/>
                </a:solidFill>
              </a:rPr>
              <a:t>metrics</a:t>
            </a:r>
            <a:r>
              <a:t>:</a:t>
            </a:r>
            <a:r>
              <a:rPr>
                <a:solidFill>
                  <a:srgbClr val="BA2DA2"/>
                </a:solidFill>
              </a:rPr>
              <a:t>nil</a:t>
            </a:r>
          </a:p>
          <a:p>
            <a:pPr defTabSz="370331">
              <a:lnSpc>
                <a:spcPct val="100000"/>
              </a:lnSpc>
              <a:spcBef>
                <a:spcPts val="0"/>
              </a:spcBef>
              <a:tabLst>
                <a:tab pos="304800" algn="l"/>
              </a:tabLst>
              <a:defRPr sz="972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                                        </a:t>
            </a:r>
            <a:r>
              <a:rPr>
                <a:solidFill>
                  <a:srgbClr val="3E1E81"/>
                </a:solidFill>
              </a:rPr>
              <a:t>views</a:t>
            </a:r>
            <a:r>
              <a:t>:</a:t>
            </a:r>
            <a:r>
              <a:rPr>
                <a:solidFill>
                  <a:srgbClr val="272AD8"/>
                </a:solidFill>
              </a:rPr>
              <a:t>@{</a:t>
            </a:r>
            <a:r>
              <a:rPr>
                <a:solidFill>
                  <a:srgbClr val="D12F1B"/>
                </a:solidFill>
              </a:rPr>
              <a:t>@"subview"</a:t>
            </a:r>
            <a:r>
              <a:t>: subview</a:t>
            </a:r>
            <a:r>
              <a:rPr>
                <a:solidFill>
                  <a:srgbClr val="272AD8"/>
                </a:solidFill>
              </a:rPr>
              <a:t>}</a:t>
            </a:r>
            <a:r>
              <a:t>];</a:t>
            </a:r>
          </a:p>
          <a:p>
            <a:pPr defTabSz="370331">
              <a:lnSpc>
                <a:spcPct val="100000"/>
              </a:lnSpc>
              <a:spcBef>
                <a:spcPts val="0"/>
              </a:spcBef>
              <a:tabLst>
                <a:tab pos="304800" algn="l"/>
              </a:tabLst>
              <a:defRPr sz="972">
                <a:latin typeface="Menlo"/>
                <a:ea typeface="Menlo"/>
                <a:cs typeface="Menlo"/>
                <a:sym typeface="Menlo"/>
              </a:defRPr>
            </a:pPr>
            <a:r>
              <a:t>    [</a:t>
            </a:r>
            <a:r>
              <a:rPr>
                <a:solidFill>
                  <a:srgbClr val="BA2DA2"/>
                </a:solidFill>
              </a:rPr>
              <a:t>self</a:t>
            </a:r>
            <a:r>
              <a:t>.</a:t>
            </a:r>
            <a:r>
              <a:rPr>
                <a:solidFill>
                  <a:srgbClr val="703DAA"/>
                </a:solidFill>
              </a:rPr>
              <a:t>view</a:t>
            </a:r>
            <a:r>
              <a:t> </a:t>
            </a:r>
            <a:r>
              <a:rPr>
                <a:solidFill>
                  <a:srgbClr val="3E1E81"/>
                </a:solidFill>
              </a:rPr>
              <a:t>addConstraints</a:t>
            </a:r>
            <a:r>
              <a:t>:constraints];</a:t>
            </a:r>
          </a:p>
          <a:p>
            <a:pPr defTabSz="370331">
              <a:lnSpc>
                <a:spcPct val="100000"/>
              </a:lnSpc>
              <a:spcBef>
                <a:spcPts val="0"/>
              </a:spcBef>
              <a:tabLst>
                <a:tab pos="304800" algn="l"/>
              </a:tabLst>
              <a:defRPr sz="972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constraints = [</a:t>
            </a:r>
            <a:r>
              <a:rPr>
                <a:solidFill>
                  <a:srgbClr val="703DAA"/>
                </a:solidFill>
              </a:rPr>
              <a:t>NSLayoutConstraint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constraintsWithVisualFormat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D12F1B"/>
                </a:solidFill>
              </a:rPr>
              <a:t>@"V:|-50-[subview]-50-|"</a:t>
            </a:r>
            <a:endParaRPr>
              <a:solidFill>
                <a:srgbClr val="000000"/>
              </a:solidFill>
            </a:endParaRPr>
          </a:p>
          <a:p>
            <a:pPr defTabSz="370331">
              <a:lnSpc>
                <a:spcPct val="100000"/>
              </a:lnSpc>
              <a:spcBef>
                <a:spcPts val="0"/>
              </a:spcBef>
              <a:tabLst>
                <a:tab pos="304800" algn="l"/>
              </a:tabLst>
              <a:defRPr sz="972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                                      </a:t>
            </a:r>
            <a:r>
              <a:rPr>
                <a:solidFill>
                  <a:srgbClr val="3E1E81"/>
                </a:solidFill>
              </a:rPr>
              <a:t>options</a:t>
            </a:r>
            <a:r>
              <a:t>:</a:t>
            </a:r>
            <a:r>
              <a:rPr>
                <a:solidFill>
                  <a:srgbClr val="272AD8"/>
                </a:solidFill>
              </a:rPr>
              <a:t>0</a:t>
            </a:r>
            <a:r>
              <a:t> </a:t>
            </a:r>
            <a:r>
              <a:rPr>
                <a:solidFill>
                  <a:srgbClr val="3E1E81"/>
                </a:solidFill>
              </a:rPr>
              <a:t>metrics</a:t>
            </a:r>
            <a:r>
              <a:t>:</a:t>
            </a:r>
            <a:r>
              <a:rPr>
                <a:solidFill>
                  <a:srgbClr val="BA2DA2"/>
                </a:solidFill>
              </a:rPr>
              <a:t>nil</a:t>
            </a:r>
          </a:p>
          <a:p>
            <a:pPr defTabSz="370331">
              <a:lnSpc>
                <a:spcPct val="100000"/>
              </a:lnSpc>
              <a:spcBef>
                <a:spcPts val="0"/>
              </a:spcBef>
              <a:tabLst>
                <a:tab pos="304800" algn="l"/>
              </a:tabLst>
              <a:defRPr sz="972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                                        </a:t>
            </a:r>
            <a:r>
              <a:rPr>
                <a:solidFill>
                  <a:srgbClr val="3E1E81"/>
                </a:solidFill>
              </a:rPr>
              <a:t>views</a:t>
            </a:r>
            <a:r>
              <a:t>:</a:t>
            </a:r>
            <a:r>
              <a:rPr>
                <a:solidFill>
                  <a:srgbClr val="272AD8"/>
                </a:solidFill>
              </a:rPr>
              <a:t>@{</a:t>
            </a:r>
            <a:r>
              <a:rPr>
                <a:solidFill>
                  <a:srgbClr val="D12F1B"/>
                </a:solidFill>
              </a:rPr>
              <a:t>@"subview"</a:t>
            </a:r>
            <a:r>
              <a:t>: subview</a:t>
            </a:r>
            <a:r>
              <a:rPr>
                <a:solidFill>
                  <a:srgbClr val="272AD8"/>
                </a:solidFill>
              </a:rPr>
              <a:t>}</a:t>
            </a:r>
            <a:r>
              <a:t>];</a:t>
            </a:r>
          </a:p>
          <a:p>
            <a:pPr defTabSz="370331">
              <a:lnSpc>
                <a:spcPct val="100000"/>
              </a:lnSpc>
              <a:spcBef>
                <a:spcPts val="0"/>
              </a:spcBef>
              <a:tabLst>
                <a:tab pos="304800" algn="l"/>
              </a:tabLst>
              <a:defRPr sz="972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defTabSz="370331">
              <a:lnSpc>
                <a:spcPct val="100000"/>
              </a:lnSpc>
              <a:spcBef>
                <a:spcPts val="0"/>
              </a:spcBef>
              <a:tabLst>
                <a:tab pos="304800" algn="l"/>
              </a:tabLst>
              <a:defRPr sz="972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[</a:t>
            </a:r>
            <a:r>
              <a:rPr>
                <a:solidFill>
                  <a:srgbClr val="BA2DA2"/>
                </a:solidFill>
              </a:rPr>
              <a:t>self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703DAA"/>
                </a:solidFill>
              </a:rPr>
              <a:t>view</a:t>
            </a:r>
            <a:r>
              <a:rPr>
                <a:solidFill>
                  <a:srgbClr val="000000"/>
                </a:solidFill>
              </a:rPr>
              <a:t> </a:t>
            </a:r>
            <a:r>
              <a:t>addConstraints</a:t>
            </a:r>
            <a:r>
              <a:rPr>
                <a:solidFill>
                  <a:srgbClr val="000000"/>
                </a:solidFill>
              </a:rPr>
              <a:t>:constraints];</a:t>
            </a:r>
          </a:p>
        </p:txBody>
      </p:sp>
      <p:sp>
        <p:nvSpPr>
          <p:cNvPr id="282" name="Shape 282"/>
          <p:cNvSpPr/>
          <p:nvPr>
            <p:ph type="sldNum" sz="quarter" idx="4294967295"/>
          </p:nvPr>
        </p:nvSpPr>
        <p:spPr>
          <a:xfrm>
            <a:off x="8706473" y="6293270"/>
            <a:ext cx="276961" cy="2844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3" name="Shape 283"/>
          <p:cNvSpPr/>
          <p:nvPr/>
        </p:nvSpPr>
        <p:spPr>
          <a:xfrm>
            <a:off x="822689" y="4219303"/>
            <a:ext cx="7527730" cy="1892064"/>
          </a:xfrm>
          <a:prstGeom prst="rect">
            <a:avLst/>
          </a:prstGeom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1" indent="173736" defTabSz="347472">
              <a:tabLst>
                <a:tab pos="279400" algn="l"/>
              </a:tabLst>
              <a:defRPr sz="912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NSLayoutConstraint</a:t>
            </a:r>
            <a:r>
              <a:rPr>
                <a:solidFill>
                  <a:srgbClr val="000000"/>
                </a:solidFill>
              </a:rPr>
              <a:t> *constraint = [</a:t>
            </a:r>
            <a:r>
              <a:t>NSLayoutConstraint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E1E81"/>
                </a:solidFill>
              </a:rPr>
              <a:t>constraintWithItem</a:t>
            </a:r>
            <a:r>
              <a:rPr>
                <a:solidFill>
                  <a:srgbClr val="000000"/>
                </a:solidFill>
              </a:rPr>
              <a:t>:subview</a:t>
            </a:r>
            <a:endParaRPr>
              <a:solidFill>
                <a:srgbClr val="000000"/>
              </a:solidFill>
            </a:endParaRPr>
          </a:p>
          <a:p>
            <a:pPr defTabSz="347472">
              <a:tabLst>
                <a:tab pos="279400" algn="l"/>
              </a:tabLst>
              <a:defRPr sz="912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                                     </a:t>
            </a:r>
            <a:r>
              <a:rPr>
                <a:solidFill>
                  <a:srgbClr val="3E1E81"/>
                </a:solidFill>
              </a:rPr>
              <a:t>attribute</a:t>
            </a:r>
            <a:r>
              <a:t>:</a:t>
            </a:r>
            <a:r>
              <a:rPr>
                <a:solidFill>
                  <a:srgbClr val="3E1E81"/>
                </a:solidFill>
              </a:rPr>
              <a:t>NSLayoutAttributeLeft</a:t>
            </a:r>
          </a:p>
          <a:p>
            <a:pPr defTabSz="347472">
              <a:tabLst>
                <a:tab pos="279400" algn="l"/>
              </a:tabLst>
              <a:defRPr sz="912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                                     </a:t>
            </a:r>
            <a:r>
              <a:rPr>
                <a:solidFill>
                  <a:srgbClr val="3E1E81"/>
                </a:solidFill>
              </a:rPr>
              <a:t>relatedBy</a:t>
            </a:r>
            <a:r>
              <a:t>:</a:t>
            </a:r>
            <a:r>
              <a:rPr>
                <a:solidFill>
                  <a:srgbClr val="3E1E81"/>
                </a:solidFill>
              </a:rPr>
              <a:t>NSLayoutRelationEqual</a:t>
            </a:r>
          </a:p>
          <a:p>
            <a:pPr defTabSz="347472">
              <a:tabLst>
                <a:tab pos="279400" algn="l"/>
              </a:tabLst>
              <a:defRPr sz="912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                                        </a:t>
            </a:r>
            <a:r>
              <a:rPr>
                <a:solidFill>
                  <a:srgbClr val="3E1E81"/>
                </a:solidFill>
              </a:rPr>
              <a:t>toItem</a:t>
            </a:r>
            <a:r>
              <a:t>:</a:t>
            </a:r>
            <a:r>
              <a:rPr>
                <a:solidFill>
                  <a:srgbClr val="BA2DA2"/>
                </a:solidFill>
              </a:rPr>
              <a:t>self</a:t>
            </a:r>
            <a:r>
              <a:t>.</a:t>
            </a:r>
            <a:r>
              <a:rPr>
                <a:solidFill>
                  <a:srgbClr val="703DAA"/>
                </a:solidFill>
              </a:rPr>
              <a:t>view</a:t>
            </a:r>
          </a:p>
          <a:p>
            <a:pPr defTabSz="347472">
              <a:tabLst>
                <a:tab pos="279400" algn="l"/>
              </a:tabLst>
              <a:defRPr sz="912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                                     </a:t>
            </a:r>
            <a:r>
              <a:rPr>
                <a:solidFill>
                  <a:srgbClr val="3E1E81"/>
                </a:solidFill>
              </a:rPr>
              <a:t>attribute</a:t>
            </a:r>
            <a:r>
              <a:t>:</a:t>
            </a:r>
            <a:r>
              <a:rPr>
                <a:solidFill>
                  <a:srgbClr val="3E1E81"/>
                </a:solidFill>
              </a:rPr>
              <a:t>NSLayoutAttributeLeft</a:t>
            </a:r>
          </a:p>
          <a:p>
            <a:pPr defTabSz="347472">
              <a:tabLst>
                <a:tab pos="279400" algn="l"/>
              </a:tabLst>
              <a:defRPr sz="912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                                    </a:t>
            </a:r>
            <a:r>
              <a:rPr>
                <a:solidFill>
                  <a:srgbClr val="3E1E81"/>
                </a:solidFill>
              </a:rPr>
              <a:t>multiplier</a:t>
            </a:r>
            <a:r>
              <a:t>:</a:t>
            </a:r>
            <a:r>
              <a:rPr>
                <a:solidFill>
                  <a:srgbClr val="272AD8"/>
                </a:solidFill>
              </a:rPr>
              <a:t>1.0</a:t>
            </a:r>
            <a:r>
              <a:t> </a:t>
            </a:r>
            <a:r>
              <a:rPr>
                <a:solidFill>
                  <a:srgbClr val="3E1E81"/>
                </a:solidFill>
              </a:rPr>
              <a:t>constant</a:t>
            </a:r>
            <a:r>
              <a:t>:</a:t>
            </a:r>
            <a:r>
              <a:rPr>
                <a:solidFill>
                  <a:srgbClr val="272AD8"/>
                </a:solidFill>
              </a:rPr>
              <a:t>50.0</a:t>
            </a:r>
            <a:r>
              <a:t>];</a:t>
            </a:r>
          </a:p>
          <a:p>
            <a:pPr defTabSz="347472">
              <a:tabLst>
                <a:tab pos="279400" algn="l"/>
              </a:tabLst>
              <a:defRPr sz="912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[</a:t>
            </a:r>
            <a:r>
              <a:rPr>
                <a:solidFill>
                  <a:srgbClr val="BA2DA2"/>
                </a:solidFill>
              </a:rPr>
              <a:t>self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703DAA"/>
                </a:solidFill>
              </a:rPr>
              <a:t>view</a:t>
            </a:r>
            <a:r>
              <a:rPr>
                <a:solidFill>
                  <a:srgbClr val="000000"/>
                </a:solidFill>
              </a:rPr>
              <a:t> </a:t>
            </a:r>
            <a:r>
              <a:t>addConstraint</a:t>
            </a:r>
            <a:r>
              <a:rPr>
                <a:solidFill>
                  <a:srgbClr val="000000"/>
                </a:solidFill>
              </a:rPr>
              <a:t>:constraint];</a:t>
            </a:r>
            <a:endParaRPr>
              <a:solidFill>
                <a:srgbClr val="000000"/>
              </a:solidFill>
            </a:endParaRPr>
          </a:p>
          <a:p>
            <a:pPr defTabSz="347472">
              <a:tabLst>
                <a:tab pos="279400" algn="l"/>
              </a:tabLst>
              <a:defRPr sz="912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lvl="1" indent="173736" defTabSz="347472">
              <a:tabLst>
                <a:tab pos="279400" algn="l"/>
              </a:tabLst>
              <a:defRPr sz="912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lvl="1" indent="173736" defTabSz="347472">
              <a:tabLst>
                <a:tab pos="279400" algn="l"/>
              </a:tabLst>
              <a:defRPr sz="912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то же для</a:t>
            </a:r>
            <a:endParaRPr>
              <a:solidFill>
                <a:srgbClr val="000000"/>
              </a:solidFill>
            </a:endParaRPr>
          </a:p>
          <a:p>
            <a:pPr lvl="1" indent="173736" defTabSz="347472">
              <a:tabLst>
                <a:tab pos="279400" algn="l"/>
              </a:tabLst>
              <a:defRPr sz="912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lvl="1" indent="173736" defTabSz="347472">
              <a:tabLst>
                <a:tab pos="279400" algn="l"/>
              </a:tabLst>
              <a:defRPr sz="912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t>NSLayoutAttributeRight</a:t>
            </a:r>
          </a:p>
          <a:p>
            <a:pPr lvl="1" indent="173736" defTabSz="347472">
              <a:tabLst>
                <a:tab pos="279400" algn="l"/>
              </a:tabLst>
              <a:defRPr sz="912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NSLayoutAttributeTop</a:t>
            </a:r>
          </a:p>
          <a:p>
            <a:pPr lvl="1" indent="173736" defTabSz="347472">
              <a:tabLst>
                <a:tab pos="279400" algn="l"/>
              </a:tabLst>
              <a:defRPr sz="912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NSLayoutAttributeBottom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CALayer</a:t>
            </a:r>
          </a:p>
        </p:txBody>
      </p:sp>
      <p:sp>
        <p:nvSpPr>
          <p:cNvPr id="286" name="Shape 286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  <a:r>
              <a:t>Часть framework’а Core Animation</a:t>
            </a:r>
          </a:p>
          <a:p>
            <a:pPr marL="342900" indent="-342900">
              <a:buSzPct val="100000"/>
              <a:buFont typeface="Arial"/>
              <a:buChar char="•"/>
            </a:pPr>
            <a:r>
              <a:t>Создаётся UIView (strong ссылка)</a:t>
            </a:r>
          </a:p>
          <a:p>
            <a:pPr marL="342900" indent="-342900">
              <a:buSzPct val="100000"/>
              <a:buFont typeface="Arial"/>
              <a:buChar char="•"/>
            </a:pPr>
            <a:r>
              <a:t>нет обработки событий (не наследуется от UIResponder)</a:t>
            </a:r>
          </a:p>
          <a:p>
            <a:pPr marL="342900" indent="-342900">
              <a:buSzPct val="100000"/>
              <a:buFont typeface="Arial"/>
              <a:buChar char="•"/>
            </a:pPr>
            <a:r>
              <a:t>нужен для сложных анимаций</a:t>
            </a:r>
          </a:p>
          <a:p>
            <a:pPr marL="342900" indent="-342900">
              <a:buSzPct val="100000"/>
              <a:buFont typeface="Arial"/>
              <a:buChar char="•"/>
            </a:pPr>
            <a:r>
              <a:t>Нам может быть полезно:</a:t>
            </a:r>
          </a:p>
          <a:p>
            <a:pPr lvl="1" marL="876287" indent="-342900">
              <a:buFont typeface="Arial"/>
              <a:buChar char="•"/>
            </a:pPr>
            <a:r>
              <a:t>cornerRadius</a:t>
            </a:r>
          </a:p>
          <a:p>
            <a:pPr lvl="1" marL="876287" indent="-342900">
              <a:buFont typeface="Arial"/>
              <a:buChar char="•"/>
            </a:pPr>
            <a:r>
              <a:t>borderColor</a:t>
            </a:r>
          </a:p>
          <a:p>
            <a:pPr lvl="1" marL="876287" indent="-342900">
              <a:buFont typeface="Arial"/>
              <a:buChar char="•"/>
            </a:pPr>
            <a:r>
              <a:t>shadowPath</a:t>
            </a:r>
          </a:p>
        </p:txBody>
      </p:sp>
      <p:sp>
        <p:nvSpPr>
          <p:cNvPr id="287" name="Shape 287"/>
          <p:cNvSpPr/>
          <p:nvPr>
            <p:ph type="sldNum" sz="quarter" idx="4294967295"/>
          </p:nvPr>
        </p:nvSpPr>
        <p:spPr>
          <a:xfrm>
            <a:off x="8706477" y="6293272"/>
            <a:ext cx="276960" cy="284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lvl="1" marL="0" indent="355591">
              <a:buSzTx/>
              <a:buNone/>
            </a:pPr>
          </a:p>
          <a:p>
            <a:pPr lvl="1" marL="780128" indent="-228600">
              <a:buChar char="•"/>
            </a:pPr>
            <a:r>
              <a:t>UIView / UIControl</a:t>
            </a:r>
          </a:p>
          <a:p>
            <a:pPr lvl="1" marL="780128" indent="-228600">
              <a:buChar char="•"/>
            </a:pPr>
          </a:p>
          <a:p>
            <a:pPr lvl="1" marL="780128" indent="-228600">
              <a:buChar char="•"/>
            </a:pPr>
            <a:r>
              <a:t>распознавание жестов</a:t>
            </a:r>
          </a:p>
          <a:p>
            <a:pPr lvl="1" marL="780128" indent="-228600">
              <a:buChar char="•"/>
            </a:pPr>
          </a:p>
          <a:p>
            <a:pPr lvl="1" marL="780128" indent="-228600">
              <a:buChar char="•"/>
            </a:pPr>
            <a:r>
              <a:t>Auto Layout</a:t>
            </a:r>
            <a:br/>
          </a:p>
        </p:txBody>
      </p:sp>
      <p:sp>
        <p:nvSpPr>
          <p:cNvPr id="290" name="Shape 290"/>
          <p:cNvSpPr/>
          <p:nvPr>
            <p:ph type="sldNum" sz="quarter" idx="4294967295"/>
          </p:nvPr>
        </p:nvSpPr>
        <p:spPr>
          <a:xfrm>
            <a:off x="8706473" y="6293270"/>
            <a:ext cx="276961" cy="2844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1" name="Shape 291"/>
          <p:cNvSpPr/>
          <p:nvPr>
            <p:ph type="title"/>
          </p:nvPr>
        </p:nvSpPr>
        <p:spPr>
          <a:xfrm>
            <a:off x="292145" y="258969"/>
            <a:ext cx="6963686" cy="86899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</a:lstStyle>
          <a:p>
            <a:pPr/>
            <a:r>
              <a:t>Демо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164340" indent="-164340" defTabSz="657345">
              <a:spcBef>
                <a:spcPts val="700"/>
              </a:spcBef>
              <a:buChar char="•"/>
              <a:defRPr sz="1659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UIView</a:t>
            </a:r>
          </a:p>
          <a:p>
            <a:pPr lvl="1" marL="419975" indent="-164340" defTabSz="657345">
              <a:spcBef>
                <a:spcPts val="700"/>
              </a:spcBef>
              <a:buChar char="•"/>
              <a:defRPr sz="1659"/>
            </a:pPr>
            <a:r>
              <a:t>кастомные view</a:t>
            </a:r>
            <a:endParaRPr>
              <a:latin typeface="PFIsotextPro-Bold"/>
              <a:ea typeface="PFIsotextPro-Bold"/>
              <a:cs typeface="PFIsotextPro-Bold"/>
              <a:sym typeface="PFIsotextPro-Bold"/>
            </a:endParaRPr>
          </a:p>
          <a:p>
            <a:pPr lvl="1" marL="419975" indent="-164340" defTabSz="657345">
              <a:spcBef>
                <a:spcPts val="700"/>
              </a:spcBef>
              <a:buChar char="•"/>
              <a:defRPr sz="1659"/>
            </a:pPr>
            <a:r>
              <a:t>UIControl</a:t>
            </a:r>
          </a:p>
          <a:p>
            <a:pPr lvl="1" marL="419975" indent="-164340" defTabSz="657345">
              <a:spcBef>
                <a:spcPts val="700"/>
              </a:spcBef>
              <a:buChar char="•"/>
              <a:defRPr sz="1659"/>
            </a:pPr>
            <a:r>
              <a:t>auto layout</a:t>
            </a:r>
          </a:p>
          <a:p>
            <a:pPr marL="164340" indent="-164340" defTabSz="657345">
              <a:spcBef>
                <a:spcPts val="700"/>
              </a:spcBef>
              <a:buChar char="•"/>
              <a:defRPr sz="1659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UIGestureRecognizer</a:t>
            </a:r>
          </a:p>
          <a:p>
            <a:pPr marL="164340" indent="-164340" defTabSz="657345">
              <a:spcBef>
                <a:spcPts val="700"/>
              </a:spcBef>
              <a:buChar char="•"/>
              <a:defRPr sz="1659"/>
            </a:pPr>
          </a:p>
          <a:p>
            <a:pPr marL="164340" indent="-164340" defTabSz="657345">
              <a:spcBef>
                <a:spcPts val="700"/>
              </a:spcBef>
              <a:buChar char="•"/>
              <a:defRPr sz="1659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Следующая лекция</a:t>
            </a:r>
          </a:p>
          <a:p>
            <a:pPr lvl="1" marL="419975" indent="-164340" defTabSz="657345">
              <a:spcBef>
                <a:spcPts val="700"/>
              </a:spcBef>
              <a:buChar char="•"/>
              <a:defRPr sz="1659"/>
            </a:pPr>
            <a:r>
              <a:t>Сетевое взаимодействие (вместо «Хранение данных»)</a:t>
            </a:r>
          </a:p>
          <a:p>
            <a:pPr marL="164340" indent="-164340" defTabSz="657345">
              <a:spcBef>
                <a:spcPts val="700"/>
              </a:spcBef>
              <a:buChar char="•"/>
              <a:defRPr sz="1659"/>
            </a:pPr>
          </a:p>
          <a:p>
            <a:pPr marL="164340" indent="-164340" defTabSz="657345">
              <a:spcBef>
                <a:spcPts val="700"/>
              </a:spcBef>
              <a:buChar char="•"/>
              <a:defRPr sz="1659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Отзыв </a:t>
            </a:r>
            <a:r>
              <a:rPr>
                <a:latin typeface="PFIsotextPro-Regular"/>
                <a:ea typeface="PFIsotextPro-Regular"/>
                <a:cs typeface="PFIsotextPro-Regular"/>
                <a:sym typeface="PFIsotextPro-Regular"/>
              </a:rPr>
              <a:t>(важно!)</a:t>
            </a:r>
          </a:p>
          <a:p>
            <a:pPr marL="164340" indent="-164340" defTabSz="657345">
              <a:spcBef>
                <a:spcPts val="700"/>
              </a:spcBef>
              <a:buChar char="•"/>
              <a:defRPr sz="1659"/>
            </a:pPr>
          </a:p>
          <a:p>
            <a:pPr marL="164340" indent="-164340" defTabSz="657345">
              <a:spcBef>
                <a:spcPts val="700"/>
              </a:spcBef>
              <a:buChar char="•"/>
              <a:defRPr sz="1659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Вопросы?</a:t>
            </a:r>
          </a:p>
          <a:p>
            <a:pPr lvl="1" marL="419975" indent="-164340" defTabSz="657345">
              <a:spcBef>
                <a:spcPts val="700"/>
              </a:spcBef>
              <a:buChar char="•"/>
              <a:defRPr sz="1659"/>
            </a:pPr>
            <a:r>
              <a:t>по лекции</a:t>
            </a:r>
          </a:p>
          <a:p>
            <a:pPr lvl="1" marL="419975" indent="-164340" defTabSz="657345">
              <a:spcBef>
                <a:spcPts val="700"/>
              </a:spcBef>
              <a:buChar char="•"/>
              <a:defRPr sz="1659"/>
            </a:pPr>
            <a:r>
              <a:t>по домашним заданиям</a:t>
            </a:r>
          </a:p>
        </p:txBody>
      </p:sp>
      <p:sp>
        <p:nvSpPr>
          <p:cNvPr id="294" name="Shape 294"/>
          <p:cNvSpPr/>
          <p:nvPr>
            <p:ph type="sldNum" sz="quarter" idx="4294967295"/>
          </p:nvPr>
        </p:nvSpPr>
        <p:spPr>
          <a:xfrm>
            <a:off x="8706473" y="6293270"/>
            <a:ext cx="276961" cy="2844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5" name="Shape 295"/>
          <p:cNvSpPr/>
          <p:nvPr>
            <p:ph type="title"/>
          </p:nvPr>
        </p:nvSpPr>
        <p:spPr>
          <a:xfrm>
            <a:off x="292145" y="258969"/>
            <a:ext cx="6963686" cy="868990"/>
          </a:xfrm>
          <a:prstGeom prst="rect">
            <a:avLst/>
          </a:prstGeom>
        </p:spPr>
        <p:txBody>
          <a:bodyPr/>
          <a:lstStyle/>
          <a:p>
            <a:pPr/>
            <a:r>
              <a:t>Заключение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137297" indent="-137297" defTabSz="549174">
              <a:spcBef>
                <a:spcPts val="500"/>
              </a:spcBef>
              <a:buChar char="•"/>
              <a:defRPr sz="1386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Apple Human Interface Guidelines (представления Apple о «прекрасном» - дизайне мобильного приложения, библия для мобильных дизайнеров, но разработчик тоже должен знать):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PFIsotextPro-Regular"/>
                <a:ea typeface="PFIsotextPro-Regular"/>
                <a:cs typeface="PFIsotextPro-Regular"/>
                <a:sym typeface="PFIsotextPro-Regular"/>
                <a:hlinkClick r:id="rId2" invalidUrl="" action="" tgtFrame="" tooltip="" history="1" highlightClick="0" endSnd="0"/>
              </a:rPr>
              <a:t>https://developer.apple.com/ios/human-interface-guidelines/</a:t>
            </a:r>
          </a:p>
          <a:p>
            <a:pPr marL="137297" indent="-137297" defTabSz="549174">
              <a:spcBef>
                <a:spcPts val="500"/>
              </a:spcBef>
              <a:buChar char="•"/>
              <a:defRPr sz="1386"/>
            </a:pPr>
          </a:p>
          <a:p>
            <a:pPr marL="137297" indent="-137297" defTabSz="549174">
              <a:spcBef>
                <a:spcPts val="500"/>
              </a:spcBef>
              <a:buChar char="•"/>
              <a:defRPr sz="1386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Подробно о кастомных control’ах, а не только view: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PFIsotextPro-Regular"/>
                <a:ea typeface="PFIsotextPro-Regular"/>
                <a:cs typeface="PFIsotextPro-Regular"/>
                <a:sym typeface="PFIsotextPro-Regular"/>
                <a:hlinkClick r:id="rId3" invalidUrl="" action="" tgtFrame="" tooltip="" history="1" highlightClick="0" endSnd="0"/>
              </a:rPr>
              <a:t>https://www.objc.io/issues/3-views/custom-controls/</a:t>
            </a:r>
          </a:p>
          <a:p>
            <a:pPr marL="137297" indent="-137297" defTabSz="549174">
              <a:spcBef>
                <a:spcPts val="500"/>
              </a:spcBef>
              <a:buChar char="•"/>
              <a:defRPr sz="1386">
                <a:latin typeface="PFIsotextPro-Bold"/>
                <a:ea typeface="PFIsotextPro-Bold"/>
                <a:cs typeface="PFIsotextPro-Bold"/>
                <a:sym typeface="PFIsotextPro-Bold"/>
              </a:defRPr>
            </a:pPr>
          </a:p>
          <a:p>
            <a:pPr marL="137297" indent="-137297" defTabSz="549174">
              <a:spcBef>
                <a:spcPts val="500"/>
              </a:spcBef>
              <a:buChar char="•"/>
              <a:defRPr sz="1386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Подробнее о visual format (для auto layout):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PFIsotextPro-Regular"/>
                <a:ea typeface="PFIsotextPro-Regular"/>
                <a:cs typeface="PFIsotextPro-Regular"/>
                <a:sym typeface="PFIsotextPro-Regular"/>
                <a:hlinkClick r:id="rId4" invalidUrl="" action="" tgtFrame="" tooltip="" history="1" highlightClick="0" endSnd="0"/>
              </a:rPr>
              <a:t>https://developer.apple.com/library/content/documentation/UserExperience/Conceptual/AutolayoutPG/VisualFormatLanguage.html</a:t>
            </a:r>
          </a:p>
          <a:p>
            <a:pPr marL="137297" indent="-137297" defTabSz="549174">
              <a:spcBef>
                <a:spcPts val="500"/>
              </a:spcBef>
              <a:buChar char="•"/>
              <a:defRPr sz="1386">
                <a:latin typeface="PFIsotextPro-Bold"/>
                <a:ea typeface="PFIsotextPro-Bold"/>
                <a:cs typeface="PFIsotextPro-Bold"/>
                <a:sym typeface="PFIsotextPro-Bold"/>
              </a:defRPr>
            </a:pPr>
          </a:p>
          <a:p>
            <a:pPr marL="137297" indent="-137297" defTabSz="549174">
              <a:spcBef>
                <a:spcPts val="500"/>
              </a:spcBef>
              <a:buChar char="•"/>
              <a:defRPr sz="1386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Ссылка на упомянутый CocoaPods: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PFIsotextPro-Regular"/>
                <a:ea typeface="PFIsotextPro-Regular"/>
                <a:cs typeface="PFIsotextPro-Regular"/>
                <a:sym typeface="PFIsotextPro-Regular"/>
                <a:hlinkClick r:id="rId5" invalidUrl="" action="" tgtFrame="" tooltip="" history="1" highlightClick="0" endSnd="0"/>
              </a:rPr>
              <a:t>https://cocoapods.org</a:t>
            </a:r>
          </a:p>
          <a:p>
            <a:pPr marL="137297" indent="-137297" defTabSz="549174">
              <a:spcBef>
                <a:spcPts val="500"/>
              </a:spcBef>
              <a:buChar char="•"/>
              <a:defRPr sz="1386">
                <a:latin typeface="PFIsotextPro-Bold"/>
                <a:ea typeface="PFIsotextPro-Bold"/>
                <a:cs typeface="PFIsotextPro-Bold"/>
                <a:sym typeface="PFIsotextPro-Bold"/>
              </a:defRPr>
            </a:pPr>
          </a:p>
          <a:p>
            <a:pPr marL="137297" indent="-137297" defTabSz="549174">
              <a:spcBef>
                <a:spcPts val="500"/>
              </a:spcBef>
              <a:buChar char="•"/>
              <a:defRPr sz="1386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IBDesignable / IBInspectable (упомянуты в теме лекции, но не вошли) - вещь редкая, для фанатов Interface Builder’а: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PFIsotextPro-Regular"/>
                <a:ea typeface="PFIsotextPro-Regular"/>
                <a:cs typeface="PFIsotextPro-Regular"/>
                <a:sym typeface="PFIsotextPro-Regular"/>
                <a:hlinkClick r:id="rId6" invalidUrl="" action="" tgtFrame="" tooltip="" history="1" highlightClick="0" endSnd="0"/>
              </a:rPr>
              <a:t>http://nshipster.com/ibinspectable-ibdesignable/</a:t>
            </a:r>
            <a:br>
              <a:rPr>
                <a:latin typeface="PFIsotextPro-Regular"/>
                <a:ea typeface="PFIsotextPro-Regular"/>
                <a:cs typeface="PFIsotextPro-Regular"/>
                <a:sym typeface="PFIsotextPro-Regular"/>
              </a:rPr>
            </a:br>
            <a:r>
              <a:rPr>
                <a:latin typeface="PFIsotextPro-Regular"/>
                <a:ea typeface="PFIsotextPro-Regular"/>
                <a:cs typeface="PFIsotextPro-Regular"/>
                <a:sym typeface="PFIsotextPro-Regular"/>
              </a:rPr>
              <a:t>И вообще NSHipster - отличный ресурс</a:t>
            </a:r>
          </a:p>
        </p:txBody>
      </p:sp>
      <p:sp>
        <p:nvSpPr>
          <p:cNvPr id="298" name="Shape 298"/>
          <p:cNvSpPr/>
          <p:nvPr>
            <p:ph type="sldNum" sz="quarter" idx="4294967295"/>
          </p:nvPr>
        </p:nvSpPr>
        <p:spPr>
          <a:xfrm>
            <a:off x="8706473" y="6293270"/>
            <a:ext cx="276961" cy="2844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9" name="Shape 299"/>
          <p:cNvSpPr/>
          <p:nvPr>
            <p:ph type="title"/>
          </p:nvPr>
        </p:nvSpPr>
        <p:spPr>
          <a:xfrm>
            <a:off x="292145" y="258969"/>
            <a:ext cx="6963686" cy="868990"/>
          </a:xfrm>
          <a:prstGeom prst="rect">
            <a:avLst/>
          </a:prstGeom>
        </p:spPr>
        <p:txBody>
          <a:bodyPr/>
          <a:lstStyle/>
          <a:p>
            <a:pPr/>
            <a:r>
              <a:t>Полезные ссылки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План лекции</a:t>
            </a:r>
          </a:p>
        </p:txBody>
      </p:sp>
      <p:sp>
        <p:nvSpPr>
          <p:cNvPr id="224" name="Shape 224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240029" indent="-240029" defTabSz="640063">
              <a:spcBef>
                <a:spcPts val="700"/>
              </a:spcBef>
              <a:buSzPct val="100000"/>
              <a:buFont typeface="Arial"/>
              <a:buChar char="•"/>
              <a:defRPr sz="1679"/>
            </a:pPr>
            <a:r>
              <a:t>Отметиться (чекин)?</a:t>
            </a:r>
          </a:p>
          <a:p>
            <a:pPr marL="240029" indent="-240029" defTabSz="640063">
              <a:spcBef>
                <a:spcPts val="700"/>
              </a:spcBef>
              <a:buSzPct val="100000"/>
              <a:buFont typeface="Arial"/>
              <a:buChar char="•"/>
              <a:defRPr sz="1679"/>
            </a:pPr>
          </a:p>
          <a:p>
            <a:pPr marL="240029" indent="-240029" defTabSz="640063">
              <a:spcBef>
                <a:spcPts val="700"/>
              </a:spcBef>
              <a:buSzPct val="100000"/>
              <a:buFont typeface="Arial"/>
              <a:buChar char="•"/>
              <a:defRPr sz="1679"/>
            </a:pPr>
            <a:r>
              <a:t>На прошлой лекции мы говорили о списках</a:t>
            </a:r>
          </a:p>
          <a:p>
            <a:pPr lvl="1" marL="613400" indent="-240029" defTabSz="640063">
              <a:spcBef>
                <a:spcPts val="700"/>
              </a:spcBef>
              <a:buFont typeface="Arial"/>
              <a:buChar char="•"/>
              <a:defRPr sz="1679"/>
            </a:pPr>
            <a:r>
              <a:t>выдано ДЗ №2   (внедрение списков в свой проект)</a:t>
            </a:r>
            <a:br/>
            <a:r>
              <a:t>срок сдачи:        27 октября</a:t>
            </a:r>
            <a:br/>
            <a:r>
              <a:t>максимально:     15 баллов</a:t>
            </a:r>
          </a:p>
          <a:p>
            <a:pPr marL="240029" indent="-240029" defTabSz="640063">
              <a:spcBef>
                <a:spcPts val="700"/>
              </a:spcBef>
              <a:buSzPct val="100000"/>
              <a:buFont typeface="Arial"/>
              <a:buChar char="•"/>
              <a:defRPr sz="1679"/>
            </a:pPr>
          </a:p>
          <a:p>
            <a:pPr marL="240029" indent="-240029" defTabSz="640063">
              <a:spcBef>
                <a:spcPts val="700"/>
              </a:spcBef>
              <a:buSzPct val="100000"/>
              <a:buFont typeface="Arial"/>
              <a:buChar char="•"/>
              <a:defRPr sz="1679"/>
            </a:pPr>
            <a:r>
              <a:t>Для чего нужны view?</a:t>
            </a:r>
          </a:p>
          <a:p>
            <a:pPr marL="240029" indent="-240029" defTabSz="640063">
              <a:spcBef>
                <a:spcPts val="700"/>
              </a:spcBef>
              <a:buSzPct val="100000"/>
              <a:buFont typeface="Arial"/>
              <a:buChar char="•"/>
              <a:defRPr sz="1679"/>
            </a:pPr>
            <a:r>
              <a:t>Поговорим о:</a:t>
            </a:r>
          </a:p>
          <a:p>
            <a:pPr lvl="1" marL="372129" indent="-145618" defTabSz="582458">
              <a:spcBef>
                <a:spcPts val="600"/>
              </a:spcBef>
              <a:buChar char="•"/>
              <a:defRPr sz="1470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UIView</a:t>
            </a:r>
          </a:p>
          <a:p>
            <a:pPr lvl="2" marL="652335" indent="-145618" defTabSz="582458">
              <a:spcBef>
                <a:spcPts val="600"/>
              </a:spcBef>
              <a:buChar char="•"/>
              <a:defRPr sz="1470"/>
            </a:pPr>
            <a:r>
              <a:t>кастомные view</a:t>
            </a:r>
            <a:endParaRPr>
              <a:latin typeface="PFIsotextPro-Bold"/>
              <a:ea typeface="PFIsotextPro-Bold"/>
              <a:cs typeface="PFIsotextPro-Bold"/>
              <a:sym typeface="PFIsotextPro-Bold"/>
            </a:endParaRPr>
          </a:p>
          <a:p>
            <a:pPr lvl="2" marL="652335" indent="-145618" defTabSz="582458">
              <a:spcBef>
                <a:spcPts val="600"/>
              </a:spcBef>
              <a:buChar char="•"/>
              <a:defRPr sz="1470"/>
            </a:pPr>
            <a:r>
              <a:t>UIControl</a:t>
            </a:r>
          </a:p>
          <a:p>
            <a:pPr lvl="2" marL="652335" indent="-145618" defTabSz="582458">
              <a:spcBef>
                <a:spcPts val="600"/>
              </a:spcBef>
              <a:buChar char="•"/>
              <a:defRPr sz="1470"/>
            </a:pPr>
            <a:r>
              <a:t>auto layout</a:t>
            </a:r>
          </a:p>
          <a:p>
            <a:pPr lvl="1" marL="372129" indent="-145618" defTabSz="582458">
              <a:spcBef>
                <a:spcPts val="600"/>
              </a:spcBef>
              <a:buChar char="•"/>
              <a:defRPr sz="1470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UIGestureRecognizer</a:t>
            </a:r>
          </a:p>
          <a:p>
            <a:pPr marL="145618" indent="-145618" defTabSz="582458">
              <a:spcBef>
                <a:spcPts val="600"/>
              </a:spcBef>
              <a:buSzPct val="100000"/>
              <a:buChar char="•"/>
              <a:defRPr sz="1470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Демо</a:t>
            </a:r>
          </a:p>
        </p:txBody>
      </p:sp>
      <p:sp>
        <p:nvSpPr>
          <p:cNvPr id="225" name="Shape 225"/>
          <p:cNvSpPr/>
          <p:nvPr>
            <p:ph type="sldNum" sz="quarter" idx="4294967295"/>
          </p:nvPr>
        </p:nvSpPr>
        <p:spPr>
          <a:xfrm>
            <a:off x="8792884" y="6293270"/>
            <a:ext cx="190550" cy="2844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UIView</a:t>
            </a:r>
          </a:p>
        </p:txBody>
      </p:sp>
      <p:sp>
        <p:nvSpPr>
          <p:cNvPr id="228" name="Shape 228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312039" indent="-312039" defTabSz="832083">
              <a:spcBef>
                <a:spcPts val="900"/>
              </a:spcBef>
              <a:buSzPct val="100000"/>
              <a:buFont typeface="Arial"/>
              <a:buChar char="•"/>
              <a:defRPr sz="2184"/>
            </a:pPr>
            <a:r>
              <a:t>Потомок UIResponder’а</a:t>
            </a: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обрабатывает события:</a:t>
            </a:r>
          </a:p>
          <a:p>
            <a:pPr lvl="3" marL="1294359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касания (touches)</a:t>
            </a:r>
          </a:p>
          <a:p>
            <a:pPr lvl="3" marL="1294359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движения (motions), например, встряхивание</a:t>
            </a:r>
          </a:p>
          <a:p>
            <a:pPr lvl="3" marL="1294359" indent="-312039" defTabSz="832083">
              <a:spcBef>
                <a:spcPts val="900"/>
              </a:spcBef>
              <a:buFont typeface="Arial"/>
              <a:buChar char="•"/>
              <a:defRPr sz="2184"/>
            </a:pPr>
          </a:p>
          <a:p>
            <a:pPr marL="312039" indent="-312039" defTabSz="832083">
              <a:spcBef>
                <a:spcPts val="900"/>
              </a:spcBef>
              <a:buSzPct val="100000"/>
              <a:buFont typeface="Arial"/>
              <a:buChar char="•"/>
              <a:defRPr sz="2184"/>
            </a:pPr>
            <a:r>
              <a:t>Другие потомки:</a:t>
            </a: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UIViewContoller</a:t>
            </a: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UIApplication (центральная точка входа и управления приложением), используем</a:t>
            </a:r>
          </a:p>
          <a:p>
            <a:pPr lvl="3" marL="1294359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UIApplicationDelegate</a:t>
            </a:r>
          </a:p>
          <a:p>
            <a:pPr lvl="3" marL="1294359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UIApplication - один из примеров синглтона</a:t>
            </a:r>
          </a:p>
        </p:txBody>
      </p:sp>
      <p:sp>
        <p:nvSpPr>
          <p:cNvPr id="229" name="Shape 229"/>
          <p:cNvSpPr/>
          <p:nvPr>
            <p:ph type="sldNum" sz="quarter" idx="4294967295"/>
          </p:nvPr>
        </p:nvSpPr>
        <p:spPr>
          <a:xfrm>
            <a:off x="8792884" y="6293270"/>
            <a:ext cx="190550" cy="2844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UIView (потомки)</a:t>
            </a:r>
          </a:p>
        </p:txBody>
      </p:sp>
      <p:sp>
        <p:nvSpPr>
          <p:cNvPr id="232" name="Shape 232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  <a:r>
              <a:t>UIControl</a:t>
            </a:r>
          </a:p>
          <a:p>
            <a:pPr lvl="1" marL="876287" indent="-342900">
              <a:buFont typeface="Arial"/>
              <a:buChar char="•"/>
            </a:pPr>
            <a:r>
              <a:t>UIButton, UITextField и др.</a:t>
            </a:r>
          </a:p>
          <a:p>
            <a:pPr marL="342900" indent="-342900">
              <a:buSzPct val="100000"/>
              <a:buFont typeface="Arial"/>
              <a:buChar char="•"/>
            </a:pPr>
            <a:r>
              <a:t>UIWindow (редко нужен в iOS, но может пригодиться, если нужно что-то показать поверх status bar’а)</a:t>
            </a:r>
          </a:p>
          <a:p>
            <a:pPr marL="342900" indent="-342900">
              <a:buSzPct val="100000"/>
              <a:buFont typeface="Arial"/>
              <a:buChar char="•"/>
            </a:pPr>
            <a:r>
              <a:t>UILabel</a:t>
            </a:r>
          </a:p>
          <a:p>
            <a:pPr marL="342900" indent="-342900">
              <a:buSzPct val="100000"/>
              <a:buFont typeface="Arial"/>
              <a:buChar char="•"/>
            </a:pPr>
            <a:r>
              <a:t>списки (UIScrollView, UITableView, UICollectionView, UITextView)</a:t>
            </a:r>
          </a:p>
          <a:p>
            <a:pPr marL="342900" indent="-342900">
              <a:buSzPct val="100000"/>
              <a:buFont typeface="Arial"/>
              <a:buChar char="•"/>
            </a:pPr>
            <a:r>
              <a:t>UIImageView</a:t>
            </a:r>
          </a:p>
          <a:p>
            <a:pPr marL="342900" indent="-342900">
              <a:buSzPct val="100000"/>
              <a:buFont typeface="Arial"/>
              <a:buChar char="•"/>
            </a:pPr>
            <a:r>
              <a:t>MKMapView</a:t>
            </a:r>
          </a:p>
          <a:p>
            <a:pPr marL="342900" indent="-342900">
              <a:buSzPct val="100000"/>
              <a:buFont typeface="Arial"/>
              <a:buChar char="•"/>
            </a:pPr>
            <a:r>
              <a:t>WKWebView</a:t>
            </a:r>
          </a:p>
        </p:txBody>
      </p:sp>
      <p:sp>
        <p:nvSpPr>
          <p:cNvPr id="233" name="Shape 233"/>
          <p:cNvSpPr/>
          <p:nvPr>
            <p:ph type="sldNum" sz="quarter" idx="4294967295"/>
          </p:nvPr>
        </p:nvSpPr>
        <p:spPr>
          <a:xfrm>
            <a:off x="8792884" y="6293270"/>
            <a:ext cx="190550" cy="2844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UIControl</a:t>
            </a:r>
          </a:p>
        </p:txBody>
      </p:sp>
      <p:sp>
        <p:nvSpPr>
          <p:cNvPr id="236" name="Shape 236"/>
          <p:cNvSpPr/>
          <p:nvPr>
            <p:ph type="body" idx="1"/>
          </p:nvPr>
        </p:nvSpPr>
        <p:spPr>
          <a:xfrm>
            <a:off x="782322" y="1808269"/>
            <a:ext cx="7527729" cy="4097417"/>
          </a:xfrm>
          <a:prstGeom prst="rect">
            <a:avLst/>
          </a:prstGeom>
        </p:spPr>
        <p:txBody>
          <a:bodyPr/>
          <a:lstStyle/>
          <a:p>
            <a:pPr marL="312039" indent="-312039" defTabSz="832083">
              <a:spcBef>
                <a:spcPts val="900"/>
              </a:spcBef>
              <a:buSzPct val="100000"/>
              <a:buFont typeface="Arial"/>
              <a:buChar char="•"/>
              <a:defRPr sz="2184"/>
            </a:pPr>
            <a:r>
              <a:t>UIControl</a:t>
            </a: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UIButton</a:t>
            </a: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UITextField</a:t>
            </a: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UISwitch</a:t>
            </a: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UISegmentedControl</a:t>
            </a: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UISlider</a:t>
            </a: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UIProgress</a:t>
            </a:r>
          </a:p>
          <a:p>
            <a:pPr marL="312039" indent="-312039" defTabSz="832083">
              <a:spcBef>
                <a:spcPts val="900"/>
              </a:spcBef>
              <a:buSzPct val="100000"/>
              <a:buFont typeface="Arial"/>
              <a:buChar char="•"/>
              <a:defRPr sz="2184"/>
            </a:pPr>
            <a:r>
              <a:t>Добавляет к UIView</a:t>
            </a: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механизм target/action</a:t>
            </a: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протокол (UITextFieldDelegate и пр.)</a:t>
            </a:r>
          </a:p>
        </p:txBody>
      </p:sp>
      <p:sp>
        <p:nvSpPr>
          <p:cNvPr id="237" name="Shape 237"/>
          <p:cNvSpPr/>
          <p:nvPr>
            <p:ph type="sldNum" sz="quarter" idx="4294967295"/>
          </p:nvPr>
        </p:nvSpPr>
        <p:spPr>
          <a:xfrm>
            <a:off x="8792884" y="6293270"/>
            <a:ext cx="190550" cy="2844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8" name="uicontrol_intro_2x_9b6555bc-4452-471b-9702-163483bab86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9976" y="1796756"/>
            <a:ext cx="2037354" cy="950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14f9f16e-55c0-474a-ae62-f42ebf2cab3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45598" y="3013440"/>
            <a:ext cx="2746110" cy="899987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/>
        </p:nvSpPr>
        <p:spPr>
          <a:xfrm>
            <a:off x="451051" y="5958565"/>
            <a:ext cx="4051862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2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https://developer.apple.com/reference/uikit/uicontrol</a:t>
            </a:r>
          </a:p>
          <a:p>
            <a:pPr>
              <a:defRPr sz="12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https://developer.apple.com/reference/uikit/uislider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UIView (основные понятия)</a:t>
            </a:r>
          </a:p>
        </p:txBody>
      </p:sp>
      <p:sp>
        <p:nvSpPr>
          <p:cNvPr id="243" name="Shape 243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  <a:r>
              <a:t>один superview</a:t>
            </a:r>
          </a:p>
          <a:p>
            <a:pPr marL="342900" indent="-342900">
              <a:buSzPct val="100000"/>
              <a:buFont typeface="Arial"/>
              <a:buChar char="•"/>
            </a:pPr>
            <a:r>
              <a:t>много subview</a:t>
            </a:r>
          </a:p>
          <a:p>
            <a:pPr marL="342900" indent="-342900">
              <a:buSzPct val="100000"/>
              <a:buFont typeface="Arial"/>
              <a:buChar char="•"/>
            </a:pPr>
            <a:r>
              <a:t>-addSubview:</a:t>
            </a:r>
          </a:p>
          <a:p>
            <a:pPr lvl="1" marL="876287" indent="-342900">
              <a:buFont typeface="Arial"/>
              <a:buChar char="•"/>
            </a:pPr>
            <a:r>
              <a:t>добавляет к нашему view subview</a:t>
            </a:r>
          </a:p>
          <a:p>
            <a:pPr marL="342900" indent="-342900">
              <a:buSzPct val="100000"/>
              <a:buFont typeface="Arial"/>
              <a:buChar char="•"/>
            </a:pPr>
            <a:r>
              <a:t>-removeFromSuperview</a:t>
            </a:r>
          </a:p>
          <a:p>
            <a:pPr lvl="1" marL="876287" indent="-342900">
              <a:buFont typeface="Arial"/>
              <a:buChar char="•"/>
            </a:pPr>
            <a:r>
              <a:t>удаляет наш view из его superview</a:t>
            </a:r>
          </a:p>
        </p:txBody>
      </p:sp>
      <p:sp>
        <p:nvSpPr>
          <p:cNvPr id="244" name="Shape 244"/>
          <p:cNvSpPr/>
          <p:nvPr>
            <p:ph type="sldNum" sz="quarter" idx="4294967295"/>
          </p:nvPr>
        </p:nvSpPr>
        <p:spPr>
          <a:xfrm>
            <a:off x="8792884" y="6293270"/>
            <a:ext cx="190550" cy="2844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Распознавание жестов</a:t>
            </a:r>
          </a:p>
        </p:txBody>
      </p:sp>
      <p:sp>
        <p:nvSpPr>
          <p:cNvPr id="247" name="Shape 247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  <a:r>
              <a:t>Использование UIGestureRecognizer (точнее его потомков)</a:t>
            </a:r>
          </a:p>
          <a:p>
            <a:pPr lvl="1" marL="876287" indent="-342900">
              <a:buFont typeface="Arial"/>
              <a:buChar char="•"/>
            </a:pPr>
            <a:r>
              <a:t>кодом</a:t>
            </a:r>
          </a:p>
          <a:p>
            <a:pPr lvl="1" marL="876287" indent="-342900">
              <a:buFont typeface="Arial"/>
              <a:buChar char="•"/>
            </a:pPr>
            <a:r>
              <a:t>с помощью Interface Builder</a:t>
            </a:r>
          </a:p>
          <a:p>
            <a:pPr marL="342900" indent="-342900">
              <a:buSzPct val="100000"/>
              <a:buFont typeface="Arial"/>
              <a:buChar char="•"/>
            </a:pPr>
            <a:r>
              <a:t>Вручную</a:t>
            </a:r>
          </a:p>
          <a:p>
            <a:pPr lvl="1" marL="876287" indent="-342900">
              <a:buFont typeface="Arial"/>
              <a:buChar char="•"/>
            </a:pPr>
            <a:r>
              <a:t>touchesBegan:withEvent:</a:t>
            </a:r>
          </a:p>
          <a:p>
            <a:pPr lvl="1" marL="876287" indent="-342900">
              <a:buFont typeface="Arial"/>
              <a:buChar char="•"/>
            </a:pPr>
            <a:r>
              <a:t>touchesEnded:withEvent:</a:t>
            </a:r>
          </a:p>
          <a:p>
            <a:pPr lvl="1" marL="876287" indent="-342900">
              <a:buFont typeface="Arial"/>
              <a:buChar char="•"/>
            </a:pPr>
            <a:r>
              <a:t>touchesMoved:withEvent:</a:t>
            </a:r>
          </a:p>
          <a:p>
            <a:pPr lvl="1" marL="876287" indent="-342900">
              <a:buFont typeface="Arial"/>
              <a:buChar char="•"/>
            </a:pPr>
            <a:r>
              <a:t>touchesCancelled:withEvent:</a:t>
            </a:r>
          </a:p>
        </p:txBody>
      </p:sp>
      <p:sp>
        <p:nvSpPr>
          <p:cNvPr id="248" name="Shape 248"/>
          <p:cNvSpPr/>
          <p:nvPr>
            <p:ph type="sldNum" sz="quarter" idx="4294967295"/>
          </p:nvPr>
        </p:nvSpPr>
        <p:spPr>
          <a:xfrm>
            <a:off x="8792884" y="6293270"/>
            <a:ext cx="190550" cy="2844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UIGestureRecognizer - основные виды</a:t>
            </a:r>
          </a:p>
        </p:txBody>
      </p:sp>
      <p:sp>
        <p:nvSpPr>
          <p:cNvPr id="251" name="Shape 251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  <a:r>
              <a:t>pan</a:t>
            </a:r>
          </a:p>
          <a:p>
            <a:pPr marL="342900" indent="-342900">
              <a:buSzPct val="100000"/>
              <a:buFont typeface="Arial"/>
              <a:buChar char="•"/>
            </a:pPr>
          </a:p>
          <a:p>
            <a:pPr marL="342900" indent="-342900">
              <a:buSzPct val="100000"/>
              <a:buFont typeface="Arial"/>
              <a:buChar char="•"/>
            </a:pPr>
            <a:r>
              <a:t>swipe</a:t>
            </a:r>
          </a:p>
          <a:p>
            <a:pPr marL="342900" indent="-342900">
              <a:buSzPct val="100000"/>
              <a:buFont typeface="Arial"/>
              <a:buChar char="•"/>
            </a:pPr>
          </a:p>
          <a:p>
            <a:pPr marL="342900" indent="-342900">
              <a:buSzPct val="100000"/>
              <a:buFont typeface="Arial"/>
              <a:buChar char="•"/>
            </a:pPr>
            <a:r>
              <a:t>tap</a:t>
            </a:r>
          </a:p>
          <a:p>
            <a:pPr marL="342900" indent="-342900">
              <a:buSzPct val="100000"/>
              <a:buFont typeface="Arial"/>
              <a:buChar char="•"/>
            </a:pPr>
          </a:p>
          <a:p>
            <a:pPr marL="342900" indent="-342900">
              <a:buSzPct val="100000"/>
              <a:buFont typeface="Arial"/>
              <a:buChar char="•"/>
            </a:pPr>
            <a:r>
              <a:t>pinch</a:t>
            </a:r>
          </a:p>
        </p:txBody>
      </p:sp>
      <p:sp>
        <p:nvSpPr>
          <p:cNvPr id="252" name="Shape 252"/>
          <p:cNvSpPr/>
          <p:nvPr>
            <p:ph type="sldNum" sz="quarter" idx="4294967295"/>
          </p:nvPr>
        </p:nvSpPr>
        <p:spPr>
          <a:xfrm>
            <a:off x="8792884" y="6293270"/>
            <a:ext cx="190550" cy="2844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xn5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22139" y="1790706"/>
            <a:ext cx="5842572" cy="4362454"/>
          </a:xfrm>
          <a:prstGeom prst="rect">
            <a:avLst/>
          </a:prstGeom>
        </p:spPr>
      </p:pic>
      <p:sp>
        <p:nvSpPr>
          <p:cNvPr id="255" name="Shape 255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UIView (bounds / frame / center)</a:t>
            </a:r>
          </a:p>
        </p:txBody>
      </p:sp>
      <p:sp>
        <p:nvSpPr>
          <p:cNvPr id="256" name="Shape 256"/>
          <p:cNvSpPr/>
          <p:nvPr/>
        </p:nvSpPr>
        <p:spPr>
          <a:xfrm>
            <a:off x="451051" y="6123665"/>
            <a:ext cx="819027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Курс Стэнфорда по iOS «Developing iOS 7 Apps for iPhone and iPad», слайды к лекции 7 (слайд 8)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78787"/>
      </a:accent1>
      <a:accent2>
        <a:srgbClr val="3953A4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78787"/>
      </a:accent1>
      <a:accent2>
        <a:srgbClr val="3953A4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