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7CB"/>
          </a:solidFill>
        </a:fill>
      </a:tcStyle>
    </a:wholeTbl>
    <a:band2H>
      <a:tcTxStyle b="def" i="def"/>
      <a:tcStyle>
        <a:tcBdr/>
        <a:fill>
          <a:solidFill>
            <a:srgbClr val="FD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CFDF"/>
          </a:solidFill>
        </a:fill>
      </a:tcStyle>
    </a:wholeTbl>
    <a:band2H>
      <a:tcTxStyle b="def" i="def"/>
      <a:tcStyle>
        <a:tcBdr/>
        <a:fill>
          <a:solidFill>
            <a:srgbClr val="EA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2" b="7940"/>
          <a:stretch>
            <a:fillRect/>
          </a:stretch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7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4" y="1179920"/>
            <a:ext cx="6835077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title"/>
          </p:nvPr>
        </p:nvSpPr>
        <p:spPr>
          <a:xfrm>
            <a:off x="2196127" y="2531722"/>
            <a:ext cx="4627309" cy="1782194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262626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5723930" y="5698961"/>
            <a:ext cx="2634260" cy="4766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262626"/>
                </a:solidFill>
              </a:defRPr>
            </a:lvl1pPr>
            <a:lvl2pPr marL="685781" indent="-228593" algn="ctr">
              <a:buChar char="•"/>
              <a:defRPr>
                <a:solidFill>
                  <a:srgbClr val="262626"/>
                </a:solidFill>
              </a:defRPr>
            </a:lvl2pPr>
            <a:lvl3pPr marL="1188688" indent="-274312" algn="ctr">
              <a:buChar char="•"/>
              <a:defRPr>
                <a:solidFill>
                  <a:srgbClr val="262626"/>
                </a:solidFill>
              </a:defRPr>
            </a:lvl3pPr>
            <a:lvl4pPr marL="1676356" indent="-304790" algn="ctr">
              <a:buChar char="•"/>
              <a:defRPr>
                <a:solidFill>
                  <a:srgbClr val="262626"/>
                </a:solidFill>
              </a:defRPr>
            </a:lvl4pPr>
            <a:lvl5pPr marL="2133547" indent="-304792" algn="ctr">
              <a:buChar char="•"/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body" sz="quarter" idx="13"/>
          </p:nvPr>
        </p:nvSpPr>
        <p:spPr>
          <a:xfrm>
            <a:off x="2054667" y="4969619"/>
            <a:ext cx="2080013" cy="476625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sz="half" idx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/>
          <a:lstStyle>
            <a:lvl1pPr marL="285742" indent="-285742">
              <a:buSzPct val="100000"/>
              <a:buBlip>
                <a:blip r:embed="rId2"/>
              </a:buBlip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9" name="Shape 119"/>
          <p:cNvSpPr/>
          <p:nvPr>
            <p:ph type="body" sz="half" idx="13"/>
          </p:nvPr>
        </p:nvSpPr>
        <p:spPr>
          <a:xfrm>
            <a:off x="5102526" y="1808263"/>
            <a:ext cx="3074070" cy="4344888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20" name="Shape 120"/>
          <p:cNvSpPr/>
          <p:nvPr/>
        </p:nvSpPr>
        <p:spPr>
          <a:xfrm flipH="1">
            <a:off x="449497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782637" y="1821090"/>
            <a:ext cx="3571650" cy="4344988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sz="half" idx="1"/>
          </p:nvPr>
        </p:nvSpPr>
        <p:spPr>
          <a:xfrm>
            <a:off x="782322" y="1808269"/>
            <a:ext cx="7527729" cy="2629859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</a:lvl1pPr>
            <a:lvl2pPr marL="812779" indent="-457187">
              <a:buFont typeface="Wingdings"/>
              <a:buAutoNum type="arabicPeriod" startAt="1"/>
            </a:lvl2pPr>
            <a:lvl3pPr marL="1238218" indent="-514335">
              <a:buFont typeface="Wingdings"/>
              <a:buAutoNum type="arabicPeriod" startAt="1"/>
            </a:lvl3pPr>
            <a:lvl4pPr marL="1593809" indent="-514335">
              <a:buFont typeface="Wingdings"/>
              <a:buAutoNum type="arabicPeriod" startAt="1"/>
            </a:lvl4pPr>
            <a:lvl5pPr marL="1949400" indent="-514336">
              <a:buFont typeface="Wingdings"/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Shape 155"/>
          <p:cNvSpPr/>
          <p:nvPr/>
        </p:nvSpPr>
        <p:spPr>
          <a:xfrm>
            <a:off x="217352" y="465987"/>
            <a:ext cx="3507231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Домашнее задание №</a:t>
            </a:r>
          </a:p>
        </p:txBody>
      </p:sp>
      <p:pic>
        <p:nvPicPr>
          <p:cNvPr id="156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5268" y="450266"/>
            <a:ext cx="493376" cy="49337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>
            <p:ph type="body" sz="quarter" idx="13"/>
          </p:nvPr>
        </p:nvSpPr>
        <p:spPr>
          <a:xfrm>
            <a:off x="3741627" y="471166"/>
            <a:ext cx="707071" cy="476623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58" name="Shape 158"/>
          <p:cNvSpPr/>
          <p:nvPr/>
        </p:nvSpPr>
        <p:spPr>
          <a:xfrm>
            <a:off x="782322" y="4827096"/>
            <a:ext cx="134518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Срок сдачи</a:t>
            </a:r>
          </a:p>
        </p:txBody>
      </p:sp>
      <p:sp>
        <p:nvSpPr>
          <p:cNvPr id="159" name="Shape 159"/>
          <p:cNvSpPr/>
          <p:nvPr>
            <p:ph type="body" sz="quarter" idx="14"/>
          </p:nvPr>
        </p:nvSpPr>
        <p:spPr>
          <a:xfrm>
            <a:off x="782321" y="5202308"/>
            <a:ext cx="3397793" cy="519354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7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4" y="1179920"/>
            <a:ext cx="6835077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title"/>
          </p:nvPr>
        </p:nvSpPr>
        <p:spPr>
          <a:xfrm>
            <a:off x="2196127" y="2531722"/>
            <a:ext cx="4627309" cy="178219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3" name="Shape 173"/>
          <p:cNvSpPr/>
          <p:nvPr/>
        </p:nvSpPr>
        <p:spPr>
          <a:xfrm>
            <a:off x="5709415" y="5731931"/>
            <a:ext cx="252780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491" y="828606"/>
            <a:ext cx="7529018" cy="52298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939479" y="2880876"/>
            <a:ext cx="2696212" cy="36606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671294" y="1892806"/>
            <a:ext cx="329474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/>
            </a:lvl1pPr>
          </a:lstStyle>
          <a:p>
            <a:pPr/>
            <a:r>
              <a:t>В вашем распоряжении есть следующие слайды:</a:t>
            </a:r>
          </a:p>
        </p:txBody>
      </p:sp>
      <p:sp>
        <p:nvSpPr>
          <p:cNvPr id="204" name="Shape 204"/>
          <p:cNvSpPr/>
          <p:nvPr/>
        </p:nvSpPr>
        <p:spPr>
          <a:xfrm>
            <a:off x="671287" y="2423360"/>
            <a:ext cx="3927608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89" indent="-342889">
              <a:buSzPct val="100000"/>
              <a:buAutoNum type="arabicPeriod" startAt="1"/>
              <a:defRPr b="1" sz="1600"/>
            </a:pPr>
            <a:r>
              <a:t>Титульный слайд</a:t>
            </a:r>
          </a:p>
          <a:p>
            <a:pPr marL="342889" indent="-342889" defTabSz="914377">
              <a:buSzPct val="100000"/>
              <a:buAutoNum type="arabicPeriod" startAt="1"/>
              <a:defRPr b="1" sz="1600"/>
            </a:pPr>
            <a:r>
              <a:t>Заголовок и текст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Содержание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Терминология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Цитата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Заголовок, подзаголовок и текст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 и картинка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Заголовок, текст и картинка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Код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Плюсы и минусы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Два вертикальных объекта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Только заголовок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Пустой слайд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Домашнее задание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Контакты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466725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4867097" y="1919310"/>
            <a:ext cx="3294744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Для акцентов в коде и тексте на слайдах в настройках цвета у вас есть готовая палитра:</a:t>
            </a:r>
          </a:p>
        </p:txBody>
      </p:sp>
      <p:sp>
        <p:nvSpPr>
          <p:cNvPr id="207" name="Shape 207"/>
          <p:cNvSpPr/>
          <p:nvPr/>
        </p:nvSpPr>
        <p:spPr>
          <a:xfrm>
            <a:off x="4867097" y="3606181"/>
            <a:ext cx="3294744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208" name="Shape 208"/>
          <p:cNvSpPr/>
          <p:nvPr/>
        </p:nvSpPr>
        <p:spPr>
          <a:xfrm>
            <a:off x="217345" y="465987"/>
            <a:ext cx="3498697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Пояснения к шаблону</a:t>
            </a:r>
          </a:p>
        </p:txBody>
      </p:sp>
      <p:pic>
        <p:nvPicPr>
          <p:cNvPr id="209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6636" y="4572000"/>
            <a:ext cx="2659159" cy="14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 startAt="1"/>
            </a:lvl1pPr>
            <a:lvl2pPr marL="812779" indent="-457187">
              <a:buAutoNum type="arabicPeriod" startAt="1"/>
            </a:lvl2pPr>
            <a:lvl3pPr marL="1238218" indent="-514335">
              <a:buAutoNum type="arabicPeriod" startAt="1"/>
            </a:lvl3pPr>
            <a:lvl4pPr marL="1593809" indent="-514335">
              <a:buAutoNum type="arabicPeriod" startAt="1"/>
            </a:lvl4pPr>
            <a:lvl5pPr marL="1949400" indent="-514336"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7344" y="465987"/>
            <a:ext cx="2284679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Терминология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</a:lvl1pPr>
            <a:lvl2pPr marL="812779" indent="-457187">
              <a:buFont typeface="Wingdings"/>
              <a:buAutoNum type="arabicPeriod" startAt="1"/>
            </a:lvl2pPr>
            <a:lvl3pPr marL="1238218" indent="-514335">
              <a:buFont typeface="Wingdings"/>
              <a:buAutoNum type="arabicPeriod" startAt="1"/>
            </a:lvl3pPr>
            <a:lvl4pPr marL="1593809" indent="-514335">
              <a:buFont typeface="Wingdings"/>
              <a:buAutoNum type="arabicPeriod" startAt="1"/>
            </a:lvl4pPr>
            <a:lvl5pPr marL="1949400" indent="-514336">
              <a:buFont typeface="Wingdings"/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598024" y="705895"/>
            <a:ext cx="914401" cy="302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9900"/>
            </a:lvl1pPr>
          </a:lstStyle>
          <a:p>
            <a:pPr/>
            <a:r>
              <a:t>“</a:t>
            </a:r>
          </a:p>
        </p:txBody>
      </p:sp>
      <p:sp>
        <p:nvSpPr>
          <p:cNvPr id="62" name="Shape 62"/>
          <p:cNvSpPr/>
          <p:nvPr>
            <p:ph type="body" sz="half" idx="1"/>
          </p:nvPr>
        </p:nvSpPr>
        <p:spPr>
          <a:xfrm>
            <a:off x="1146175" y="2514838"/>
            <a:ext cx="7024690" cy="194469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Shape 63"/>
          <p:cNvSpPr/>
          <p:nvPr>
            <p:ph type="body" sz="quarter" idx="13"/>
          </p:nvPr>
        </p:nvSpPr>
        <p:spPr>
          <a:xfrm>
            <a:off x="3192008" y="4749367"/>
            <a:ext cx="4978857" cy="621589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pic>
        <p:nvPicPr>
          <p:cNvPr id="64" name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782322" y="2769704"/>
            <a:ext cx="7527729" cy="347215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Shape 73"/>
          <p:cNvSpPr/>
          <p:nvPr>
            <p:ph type="body" sz="quarter" idx="13"/>
          </p:nvPr>
        </p:nvSpPr>
        <p:spPr>
          <a:xfrm>
            <a:off x="782322" y="1808265"/>
            <a:ext cx="7527729" cy="786902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idx="13"/>
          </p:nvPr>
        </p:nvSpPr>
        <p:spPr>
          <a:xfrm>
            <a:off x="647700" y="1790706"/>
            <a:ext cx="7791450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pic" sz="half" idx="13"/>
          </p:nvPr>
        </p:nvSpPr>
        <p:spPr>
          <a:xfrm>
            <a:off x="4996693" y="1790706"/>
            <a:ext cx="3309116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782316" y="1808263"/>
            <a:ext cx="3884939" cy="434488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52880" y="1632455"/>
            <a:ext cx="8186595" cy="4783943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909459" y="258969"/>
            <a:ext cx="6294577" cy="86899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107" name="image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688" y="394003"/>
            <a:ext cx="631788" cy="6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body" sz="quarter" idx="1"/>
          </p:nvPr>
        </p:nvSpPr>
        <p:spPr>
          <a:xfrm>
            <a:off x="782322" y="1808269"/>
            <a:ext cx="7527729" cy="30237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  <a:lvl2pPr marL="515606" indent="-160016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2pPr>
            <a:lvl3pPr marL="901677" indent="-177796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3pPr>
            <a:lvl4pPr marL="1279493" indent="-200019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4pPr>
            <a:lvl5pPr marL="1635083" indent="-200019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Shape 109"/>
          <p:cNvSpPr/>
          <p:nvPr>
            <p:ph type="body" idx="13"/>
          </p:nvPr>
        </p:nvSpPr>
        <p:spPr>
          <a:xfrm>
            <a:off x="782322" y="2267099"/>
            <a:ext cx="7527729" cy="3955914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title"/>
          </p:nvPr>
        </p:nvSpPr>
        <p:spPr>
          <a:xfrm>
            <a:off x="292146" y="258969"/>
            <a:ext cx="6963685" cy="86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400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transition xmlns:p14="http://schemas.microsoft.com/office/powerpoint/2010/main" spd="med" advClick="1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9pPr>
    </p:titleStyle>
    <p:bodyStyle>
      <a:lvl1pPr marL="0" marR="0" indent="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1pPr>
      <a:lvl2pPr marL="549549" marR="0" indent="-193958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2pPr>
      <a:lvl3pPr marL="960942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3pPr>
      <a:lvl4pPr marL="1316533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4pPr>
      <a:lvl5pPr marL="1672125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5pPr>
      <a:lvl6pPr marL="2590735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6pPr>
      <a:lvl7pPr marL="3047924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7pPr>
      <a:lvl8pPr marL="3505112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8pPr>
      <a:lvl9pPr marL="3962301" marR="0" indent="-30479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NetworkingInternet/Conceptual/RemoteNotificationsPG/CreatingtheNotificationPayload.html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pple.com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yandexmobile/yandexmapkit-ios" TargetMode="External"/><Relationship Id="rId3" Type="http://schemas.openxmlformats.org/officeDocument/2006/relationships/hyperlink" Target="http://matthewfecher.com/app-developement/getting-gps-location-using-core-location-in-ios-8-vs-ios-7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reference/messageui/mfmailcomposeviewcontroller" TargetMode="External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2196127" y="2531722"/>
            <a:ext cx="4627309" cy="1782193"/>
          </a:xfrm>
          <a:prstGeom prst="rect">
            <a:avLst/>
          </a:prstGeom>
        </p:spPr>
        <p:txBody>
          <a:bodyPr/>
          <a:lstStyle/>
          <a:p>
            <a:pPr/>
            <a:r>
              <a:t>Обзор фреймворков</a:t>
            </a:r>
          </a:p>
          <a:p>
            <a:pPr/>
            <a:r>
              <a:t>от Apple</a:t>
            </a: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Дмитрий Тараев</a:t>
            </a:r>
          </a:p>
        </p:txBody>
      </p:sp>
      <p:sp>
        <p:nvSpPr>
          <p:cNvPr id="221" name="Shape 22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Wingdings"/>
              <a:defRPr sz="2500">
                <a:solidFill>
                  <a:srgbClr val="262626"/>
                </a:solidFill>
              </a:defRPr>
            </a:lvl1pPr>
          </a:lstStyle>
          <a:p>
            <a:pPr/>
            <a:r>
              <a:t>Занятие №10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Push-уведомления: что это?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57175" indent="-257175" defTabSz="685782">
              <a:spcBef>
                <a:spcPts val="700"/>
              </a:spcBef>
              <a:buSzPct val="100000"/>
              <a:buFont typeface="Arial"/>
              <a:buChar char="•"/>
              <a:defRPr sz="1800"/>
            </a:pPr>
            <a:r>
              <a:t>Push-уведомление может:</a:t>
            </a:r>
          </a:p>
          <a:p>
            <a:pPr lvl="1" marL="657215" indent="-257175" defTabSz="685782">
              <a:spcBef>
                <a:spcPts val="700"/>
              </a:spcBef>
              <a:buFont typeface="Arial"/>
              <a:buChar char="•"/>
              <a:defRPr sz="1800"/>
            </a:pPr>
            <a:r>
              <a:t>показать сообщение</a:t>
            </a:r>
          </a:p>
          <a:p>
            <a:pPr lvl="1" marL="657215" indent="-257175" defTabSz="685782">
              <a:spcBef>
                <a:spcPts val="700"/>
              </a:spcBef>
              <a:buFont typeface="Arial"/>
              <a:buChar char="•"/>
              <a:defRPr sz="1800"/>
            </a:pPr>
            <a:r>
              <a:t>воспроизвести звуковой сигнал</a:t>
            </a:r>
          </a:p>
          <a:p>
            <a:pPr lvl="1" marL="657215" indent="-257175" defTabSz="685782">
              <a:spcBef>
                <a:spcPts val="700"/>
              </a:spcBef>
              <a:buFont typeface="Arial"/>
              <a:buChar char="•"/>
              <a:defRPr sz="1800"/>
            </a:pPr>
            <a:r>
              <a:t>изменить badge (число на иконке приложения)</a:t>
            </a:r>
          </a:p>
          <a:p>
            <a:pPr lvl="1" marL="657215" indent="-257175" defTabSz="685782">
              <a:spcBef>
                <a:spcPts val="700"/>
              </a:spcBef>
              <a:buFont typeface="Arial"/>
              <a:buChar char="•"/>
              <a:defRPr sz="1800"/>
            </a:pPr>
            <a:r>
              <a:t>iOS 8: интерактивность</a:t>
            </a:r>
          </a:p>
          <a:p>
            <a:pPr lvl="1" marL="657215" indent="-257175" defTabSz="685782">
              <a:spcBef>
                <a:spcPts val="700"/>
              </a:spcBef>
              <a:buFont typeface="Arial"/>
              <a:buChar char="•"/>
              <a:defRPr sz="1800"/>
            </a:pPr>
            <a:r>
              <a:t>iOS 10: вложения (фото/видео), кастомный интерфейс</a:t>
            </a:r>
          </a:p>
          <a:p>
            <a:pPr marL="257175" indent="-257175" defTabSz="685782">
              <a:spcBef>
                <a:spcPts val="700"/>
              </a:spcBef>
              <a:buSzPct val="100000"/>
              <a:buFont typeface="Arial"/>
              <a:buChar char="•"/>
              <a:defRPr sz="1800"/>
            </a:pPr>
            <a:r>
              <a:t>silent push</a:t>
            </a:r>
          </a:p>
          <a:p>
            <a:pPr lvl="1" marL="657215" indent="-257175" defTabSz="685782">
              <a:spcBef>
                <a:spcPts val="700"/>
              </a:spcBef>
              <a:buFont typeface="Arial"/>
              <a:buChar char="•"/>
              <a:defRPr sz="1800"/>
            </a:pPr>
            <a:r>
              <a:t>для периодического «пробуждения» приложения, чтобы подгрузить данные в фоновом режиме</a:t>
            </a:r>
          </a:p>
          <a:p>
            <a:pPr lvl="1" marL="657215" indent="-257175" defTabSz="685782">
              <a:spcBef>
                <a:spcPts val="700"/>
              </a:spcBef>
              <a:buFont typeface="Arial"/>
              <a:buChar char="•"/>
              <a:defRPr sz="1800"/>
            </a:pPr>
            <a:r>
              <a:t>30 секунд</a:t>
            </a:r>
          </a:p>
          <a:p>
            <a:pPr marL="257175" indent="-257175" defTabSz="685782">
              <a:spcBef>
                <a:spcPts val="700"/>
              </a:spcBef>
              <a:buSzPct val="100000"/>
              <a:buFont typeface="Arial"/>
              <a:buChar char="•"/>
              <a:defRPr sz="1800"/>
            </a:pPr>
            <a:r>
              <a:t>нет гарантированной доставки (после timeout push-уведомление будет потеряно)</a:t>
            </a:r>
          </a:p>
          <a:p>
            <a:pPr marL="257175" indent="-257175" defTabSz="685782">
              <a:spcBef>
                <a:spcPts val="700"/>
              </a:spcBef>
              <a:buSzPct val="100000"/>
              <a:buFont typeface="Arial"/>
              <a:buChar char="•"/>
              <a:defRPr sz="1800"/>
            </a:pPr>
            <a:r>
              <a:t>нет гарантированного времени доставки</a:t>
            </a:r>
          </a:p>
        </p:txBody>
      </p:sp>
      <p:sp>
        <p:nvSpPr>
          <p:cNvPr id="258" name="Shape 258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Push-уведомления: что это?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91465" indent="-291465" defTabSz="777220">
              <a:spcBef>
                <a:spcPts val="800"/>
              </a:spcBef>
              <a:buSzPct val="100000"/>
              <a:buFont typeface="Arial"/>
              <a:buChar char="•"/>
              <a:defRPr sz="2040"/>
            </a:pPr>
            <a:r>
              <a:t>payload (сейчас 4KB, до iOS 8 было 256 байт)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{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"aps" : {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    "alert" : {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        "title" : "Game Request",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        "body" : "Bob wants to play poker",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        "action-loc-key" : "PLAY"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    },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    "badge" : 5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},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"acme1" : "bar",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    "acme2" : [ "bang",  "whiz" ]</a:t>
            </a:r>
          </a:p>
          <a:p>
            <a:pPr lvl="1" marL="0" indent="474980" defTabSz="777220">
              <a:spcBef>
                <a:spcPts val="0"/>
              </a:spcBef>
              <a:buSzTx/>
              <a:buNone/>
              <a:defRPr sz="1530"/>
            </a:pPr>
            <a:r>
              <a:t>}</a:t>
            </a:r>
          </a:p>
          <a:p>
            <a:pPr marL="291465" indent="-291465" defTabSz="777220">
              <a:spcBef>
                <a:spcPts val="800"/>
              </a:spcBef>
              <a:buSzPct val="100000"/>
              <a:buFont typeface="Arial"/>
              <a:buChar char="•"/>
              <a:defRPr sz="2040"/>
            </a:pPr>
            <a:r>
              <a:t>silent push</a:t>
            </a:r>
          </a:p>
          <a:p>
            <a:pPr lvl="1" marL="744843" indent="-291465" defTabSz="777220">
              <a:spcBef>
                <a:spcPts val="800"/>
              </a:spcBef>
              <a:buFont typeface="Arial"/>
              <a:buChar char="•"/>
              <a:defRPr sz="2040"/>
            </a:pPr>
            <a:r>
              <a:t>для периодического «пробуждения» приложения, чтобы подгрузить данные в фоновом режиме</a:t>
            </a:r>
          </a:p>
          <a:p>
            <a:pPr lvl="1" marL="744843" indent="-291465" defTabSz="777220">
              <a:spcBef>
                <a:spcPts val="800"/>
              </a:spcBef>
              <a:buFont typeface="Arial"/>
              <a:buChar char="•"/>
              <a:defRPr sz="2040"/>
            </a:pPr>
            <a:r>
              <a:t>30 секунд</a:t>
            </a:r>
          </a:p>
        </p:txBody>
      </p:sp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hape 263"/>
          <p:cNvSpPr/>
          <p:nvPr/>
        </p:nvSpPr>
        <p:spPr>
          <a:xfrm>
            <a:off x="451051" y="6148013"/>
            <a:ext cx="8190253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https://developer.apple.com/library/content/documentation/NetworkingInternet/Conceptual/RemoteNotificationsPG/CreatingtheNotificationPayload.html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registration_sequence-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0320" y="1790706"/>
            <a:ext cx="4689711" cy="3255807"/>
          </a:xfrm>
          <a:prstGeom prst="rect">
            <a:avLst/>
          </a:prstGeom>
        </p:spPr>
      </p:pic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Push-уведомления: схема работы</a:t>
            </a:r>
          </a:p>
        </p:txBody>
      </p:sp>
      <p:pic>
        <p:nvPicPr>
          <p:cNvPr id="267" name="provider-copy-1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10468" y="5187934"/>
            <a:ext cx="4689450" cy="1172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Push-уведомления: как настроить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30200" indent="-330200">
              <a:buSzPct val="100000"/>
              <a:buFont typeface="Arial"/>
              <a:buAutoNum type="arabicPeriod" startAt="1"/>
            </a:pPr>
            <a:r>
              <a:t>Включить в настройках проекта (Capabilities)</a:t>
            </a:r>
          </a:p>
          <a:p>
            <a:pPr marL="330200" indent="-330200">
              <a:buSzPct val="100000"/>
              <a:buFont typeface="Arial"/>
              <a:buAutoNum type="arabicPeriod" startAt="1"/>
            </a:pPr>
            <a:r>
              <a:t>Включить push-уведомления в provision profile (на портале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developer.apple.com</a:t>
            </a:r>
            <a:r>
              <a:t>)</a:t>
            </a:r>
          </a:p>
          <a:p>
            <a:pPr marL="330200" indent="-330200">
              <a:buSzPct val="100000"/>
              <a:buFont typeface="Arial"/>
              <a:buAutoNum type="arabicPeriod" startAt="1"/>
            </a:pPr>
            <a:r>
              <a:t>Сделать сертификат для push-уведомлений</a:t>
            </a:r>
          </a:p>
          <a:p>
            <a:pPr marL="330200" indent="-330200">
              <a:buSzPct val="100000"/>
              <a:buFont typeface="Arial"/>
              <a:buAutoNum type="arabicPeriod" startAt="1"/>
            </a:pPr>
            <a:r>
              <a:t>Экспортировать файлы в pem формат (для сервера)</a:t>
            </a:r>
          </a:p>
          <a:p>
            <a:pPr marL="330200" indent="-330200">
              <a:buSzPct val="100000"/>
              <a:buFont typeface="Arial"/>
              <a:buAutoNum type="arabicPeriod" startAt="1"/>
            </a:pPr>
            <a:r>
              <a:t>Зарегистрироваться в AppDelegate</a:t>
            </a:r>
          </a:p>
          <a:p>
            <a:pPr marL="330200" indent="-330200">
              <a:buSzPct val="100000"/>
              <a:buFont typeface="Arial"/>
              <a:buAutoNum type="arabicPeriod" startAt="1"/>
            </a:pPr>
            <a:r>
              <a:t>Получить токен в методе AppDelegate (или didFail),</a:t>
            </a:r>
            <a:br/>
            <a:r>
              <a:t>затем нужно его передать серверу</a:t>
            </a:r>
          </a:p>
        </p:txBody>
      </p:sp>
      <p:sp>
        <p:nvSpPr>
          <p:cNvPr id="271" name="Shape 271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Снимок экрана 2016-12-01 в 14.10.0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47700" y="2171861"/>
            <a:ext cx="7791450" cy="3600143"/>
          </a:xfrm>
          <a:prstGeom prst="rect">
            <a:avLst/>
          </a:prstGeom>
        </p:spPr>
      </p:pic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Push-уведомления: 1. Настройки проекта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Push-уведомления: токен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Пример: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17a4ca00 4d9ad8fe b525b903 959e2ca2 e1e5ddeb d8a910f2 f89051b9 e4f19ed8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уникальный для устройства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НО</a:t>
            </a:r>
            <a:r>
              <a:t>: могут изменяться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точно будет другой, если: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пользователь восстановился из резервной копии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поэтому лучше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ВСЕГДА</a:t>
            </a:r>
            <a:r>
              <a:t> запрашивать токен</a:t>
            </a: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Push-уведомления: 5-6. Регистрация</a:t>
            </a:r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6888" indent="-246888" defTabSz="658351"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r>
              <a:t>Регистрация для получения push-уведомлений</a:t>
            </a:r>
          </a:p>
        </p:txBody>
      </p:sp>
      <p:sp>
        <p:nvSpPr>
          <p:cNvPr id="282" name="Shape 28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BA2DA2"/>
                </a:solidFill>
              </a:rPr>
              <a:t>BOOL</a:t>
            </a:r>
            <a:r>
              <a:t>)application:(</a:t>
            </a:r>
            <a:r>
              <a:rPr>
                <a:solidFill>
                  <a:srgbClr val="703DAA"/>
                </a:solidFill>
              </a:rPr>
              <a:t>UIApplication</a:t>
            </a:r>
            <a:r>
              <a:t> *)application didFinishLaunchingWithOptions:(</a:t>
            </a:r>
            <a:r>
              <a:rPr>
                <a:solidFill>
                  <a:srgbClr val="703DAA"/>
                </a:solidFill>
              </a:rPr>
              <a:t>NSDictionary</a:t>
            </a:r>
            <a:r>
              <a:t> *)launchOptions {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03DAA"/>
                </a:solidFill>
              </a:rPr>
              <a:t>UIUserNotificationSettings</a:t>
            </a:r>
            <a:r>
              <a:rPr>
                <a:solidFill>
                  <a:srgbClr val="000000"/>
                </a:solidFill>
              </a:rPr>
              <a:t> *settings = [</a:t>
            </a:r>
            <a:r>
              <a:rPr>
                <a:solidFill>
                  <a:srgbClr val="703DAA"/>
                </a:solidFill>
              </a:rPr>
              <a:t>UIUserNotificationSettings</a:t>
            </a:r>
            <a:r>
              <a:rPr>
                <a:solidFill>
                  <a:srgbClr val="000000"/>
                </a:solidFill>
              </a:rPr>
              <a:t> </a:t>
            </a:r>
            <a:r>
              <a:t>settingsForTypes</a:t>
            </a:r>
            <a:r>
              <a:rPr>
                <a:solidFill>
                  <a:srgbClr val="000000"/>
                </a:solidFill>
              </a:rPr>
              <a:t>:(</a:t>
            </a:r>
            <a:r>
              <a:t>UIUserNotificationTypeAlert</a:t>
            </a:r>
            <a:r>
              <a:rPr>
                <a:solidFill>
                  <a:srgbClr val="000000"/>
                </a:solidFill>
              </a:rPr>
              <a:t> | </a:t>
            </a:r>
            <a:r>
              <a:t>UIUserNotificationTypeBadge</a:t>
            </a:r>
            <a:r>
              <a:rPr>
                <a:solidFill>
                  <a:srgbClr val="000000"/>
                </a:solidFill>
              </a:rPr>
              <a:t> | </a:t>
            </a:r>
            <a:r>
              <a:t>UIUserNotificationTypeSound</a:t>
            </a:r>
            <a:r>
              <a:rPr>
                <a:solidFill>
                  <a:srgbClr val="000000"/>
                </a:solidFill>
              </a:rPr>
              <a:t>) </a:t>
            </a:r>
            <a:r>
              <a:t>categories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BA2DA2"/>
                </a:solidFill>
              </a:rPr>
              <a:t>nil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[application </a:t>
            </a:r>
            <a:r>
              <a:t>registerUserNotificationSettings</a:t>
            </a:r>
            <a:r>
              <a:rPr>
                <a:solidFill>
                  <a:srgbClr val="000000"/>
                </a:solidFill>
              </a:rPr>
              <a:t>:settings];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[application </a:t>
            </a:r>
            <a:r>
              <a:t>registerForRemoteNotifications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YES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)application:(</a:t>
            </a:r>
            <a:r>
              <a:rPr>
                <a:solidFill>
                  <a:srgbClr val="703DAA"/>
                </a:solidFill>
              </a:rPr>
              <a:t>UIApplication</a:t>
            </a:r>
            <a:r>
              <a:t> *)application didRegisterForRemoteNotificationsWithDeviceToken:(</a:t>
            </a:r>
            <a:r>
              <a:rPr>
                <a:solidFill>
                  <a:srgbClr val="703DAA"/>
                </a:solidFill>
              </a:rPr>
              <a:t>NSData</a:t>
            </a:r>
            <a:r>
              <a:t> *)deviceToken {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E1E81"/>
                </a:solidFill>
              </a:rPr>
              <a:t>NSLog</a:t>
            </a:r>
            <a:r>
              <a:rPr>
                <a:solidFill>
                  <a:srgbClr val="000000"/>
                </a:solidFill>
              </a:rPr>
              <a:t>(</a:t>
            </a:r>
            <a:r>
              <a:t>@"APNS success, token: %@"</a:t>
            </a:r>
            <a:r>
              <a:rPr>
                <a:solidFill>
                  <a:srgbClr val="000000"/>
                </a:solidFill>
              </a:rPr>
              <a:t>, deviceToken);</a:t>
            </a:r>
            <a:endParaRPr>
              <a:solidFill>
                <a:srgbClr val="000000"/>
              </a:solidFill>
            </a:endParaR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)application:(</a:t>
            </a:r>
            <a:r>
              <a:rPr>
                <a:solidFill>
                  <a:srgbClr val="703DAA"/>
                </a:solidFill>
              </a:rPr>
              <a:t>UIApplication</a:t>
            </a:r>
            <a:r>
              <a:t> *)application didFailToRegisterForRemoteNotificationsWithError:(</a:t>
            </a:r>
            <a:r>
              <a:rPr>
                <a:solidFill>
                  <a:srgbClr val="703DAA"/>
                </a:solidFill>
              </a:rPr>
              <a:t>NSError</a:t>
            </a:r>
            <a:r>
              <a:t> *)error {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E1E81"/>
                </a:solidFill>
              </a:rPr>
              <a:t>NSLog</a:t>
            </a:r>
            <a:r>
              <a:rPr>
                <a:solidFill>
                  <a:srgbClr val="000000"/>
                </a:solidFill>
              </a:rPr>
              <a:t>(</a:t>
            </a:r>
            <a:r>
              <a:t>@"APNS failed: %@"</a:t>
            </a:r>
            <a:r>
              <a:rPr>
                <a:solidFill>
                  <a:srgbClr val="000000"/>
                </a:solidFill>
              </a:rPr>
              <a:t>, error);</a:t>
            </a:r>
            <a:endParaRPr>
              <a:solidFill>
                <a:srgbClr val="000000"/>
              </a:solidFill>
            </a:endParaRPr>
          </a:p>
          <a:p>
            <a:pPr defTabSz="402336">
              <a:lnSpc>
                <a:spcPct val="100000"/>
              </a:lnSpc>
              <a:spcBef>
                <a:spcPts val="0"/>
              </a:spcBef>
              <a:tabLst>
                <a:tab pos="330200" algn="l"/>
              </a:tabLst>
              <a:defRPr sz="1056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pic>
        <p:nvPicPr>
          <p:cNvPr id="283" name="IMG_00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093" y="3118252"/>
            <a:ext cx="1974516" cy="3512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body" idx="1"/>
          </p:nvPr>
        </p:nvSpPr>
        <p:spPr>
          <a:xfrm>
            <a:off x="782322" y="1807630"/>
            <a:ext cx="7527729" cy="4433593"/>
          </a:xfrm>
          <a:prstGeom prst="rect">
            <a:avLst/>
          </a:prstGeom>
        </p:spPr>
        <p:txBody>
          <a:bodyPr/>
          <a:lstStyle/>
          <a:p>
            <a:pPr marL="124815" indent="-124815" defTabSz="499249">
              <a:spcBef>
                <a:spcPts val="500"/>
              </a:spcBef>
              <a:buChar char="•"/>
              <a:defRPr sz="126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Сегодня</a:t>
            </a:r>
          </a:p>
          <a:p>
            <a:pPr lvl="1" marL="525772" indent="-205740" defTabSz="548626">
              <a:spcBef>
                <a:spcPts val="600"/>
              </a:spcBef>
              <a:buFont typeface="Arial"/>
              <a:buChar char="•"/>
              <a:defRPr sz="1440"/>
            </a:pPr>
            <a:r>
              <a:t>Камера и фотогалерея</a:t>
            </a:r>
          </a:p>
          <a:p>
            <a:pPr lvl="1" marL="525772" indent="-205740" defTabSz="548626">
              <a:spcBef>
                <a:spcPts val="600"/>
              </a:spcBef>
              <a:buFont typeface="Arial"/>
              <a:buChar char="•"/>
              <a:defRPr sz="1440"/>
            </a:pPr>
            <a:r>
              <a:t>Адресная книга (Контакты)</a:t>
            </a:r>
          </a:p>
          <a:p>
            <a:pPr lvl="1" marL="525772" indent="-205740" defTabSz="548626">
              <a:spcBef>
                <a:spcPts val="600"/>
              </a:spcBef>
              <a:buFont typeface="Arial"/>
              <a:buChar char="•"/>
              <a:defRPr sz="1440"/>
            </a:pPr>
            <a:r>
              <a:t>Mail</a:t>
            </a:r>
          </a:p>
          <a:p>
            <a:pPr lvl="1" marL="525772" indent="-205740" defTabSz="548626">
              <a:spcBef>
                <a:spcPts val="600"/>
              </a:spcBef>
              <a:buFont typeface="Arial"/>
              <a:buChar char="•"/>
              <a:defRPr sz="1440"/>
            </a:pPr>
            <a:r>
              <a:t>Карты и геолокация</a:t>
            </a:r>
          </a:p>
          <a:p>
            <a:pPr lvl="1" marL="525772" indent="-205740" defTabSz="548626">
              <a:spcBef>
                <a:spcPts val="600"/>
              </a:spcBef>
              <a:buFont typeface="Arial"/>
              <a:buChar char="•"/>
              <a:defRPr sz="1440"/>
            </a:pPr>
            <a:r>
              <a:t>Push-уведомления</a:t>
            </a:r>
          </a:p>
          <a:p>
            <a:pPr marL="124815" indent="-124815" defTabSz="499249">
              <a:spcBef>
                <a:spcPts val="500"/>
              </a:spcBef>
              <a:buChar char="•"/>
              <a:defRPr sz="1260"/>
            </a:pPr>
          </a:p>
          <a:p>
            <a:pPr marL="124815" indent="-124815" defTabSz="499249">
              <a:spcBef>
                <a:spcPts val="500"/>
              </a:spcBef>
              <a:buChar char="•"/>
              <a:defRPr sz="126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Следующее занятие</a:t>
            </a:r>
          </a:p>
          <a:p>
            <a:pPr lvl="1" marL="318968" indent="-124815" defTabSz="499249">
              <a:spcBef>
                <a:spcPts val="500"/>
              </a:spcBef>
              <a:buChar char="•"/>
              <a:defRPr sz="1260"/>
            </a:pPr>
            <a:r>
              <a:t>Смешанное занятие</a:t>
            </a:r>
          </a:p>
          <a:p>
            <a:pPr lvl="2" marL="559144" indent="-124815" defTabSz="499249">
              <a:spcBef>
                <a:spcPts val="500"/>
              </a:spcBef>
              <a:buChar char="•"/>
              <a:defRPr sz="1260"/>
            </a:pPr>
            <a:r>
              <a:t>типовые ошибки в ДЗ,</a:t>
            </a:r>
          </a:p>
          <a:p>
            <a:pPr lvl="2" marL="559144" indent="-124815" defTabSz="499249">
              <a:spcBef>
                <a:spcPts val="500"/>
              </a:spcBef>
              <a:buChar char="•"/>
              <a:defRPr sz="1260"/>
            </a:pPr>
            <a:r>
              <a:t>рубежный контроль</a:t>
            </a:r>
          </a:p>
          <a:p>
            <a:pPr marL="124815" indent="-124815" defTabSz="499249">
              <a:spcBef>
                <a:spcPts val="500"/>
              </a:spcBef>
              <a:buChar char="•"/>
              <a:defRPr sz="1260"/>
            </a:pPr>
          </a:p>
          <a:p>
            <a:pPr marL="124815" indent="-124815" defTabSz="499249">
              <a:spcBef>
                <a:spcPts val="500"/>
              </a:spcBef>
              <a:buChar char="•"/>
              <a:defRPr sz="126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Отзыв </a:t>
            </a:r>
            <a:r>
              <a:rPr>
                <a:latin typeface="PFIsotextPro-Regular"/>
                <a:ea typeface="PFIsotextPro-Regular"/>
                <a:cs typeface="PFIsotextPro-Regular"/>
                <a:sym typeface="PFIsotextPro-Regular"/>
              </a:rPr>
              <a:t>(важно!)</a:t>
            </a:r>
          </a:p>
          <a:p>
            <a:pPr marL="124815" indent="-124815" defTabSz="499249">
              <a:spcBef>
                <a:spcPts val="500"/>
              </a:spcBef>
              <a:buChar char="•"/>
              <a:defRPr sz="1260"/>
            </a:pPr>
          </a:p>
          <a:p>
            <a:pPr marL="124815" indent="-124815" defTabSz="499249">
              <a:spcBef>
                <a:spcPts val="500"/>
              </a:spcBef>
              <a:buChar char="•"/>
              <a:defRPr sz="126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Вопросы?</a:t>
            </a:r>
          </a:p>
          <a:p>
            <a:pPr lvl="1" marL="318968" indent="-124815" defTabSz="499249">
              <a:spcBef>
                <a:spcPts val="500"/>
              </a:spcBef>
              <a:buChar char="•"/>
              <a:defRPr sz="1260"/>
            </a:pPr>
            <a:r>
              <a:t>по лекции</a:t>
            </a:r>
          </a:p>
          <a:p>
            <a:pPr lvl="1" marL="318968" indent="-124815" defTabSz="499249">
              <a:spcBef>
                <a:spcPts val="500"/>
              </a:spcBef>
              <a:buChar char="•"/>
              <a:defRPr sz="1260"/>
            </a:pPr>
            <a:r>
              <a:t>по домашним заданиям</a:t>
            </a:r>
          </a:p>
        </p:txBody>
      </p:sp>
      <p:sp>
        <p:nvSpPr>
          <p:cNvPr id="286" name="Shape 286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Shape 287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08025" indent="-208025" defTabSz="832083">
              <a:spcBef>
                <a:spcPts val="900"/>
              </a:spcBef>
              <a:buChar char="•"/>
              <a:defRPr sz="210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SDK карт</a:t>
            </a:r>
          </a:p>
          <a:p>
            <a:pPr lvl="1" marL="531614" indent="-208025" defTabSz="832083">
              <a:spcBef>
                <a:spcPts val="900"/>
              </a:spcBef>
              <a:buChar char="•"/>
              <a:defRPr sz="2100"/>
            </a:pPr>
            <a:r>
              <a:t>Yandex: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https://github.com/yandexmobile/yandexmapkit-ios</a:t>
            </a:r>
          </a:p>
          <a:p>
            <a:pPr lvl="1" marL="531614" indent="-208025" defTabSz="832083">
              <a:spcBef>
                <a:spcPts val="900"/>
              </a:spcBef>
              <a:buChar char="•"/>
              <a:defRPr sz="2100"/>
            </a:pPr>
          </a:p>
          <a:p>
            <a:pPr marL="208025" indent="-208025" defTabSz="832083">
              <a:spcBef>
                <a:spcPts val="900"/>
              </a:spcBef>
              <a:buChar char="•"/>
              <a:defRPr sz="210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Использование геолокации</a:t>
            </a:r>
          </a:p>
          <a:p>
            <a:pPr lvl="1" marL="531614" indent="-208025" defTabSz="832083">
              <a:spcBef>
                <a:spcPts val="900"/>
              </a:spcBef>
              <a:buChar char="•"/>
              <a:defRPr sz="2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http://matthewfecher.com/app-developement/getting-gps-location-using-core-location-in-ios-8-vs-ios-7/</a:t>
            </a:r>
          </a:p>
        </p:txBody>
      </p:sp>
      <p:sp>
        <p:nvSpPr>
          <p:cNvPr id="290" name="Shape 290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hape 291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/>
          <a:p>
            <a:pPr/>
            <a:r>
              <a:t>Полезные ссылки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dobb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4433" r="0" b="20893"/>
          <a:stretch>
            <a:fillRect/>
          </a:stretch>
        </p:blipFill>
        <p:spPr>
          <a:xfrm>
            <a:off x="1199318" y="1790706"/>
            <a:ext cx="6745364" cy="4362454"/>
          </a:xfrm>
          <a:prstGeom prst="rect">
            <a:avLst/>
          </a:prstGeom>
        </p:spPr>
      </p:pic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Отметиться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Организационные вопросы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Домашние задания</a:t>
            </a:r>
          </a:p>
          <a:p>
            <a:pPr lvl="1" marL="876287" indent="-342900">
              <a:buFont typeface="Arial"/>
              <a:buChar char="•"/>
            </a:pPr>
            <a:r>
              <a:t>выдача ДЗ№4</a:t>
            </a:r>
          </a:p>
          <a:p>
            <a:pPr lvl="3" marL="1422372" indent="-342900">
              <a:buFont typeface="Arial"/>
              <a:buChar char="•"/>
            </a:pPr>
            <a:r>
              <a:t>срок сдачи: 15 декабря,</a:t>
            </a:r>
          </a:p>
          <a:p>
            <a:pPr lvl="3" marL="1422372" indent="-342900">
              <a:buFont typeface="Arial"/>
              <a:buChar char="•"/>
            </a:pPr>
            <a:r>
              <a:t>максимум 10 баллов</a:t>
            </a:r>
          </a:p>
          <a:p>
            <a:pPr lvl="1" marL="876287" indent="-342900">
              <a:buFont typeface="Arial"/>
              <a:buChar char="•"/>
            </a:pPr>
            <a:r>
              <a:t>срок сдачи ДЗ№3</a:t>
            </a:r>
          </a:p>
          <a:p>
            <a:pPr lvl="3" marL="1422372" indent="-342900">
              <a:buFont typeface="Arial"/>
              <a:buChar char="•"/>
            </a:pPr>
            <a:r>
              <a:t>максимум 20 баллов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На следующем занятии</a:t>
            </a:r>
          </a:p>
          <a:p>
            <a:pPr lvl="1" marL="876287" indent="-342900">
              <a:buFont typeface="Arial"/>
              <a:buChar char="•"/>
            </a:pPr>
            <a:r>
              <a:t>рубежный контроль (максимум 10 баллов)</a:t>
            </a:r>
          </a:p>
        </p:txBody>
      </p:sp>
      <p:sp>
        <p:nvSpPr>
          <p:cNvPr id="228" name="Shape 228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На этой лекции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  <a:r>
              <a:t>Какие фреймворки уже приходилось применять в своих проектах?</a:t>
            </a:r>
          </a:p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</a:p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  <a:r>
              <a:t>Поговорим о: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Камера и фотогалерея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Адресная книга (Контакты)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Mail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Карты и геолокация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Push-уведомления</a:t>
            </a:r>
          </a:p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</a:p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  <a:r>
              <a:t>Ответы на вопросы по проектам</a:t>
            </a:r>
          </a:p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</a:p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  <a:r>
              <a:t>Домашние задания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Срок сдачи ДЗ№3 (максимум 20 баллов) 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Выдача ДЗ№4: Дополнительные функции (срок сдачи: 15 декабря, максимум 10 баллов)</a:t>
            </a:r>
          </a:p>
        </p:txBody>
      </p:sp>
      <p:sp>
        <p:nvSpPr>
          <p:cNvPr id="232" name="Shape 232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Проекты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36042" indent="-336042" defTabSz="896089">
              <a:spcBef>
                <a:spcPts val="900"/>
              </a:spcBef>
              <a:buSzPct val="100000"/>
              <a:buFont typeface="Arial"/>
              <a:buChar char="•"/>
              <a:defRPr sz="2352"/>
            </a:pPr>
            <a:r>
              <a:t>Всего студентов: 66</a:t>
            </a:r>
          </a:p>
          <a:p>
            <a:pPr lvl="1" marL="858761" indent="-336042" defTabSz="896089">
              <a:spcBef>
                <a:spcPts val="900"/>
              </a:spcBef>
              <a:buFont typeface="Arial"/>
              <a:buChar char="•"/>
              <a:defRPr sz="2352"/>
            </a:pPr>
            <a:r>
              <a:t>занято в проектах: 32</a:t>
            </a:r>
          </a:p>
          <a:p>
            <a:pPr lvl="1" marL="858761" indent="-336042" defTabSz="896089">
              <a:spcBef>
                <a:spcPts val="900"/>
              </a:spcBef>
              <a:buFont typeface="Arial"/>
              <a:buChar char="•"/>
              <a:defRPr sz="2352"/>
            </a:pPr>
            <a:r>
              <a:t>выполнили ДЗ№0: 17</a:t>
            </a:r>
          </a:p>
          <a:p>
            <a:pPr lvl="1" marL="858761" indent="-336042" defTabSz="896089">
              <a:spcBef>
                <a:spcPts val="900"/>
              </a:spcBef>
              <a:buFont typeface="Arial"/>
              <a:buChar char="•"/>
              <a:defRPr sz="2352"/>
            </a:pPr>
            <a:r>
              <a:t>выполнили ДЗ№1: 21</a:t>
            </a:r>
          </a:p>
          <a:p>
            <a:pPr lvl="1" marL="858761" indent="-336042" defTabSz="896089">
              <a:spcBef>
                <a:spcPts val="900"/>
              </a:spcBef>
              <a:buFont typeface="Arial"/>
              <a:buChar char="•"/>
              <a:defRPr sz="2352"/>
            </a:pPr>
            <a:r>
              <a:t>выполнили ДЗ№2:</a:t>
            </a:r>
          </a:p>
          <a:p>
            <a:pPr marL="336042" indent="-336042" defTabSz="896089">
              <a:spcBef>
                <a:spcPts val="900"/>
              </a:spcBef>
              <a:buSzPct val="100000"/>
              <a:buFont typeface="Arial"/>
              <a:buChar char="•"/>
              <a:defRPr sz="2352"/>
            </a:pPr>
          </a:p>
          <a:p>
            <a:pPr marL="336042" indent="-336042" defTabSz="896089">
              <a:spcBef>
                <a:spcPts val="900"/>
              </a:spcBef>
              <a:buSzPct val="100000"/>
              <a:buFont typeface="Arial"/>
              <a:buChar char="•"/>
              <a:defRPr sz="2352"/>
            </a:pPr>
            <a:r>
              <a:t>Известных мне проектов (команд): 14</a:t>
            </a:r>
            <a:br/>
            <a:r>
              <a:t>(перечислены в посте в блоге)</a:t>
            </a:r>
          </a:p>
          <a:p>
            <a:pPr lvl="1" marL="858761" indent="-336042" defTabSz="896089">
              <a:spcBef>
                <a:spcPts val="900"/>
              </a:spcBef>
              <a:buFont typeface="Arial"/>
              <a:buChar char="•"/>
              <a:defRPr sz="2352"/>
            </a:pPr>
            <a:r>
              <a:t>Что-то есть в репозитории: 11</a:t>
            </a:r>
          </a:p>
          <a:p>
            <a:pPr lvl="1" marL="858761" indent="-336042" defTabSz="896089">
              <a:spcBef>
                <a:spcPts val="900"/>
              </a:spcBef>
              <a:buFont typeface="Arial"/>
              <a:buChar char="•"/>
              <a:defRPr sz="2352"/>
            </a:pPr>
            <a:r>
              <a:t>Не видел даже репозитория: 3</a:t>
            </a:r>
          </a:p>
        </p:txBody>
      </p:sp>
      <p:sp>
        <p:nvSpPr>
          <p:cNvPr id="236" name="Shape 236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Проекты (в процессе)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16027" indent="-216027" defTabSz="576057">
              <a:spcBef>
                <a:spcPts val="600"/>
              </a:spcBef>
              <a:buSzPct val="100000"/>
              <a:buFont typeface="Arial"/>
              <a:buChar char="•"/>
              <a:defRPr sz="1512"/>
            </a:pPr>
            <a:r>
              <a:t>11 проектов разной степени готовности:</a:t>
            </a: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Objective-C</a:t>
            </a:r>
            <a:r>
              <a:t> (7)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Клиент для сайта 500px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Клиент агрегатора распродаж одежды и обуви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Геолокация друзей из VK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Агрегирование соцсетей (VK &amp; OK)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Работа со Scrum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Приложение для чтения книг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Приложение-гид по городу с загрузкой маршрутов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</a:p>
          <a:p>
            <a:pPr lvl="1" marL="552060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Swift</a:t>
            </a:r>
            <a:r>
              <a:t> (4)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Выбор рандомного фильма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Расписание МГТУ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Клиент eQueue (электронная очередь)</a:t>
            </a:r>
          </a:p>
          <a:p>
            <a:pPr lvl="2" marL="672072" indent="-216027" defTabSz="576057">
              <a:spcBef>
                <a:spcPts val="600"/>
              </a:spcBef>
              <a:buFont typeface="Arial"/>
              <a:buChar char="•"/>
              <a:defRPr sz="1512"/>
            </a:pPr>
            <a:r>
              <a:t>Учебник немецкого</a:t>
            </a:r>
          </a:p>
        </p:txBody>
      </p:sp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Камера и фотогалерея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Приложение Photos (доступно на эмуляторе)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Камера (только на физическом устройстве)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!!!descriptions</a:t>
            </a:r>
          </a:p>
          <a:p>
            <a:pPr lvl="1" marL="876287" indent="-342900">
              <a:buFont typeface="Arial"/>
              <a:buChar char="•"/>
            </a:pPr>
            <a:r>
              <a:t>NSCameraUsageDescription,</a:t>
            </a:r>
          </a:p>
          <a:p>
            <a:pPr lvl="1" marL="876287" indent="-342900">
              <a:buFont typeface="Arial"/>
              <a:buChar char="•"/>
            </a:pPr>
            <a:r>
              <a:t>NSPhotoLibraryUsageDescription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b="1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t>2016-12-01 15:04:06.967554 CameraTest[483:107093] [access] This app has crashed because it attempted to access privacy-sensitive data without a usage description.  The app's Info.plist must contain an NSPhotoLibraryUsageDescription key with a string value explaining to the user how the app uses this data.</a:t>
            </a:r>
          </a:p>
        </p:txBody>
      </p:sp>
      <p:sp>
        <p:nvSpPr>
          <p:cNvPr id="244" name="Shape 244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Разновидности карт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Apple MapKit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Google Maps SDK for iOS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Yandex Maps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MapBox</a:t>
            </a:r>
          </a:p>
        </p:txBody>
      </p:sp>
      <p:sp>
        <p:nvSpPr>
          <p:cNvPr id="248" name="Shape 248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Почта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MFMailComposeViewController</a:t>
            </a:r>
          </a:p>
          <a:p>
            <a:pPr lvl="1" marL="876287" indent="-342900">
              <a:buFont typeface="Arial"/>
              <a:buChar char="•"/>
            </a:pPr>
            <a:r>
              <a:t>toRecipients</a:t>
            </a:r>
          </a:p>
          <a:p>
            <a:pPr lvl="1" marL="876287" indent="-342900">
              <a:buFont typeface="Arial"/>
              <a:buChar char="•"/>
            </a:pPr>
            <a:r>
              <a:t>subject</a:t>
            </a:r>
          </a:p>
          <a:p>
            <a:pPr lvl="1" marL="876287" indent="-342900">
              <a:buFont typeface="Arial"/>
              <a:buChar char="•"/>
            </a:pPr>
            <a:r>
              <a:t>setMessageBody:isHTML:</a:t>
            </a:r>
          </a:p>
          <a:p>
            <a:pPr lvl="1" marL="876287" indent="-342900"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MFMailComposeViewControllerDelegate</a:t>
            </a:r>
          </a:p>
        </p:txBody>
      </p:sp>
      <p:sp>
        <p:nvSpPr>
          <p:cNvPr id="252" name="Shape 252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Shape 253"/>
          <p:cNvSpPr/>
          <p:nvPr/>
        </p:nvSpPr>
        <p:spPr>
          <a:xfrm>
            <a:off x="451051" y="6148013"/>
            <a:ext cx="819025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https://developer.apple.com/reference/messageui/mfmailcomposeviewcontroller</a:t>
            </a:r>
          </a:p>
        </p:txBody>
      </p:sp>
      <p:pic>
        <p:nvPicPr>
          <p:cNvPr id="254" name="mail_composition_2x_a981773c-b3bd-4148-a949-dbe3b144086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0335" y="2035251"/>
            <a:ext cx="3004341" cy="3978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