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7CB"/>
          </a:solidFill>
        </a:fill>
      </a:tcStyle>
    </a:wholeTbl>
    <a:band2H>
      <a:tcTxStyle b="def" i="def"/>
      <a:tcStyle>
        <a:tcBdr/>
        <a:fill>
          <a:solidFill>
            <a:srgbClr val="FD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FDF"/>
          </a:solidFill>
        </a:fill>
      </a:tcStyle>
    </a:wholeTbl>
    <a:band2H>
      <a:tcTxStyle b="def" i="def"/>
      <a:tcStyle>
        <a:tcBdr/>
        <a:fill>
          <a:solidFill>
            <a:srgbClr val="EA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3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2" b="7941"/>
          <a:stretch>
            <a:fillRect/>
          </a:stretch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4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5" y="1179920"/>
            <a:ext cx="6835076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2196128" y="2531722"/>
            <a:ext cx="4627307" cy="1782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>
                <a:solidFill>
                  <a:srgbClr val="262626"/>
                </a:solidFill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5723930" y="5698961"/>
            <a:ext cx="2634259" cy="47662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>
                <a:solidFill>
                  <a:srgbClr val="262626"/>
                </a:solidFill>
              </a:defRPr>
            </a:lvl1pPr>
            <a:lvl2pPr marL="685782" indent="-228593" algn="ctr">
              <a:buFontTx/>
              <a:buChar char="•"/>
              <a:defRPr>
                <a:solidFill>
                  <a:srgbClr val="262626"/>
                </a:solidFill>
              </a:defRPr>
            </a:lvl2pPr>
            <a:lvl3pPr marL="1188689" indent="-274312" algn="ctr">
              <a:buFontTx/>
              <a:buChar char="•"/>
              <a:defRPr>
                <a:solidFill>
                  <a:srgbClr val="262626"/>
                </a:solidFill>
              </a:defRPr>
            </a:lvl3pPr>
            <a:lvl4pPr marL="1676357" indent="-304791" algn="ctr">
              <a:buFontTx/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ctr">
              <a:buFontTx/>
              <a:buChar char="•"/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Shape 24"/>
          <p:cNvSpPr/>
          <p:nvPr>
            <p:ph type="body" sz="quarter" idx="13"/>
          </p:nvPr>
        </p:nvSpPr>
        <p:spPr>
          <a:xfrm>
            <a:off x="2054667" y="4969619"/>
            <a:ext cx="2080013" cy="476624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2500">
                <a:solidFill>
                  <a:srgbClr val="262626"/>
                </a:solidFill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body" sz="half" idx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/>
          <a:lstStyle>
            <a:lvl1pPr marL="285743" indent="-285743">
              <a:buFontTx/>
              <a:buBlip>
                <a:blip r:embed="rId7"/>
              </a:buBlip>
            </a:lvl1pPr>
            <a:lvl2pPr marL="0" indent="355590">
              <a:buSzTx/>
              <a:buFontTx/>
              <a:buNone/>
            </a:lvl2pPr>
            <a:lvl3pPr marL="0" indent="723881">
              <a:buSzTx/>
              <a:buFontTx/>
              <a:buNone/>
            </a:lvl3pPr>
            <a:lvl4pPr marL="0" indent="1079472">
              <a:buSzTx/>
              <a:buFontTx/>
              <a:buNone/>
            </a:lvl4pPr>
            <a:lvl5pPr marL="0" indent="1435063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8" name="Shape 148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Shape 150"/>
          <p:cNvSpPr/>
          <p:nvPr>
            <p:ph type="body" sz="half" idx="13"/>
          </p:nvPr>
        </p:nvSpPr>
        <p:spPr>
          <a:xfrm>
            <a:off x="5102526" y="1808263"/>
            <a:ext cx="3074069" cy="4344888"/>
          </a:xfrm>
          <a:prstGeom prst="rect">
            <a:avLst/>
          </a:prstGeom>
        </p:spPr>
        <p:txBody>
          <a:bodyPr/>
          <a:lstStyle/>
          <a:p>
            <a:pPr marL="285743" indent="-285743">
              <a:buFontTx/>
              <a:buBlip>
                <a:blip r:embed="rId8"/>
              </a:buBlip>
            </a:pPr>
          </a:p>
        </p:txBody>
      </p:sp>
      <p:sp>
        <p:nvSpPr>
          <p:cNvPr id="151" name="Shape 151"/>
          <p:cNvSpPr/>
          <p:nvPr/>
        </p:nvSpPr>
        <p:spPr>
          <a:xfrm flipH="1">
            <a:off x="449497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Shape 165"/>
          <p:cNvSpPr/>
          <p:nvPr>
            <p:ph type="body" sz="half" idx="1"/>
          </p:nvPr>
        </p:nvSpPr>
        <p:spPr>
          <a:xfrm>
            <a:off x="782637" y="1821090"/>
            <a:ext cx="3571649" cy="43449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>
            <p:ph type="body" sz="half" idx="1"/>
          </p:nvPr>
        </p:nvSpPr>
        <p:spPr>
          <a:xfrm>
            <a:off x="782322" y="1808269"/>
            <a:ext cx="7527729" cy="262985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0" name="Shape 190"/>
          <p:cNvSpPr/>
          <p:nvPr/>
        </p:nvSpPr>
        <p:spPr>
          <a:xfrm>
            <a:off x="217353" y="465987"/>
            <a:ext cx="3507233" cy="452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Домашнее задание</a:t>
            </a:r>
            <a:r>
              <a:t> </a:t>
            </a:r>
            <a:r>
              <a:t>№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image12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45268" y="450266"/>
            <a:ext cx="493376" cy="49337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>
            <p:ph type="body" sz="quarter" idx="13"/>
          </p:nvPr>
        </p:nvSpPr>
        <p:spPr>
          <a:xfrm>
            <a:off x="3741628" y="471166"/>
            <a:ext cx="707070" cy="47662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FontTx/>
              <a:buNone/>
              <a:defRPr>
                <a:solidFill>
                  <a:srgbClr val="262626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82322" y="4827096"/>
            <a:ext cx="1345185" cy="34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Срок сдачи</a:t>
            </a:r>
          </a:p>
        </p:txBody>
      </p:sp>
      <p:sp>
        <p:nvSpPr>
          <p:cNvPr id="195" name="Shape 195"/>
          <p:cNvSpPr/>
          <p:nvPr>
            <p:ph type="body" sz="quarter" idx="14"/>
          </p:nvPr>
        </p:nvSpPr>
        <p:spPr>
          <a:xfrm>
            <a:off x="782322" y="5202308"/>
            <a:ext cx="3397792" cy="51935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3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1"/>
          <a:stretch>
            <a:fillRect/>
          </a:stretch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4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5" y="1179920"/>
            <a:ext cx="6835076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>
            <p:ph type="title"/>
          </p:nvPr>
        </p:nvSpPr>
        <p:spPr>
          <a:xfrm>
            <a:off x="2196128" y="2531722"/>
            <a:ext cx="4627307" cy="1782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2400">
                <a:solidFill>
                  <a:srgbClr val="262626"/>
                </a:solidFill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8" name="Shape 208"/>
          <p:cNvSpPr/>
          <p:nvPr/>
        </p:nvSpPr>
        <p:spPr>
          <a:xfrm>
            <a:off x="5709415" y="5731931"/>
            <a:ext cx="2527809" cy="34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3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1"/>
          <a:stretch>
            <a:fillRect/>
          </a:stretch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3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1"/>
          <a:stretch>
            <a:fillRect/>
          </a:stretch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491" y="828606"/>
            <a:ext cx="7529017" cy="522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14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4939479" y="2880876"/>
            <a:ext cx="2696211" cy="36606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671294" y="1892807"/>
            <a:ext cx="329474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В вашем распоряжении есть следующие слайды:</a:t>
            </a:r>
          </a:p>
        </p:txBody>
      </p:sp>
      <p:sp>
        <p:nvSpPr>
          <p:cNvPr id="244" name="Shape 244"/>
          <p:cNvSpPr/>
          <p:nvPr/>
        </p:nvSpPr>
        <p:spPr>
          <a:xfrm>
            <a:off x="671287" y="2423360"/>
            <a:ext cx="3927608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0" indent="-342890">
              <a:buSzPct val="100000"/>
              <a:buAutoNum type="arabicPeriod" startAt="1"/>
              <a:defRPr b="1" sz="1600"/>
            </a:pPr>
            <a:r>
              <a:t>Титульный слайд</a:t>
            </a:r>
          </a:p>
          <a:p>
            <a:pPr marL="342890" indent="-342890" defTabSz="914377">
              <a:buSzPct val="100000"/>
              <a:buAutoNum type="arabicPeriod" startAt="1"/>
              <a:defRPr b="1" sz="1600"/>
            </a:pPr>
            <a:r>
              <a:t>Заголовок и текст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Содержание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Терминология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Цитата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Заголовок, подзаголовок и текст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Заголовок и картинка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Заголовок, текст и картинка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Код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Плюсы и минусы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Два вертикальных объекта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Только заголовок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Пустой слайд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Домашнее задание</a:t>
            </a:r>
          </a:p>
          <a:p>
            <a:pPr marL="342890" indent="-342890">
              <a:buSzPct val="100000"/>
              <a:buAutoNum type="arabicPeriod" startAt="1"/>
              <a:defRPr b="1" sz="1600"/>
            </a:pPr>
            <a:r>
              <a:t>Контакты</a:t>
            </a:r>
          </a:p>
        </p:txBody>
      </p:sp>
      <p:sp>
        <p:nvSpPr>
          <p:cNvPr id="245" name="Shape 245"/>
          <p:cNvSpPr/>
          <p:nvPr/>
        </p:nvSpPr>
        <p:spPr>
          <a:xfrm flipH="1">
            <a:off x="466725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4867097" y="1919311"/>
            <a:ext cx="329474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Для акцентов в коде и тексте на слайдах в настройках цвета у вас есть готовая палитра:</a:t>
            </a:r>
          </a:p>
        </p:txBody>
      </p:sp>
      <p:sp>
        <p:nvSpPr>
          <p:cNvPr id="247" name="Shape 247"/>
          <p:cNvSpPr/>
          <p:nvPr/>
        </p:nvSpPr>
        <p:spPr>
          <a:xfrm>
            <a:off x="4867097" y="3606181"/>
            <a:ext cx="329474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248" name="Shape 248"/>
          <p:cNvSpPr/>
          <p:nvPr/>
        </p:nvSpPr>
        <p:spPr>
          <a:xfrm>
            <a:off x="217346" y="465987"/>
            <a:ext cx="3498699" cy="452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Пояснения к шаблону</a:t>
            </a:r>
          </a:p>
        </p:txBody>
      </p:sp>
      <p:pic>
        <p:nvPicPr>
          <p:cNvPr id="249" name="image1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96636" y="4572000"/>
            <a:ext cx="2659158" cy="14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549550" indent="-193959">
              <a:buFontTx/>
              <a:buChar char="▪"/>
            </a:lvl2pPr>
            <a:lvl3pPr marL="960942" indent="-237061">
              <a:buFontTx/>
              <a:buChar char="▪"/>
            </a:lvl3pPr>
            <a:lvl4pPr marL="1316534" indent="-237061">
              <a:buFontTx/>
              <a:buChar char="▪"/>
            </a:lvl4pPr>
            <a:lvl5pPr marL="1672125" indent="-237061">
              <a:buFontTx/>
              <a:buChar char="▪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buAutoNum type="arabicPeriod" startAt="1"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3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1"/>
          <a:stretch>
            <a:fillRect/>
          </a:stretch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98024" y="705896"/>
            <a:ext cx="914401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900"/>
            </a:lvl1pPr>
          </a:lstStyle>
          <a:p>
            <a:pPr/>
            <a:r>
              <a:t>“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1146175" y="2514839"/>
            <a:ext cx="7024689" cy="19446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0" indent="457189">
              <a:buSzTx/>
              <a:buFontTx/>
              <a:buNone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0" indent="914377">
              <a:buSzTx/>
              <a:buFontTx/>
              <a:buNone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0" indent="1371565">
              <a:buSzTx/>
              <a:buFontTx/>
              <a:buNone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0" indent="1828754">
              <a:buSzTx/>
              <a:buFontTx/>
              <a:buNone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>
            <p:ph type="body" sz="quarter" idx="13"/>
          </p:nvPr>
        </p:nvSpPr>
        <p:spPr>
          <a:xfrm>
            <a:off x="3192008" y="4749367"/>
            <a:ext cx="4978856" cy="621588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SzTx/>
              <a:buFontTx/>
              <a:buNone/>
              <a:defRPr i="1" sz="28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74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body" idx="1"/>
          </p:nvPr>
        </p:nvSpPr>
        <p:spPr>
          <a:xfrm>
            <a:off x="782322" y="2769705"/>
            <a:ext cx="7527729" cy="34721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549550" indent="-193959">
              <a:buFontTx/>
              <a:buChar char="▪"/>
            </a:lvl2pPr>
            <a:lvl3pPr marL="960942" indent="-237061">
              <a:buFontTx/>
              <a:buChar char="▪"/>
            </a:lvl3pPr>
            <a:lvl4pPr marL="1316534" indent="-237061">
              <a:buFontTx/>
              <a:buChar char="▪"/>
            </a:lvl4pPr>
            <a:lvl5pPr marL="1672125" indent="-237061">
              <a:buFontTx/>
              <a:buChar char="▪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Shape 88"/>
          <p:cNvSpPr/>
          <p:nvPr>
            <p:ph type="body" sz="quarter" idx="13"/>
          </p:nvPr>
        </p:nvSpPr>
        <p:spPr>
          <a:xfrm>
            <a:off x="782322" y="1808266"/>
            <a:ext cx="7527729" cy="7869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pPr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pic" idx="13"/>
          </p:nvPr>
        </p:nvSpPr>
        <p:spPr>
          <a:xfrm>
            <a:off x="647700" y="1790706"/>
            <a:ext cx="7791450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pic" sz="half" idx="13"/>
          </p:nvPr>
        </p:nvSpPr>
        <p:spPr>
          <a:xfrm>
            <a:off x="4996693" y="1790706"/>
            <a:ext cx="3309116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782316" y="1808263"/>
            <a:ext cx="3884938" cy="43448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549550" indent="-193959">
              <a:buFontTx/>
              <a:buChar char="▪"/>
            </a:lvl2pPr>
            <a:lvl3pPr marL="960942" indent="-237061">
              <a:buFontTx/>
              <a:buChar char="▪"/>
            </a:lvl3pPr>
            <a:lvl4pPr marL="1316534" indent="-237061">
              <a:buFontTx/>
              <a:buChar char="▪"/>
            </a:lvl4pPr>
            <a:lvl5pPr marL="1672125" indent="-237061">
              <a:buFontTx/>
              <a:buChar char="▪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292146" y="258970"/>
            <a:ext cx="6963684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452880" y="1632455"/>
            <a:ext cx="8186596" cy="4783943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title"/>
          </p:nvPr>
        </p:nvSpPr>
        <p:spPr>
          <a:xfrm>
            <a:off x="909460" y="258970"/>
            <a:ext cx="6294575" cy="8689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132" name="image9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688" y="394003"/>
            <a:ext cx="631787" cy="6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body" sz="quarter" idx="1"/>
          </p:nvPr>
        </p:nvSpPr>
        <p:spPr>
          <a:xfrm>
            <a:off x="782322" y="1808269"/>
            <a:ext cx="7527729" cy="3023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  <a:lvl2pPr marL="515607" indent="-160016">
              <a:buFontTx/>
              <a:buChar char="▪"/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2pPr>
            <a:lvl3pPr marL="901677" indent="-177796">
              <a:buFontTx/>
              <a:buChar char="▪"/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3pPr>
            <a:lvl4pPr marL="1279493" indent="-200020">
              <a:buFontTx/>
              <a:buChar char="▪"/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4pPr>
            <a:lvl5pPr marL="1635084" indent="-200020">
              <a:buFontTx/>
              <a:buChar char="▪"/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Shape 134"/>
          <p:cNvSpPr/>
          <p:nvPr>
            <p:ph type="body" idx="13"/>
          </p:nvPr>
        </p:nvSpPr>
        <p:spPr>
          <a:xfrm>
            <a:off x="782322" y="2267100"/>
            <a:ext cx="7527729" cy="3955912"/>
          </a:xfrm>
          <a:prstGeom prst="rect">
            <a:avLst/>
          </a:prstGeom>
        </p:spPr>
        <p:txBody>
          <a:bodyPr/>
          <a:lstStyle/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FontTx/>
              <a:buAutoNum type="arabicPeriod" startAt="1"/>
              <a:defRPr sz="1400">
                <a:latin typeface="PT Mono"/>
                <a:ea typeface="PT Mono"/>
                <a:cs typeface="PT Mono"/>
                <a:sym typeface="PT Mono"/>
              </a:defRPr>
            </a:pP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1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" name="Shape 8"/>
          <p:cNvSpPr/>
          <p:nvPr/>
        </p:nvSpPr>
        <p:spPr>
          <a:xfrm>
            <a:off x="217345" y="465987"/>
            <a:ext cx="2284681" cy="452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Терминология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706474" y="6293271"/>
            <a:ext cx="276963" cy="28448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457200" y="0"/>
            <a:ext cx="8229600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transition xmlns:p14="http://schemas.microsoft.com/office/powerpoint/2010/main" spd="med" advClick="1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457189" marR="0" indent="-45718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1pPr>
      <a:lvl2pPr marL="812779" marR="0" indent="-457187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AutoNum type="arabicPeriod" startAt="1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2pPr>
      <a:lvl3pPr marL="1238218" marR="0" indent="-514336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AutoNum type="arabicPeriod" startAt="1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3pPr>
      <a:lvl4pPr marL="1593809" marR="0" indent="-514336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AutoNum type="arabicPeriod" startAt="1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4pPr>
      <a:lvl5pPr marL="1949401" marR="0" indent="-514336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AutoNum type="arabicPeriod" startAt="1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hyperlink" Target="https://developer.apple.com/library/content/documentation/UserExperience/Conceptual/UIKitUICatalog/UITableView.html#//apple_ref/doc/uid/TP40012857-UITableView-SW1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3" Type="http://schemas.openxmlformats.org/officeDocument/2006/relationships/hyperlink" Target="https://developer.apple.com/reference/uikit/uicollectionview?language=objc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s://www.objc.io/issues/3-views/scroll-view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Списки</a:t>
            </a:r>
          </a:p>
          <a:p>
            <a:pPr/>
            <a:r>
              <a:t>(UITableView и UICollectionView)</a:t>
            </a:r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Дмитрий Тараев</a:t>
            </a:r>
          </a:p>
        </p:txBody>
      </p:sp>
      <p:sp>
        <p:nvSpPr>
          <p:cNvPr id="261" name="Shape 26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FontTx/>
              <a:buNone/>
              <a:defRPr sz="2500">
                <a:solidFill>
                  <a:srgbClr val="262626"/>
                </a:solidFill>
              </a:defRPr>
            </a:pPr>
            <a:r>
              <a:t>Занятие №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4/9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267461" indent="-267461" defTabSz="713214">
              <a:spcBef>
                <a:spcPts val="700"/>
              </a:spcBef>
              <a:buSzPct val="100000"/>
              <a:buFont typeface="Arial"/>
              <a:buChar char="•"/>
              <a:defRPr sz="1871"/>
            </a:pPr>
            <a:r>
              <a:t>Data source &amp; delegate</a:t>
            </a:r>
          </a:p>
          <a:p>
            <a:pPr lvl="1" marL="683503" indent="-267461" defTabSz="713214">
              <a:spcBef>
                <a:spcPts val="700"/>
              </a:spcBef>
              <a:buFont typeface="Arial"/>
              <a:buChar char="•"/>
              <a:defRPr sz="1871"/>
            </a:pPr>
            <a:r>
              <a:t>Data source - «что» показывается</a:t>
            </a:r>
          </a:p>
          <a:p>
            <a:pPr lvl="1" marL="683503" indent="-267461" defTabSz="713214">
              <a:spcBef>
                <a:spcPts val="700"/>
              </a:spcBef>
              <a:buFont typeface="Arial"/>
              <a:buChar char="•"/>
              <a:defRPr sz="1871"/>
            </a:pPr>
            <a:r>
              <a:t>Delegate - «как» показывается</a:t>
            </a:r>
          </a:p>
          <a:p>
            <a:pPr lvl="1" marL="683503" indent="-267461" defTabSz="713214">
              <a:spcBef>
                <a:spcPts val="700"/>
              </a:spcBef>
              <a:buFont typeface="Arial"/>
              <a:buChar char="•"/>
              <a:defRPr sz="1871"/>
            </a:pPr>
          </a:p>
          <a:p>
            <a:pPr marL="267461" indent="-267461" defTabSz="713214">
              <a:spcBef>
                <a:spcPts val="700"/>
              </a:spcBef>
              <a:buSzPct val="100000"/>
              <a:buFont typeface="Arial"/>
              <a:buChar char="•"/>
              <a:defRPr sz="1871"/>
            </a:pPr>
            <a:r>
              <a:t>Паттерн «делегат»</a:t>
            </a:r>
          </a:p>
          <a:p>
            <a:pPr lvl="1" marL="683503" indent="-267461" defTabSz="713214">
              <a:spcBef>
                <a:spcPts val="700"/>
              </a:spcBef>
              <a:buFont typeface="Arial"/>
              <a:buChar char="•"/>
              <a:defRPr sz="1871"/>
            </a:pPr>
            <a:r>
              <a:t>объект, который удовлетворяет указанному протоколу, т.е. реализует объявленные методы</a:t>
            </a:r>
          </a:p>
          <a:p>
            <a:pPr lvl="1" marL="683503" indent="-267461" defTabSz="713214">
              <a:spcBef>
                <a:spcPts val="700"/>
              </a:spcBef>
              <a:buFont typeface="Arial"/>
              <a:buChar char="•"/>
              <a:defRPr sz="1871"/>
            </a:pPr>
            <a:r>
              <a:t>другой объект в нужные моменты вызывает эти методы у своего делегата</a:t>
            </a:r>
          </a:p>
          <a:p>
            <a:pPr marL="267461" indent="-267461" defTabSz="713214">
              <a:spcBef>
                <a:spcPts val="700"/>
              </a:spcBef>
              <a:buSzPct val="100000"/>
              <a:buFont typeface="Arial"/>
              <a:buChar char="•"/>
              <a:defRPr sz="1871"/>
            </a:pPr>
          </a:p>
          <a:p>
            <a:pPr marL="267461" indent="-267461" defTabSz="713214">
              <a:spcBef>
                <a:spcPts val="700"/>
              </a:spcBef>
              <a:buSzPct val="100000"/>
              <a:buFont typeface="Arial"/>
              <a:buChar char="•"/>
              <a:defRPr sz="1871"/>
            </a:pPr>
            <a:r>
              <a:t>Data Source (по сути, это - подвид делегата)</a:t>
            </a:r>
          </a:p>
          <a:p>
            <a:pPr lvl="1" marL="683503" indent="-267461" defTabSz="713214">
              <a:spcBef>
                <a:spcPts val="700"/>
              </a:spcBef>
              <a:buFont typeface="Arial"/>
              <a:buChar char="•"/>
              <a:defRPr sz="1871"/>
            </a:pPr>
            <a:r>
              <a:t>примерно то же, но эти методы возвращают данные, то есть объект, реализующий протокол, является источником данных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xfrm>
            <a:off x="8706474" y="6293271"/>
            <a:ext cx="276963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UITableViewController vs. UIViewController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UITableViewController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lvl="1" marL="876287" indent="-342900">
              <a:buFont typeface="Arial"/>
              <a:buChar char="•"/>
            </a:pPr>
            <a:r>
              <a:t>автоматически назначается dataSource и delegate</a:t>
            </a:r>
          </a:p>
          <a:p>
            <a:pPr lvl="1" marL="876287" indent="-342900">
              <a:buFont typeface="Arial"/>
              <a:buChar char="•"/>
            </a:pPr>
            <a:r>
              <a:t>уже есть property (для него она self.view)</a:t>
            </a:r>
            <a:br/>
            <a:r>
              <a:rPr i="1" sz="1800"/>
              <a:t>@property (nonatomic, strong) UITableView *tableView;</a:t>
            </a:r>
            <a:r>
              <a:t> </a:t>
            </a:r>
          </a:p>
          <a:p>
            <a:pPr lvl="1" marL="876287" indent="-342900">
              <a:buFont typeface="Arial"/>
              <a:buChar char="•"/>
            </a:pPr>
            <a:r>
              <a:t>есть «из коробки» pullToRefresh</a:t>
            </a:r>
            <a:br/>
            <a:r>
              <a:rPr i="1" sz="1800"/>
              <a:t>@property (strong) UIRefreshControl *refreshControl;</a:t>
            </a:r>
          </a:p>
          <a:p>
            <a:pPr lvl="1" marL="876287" indent="-342900">
              <a:buFont typeface="Arial"/>
              <a:buChar char="•"/>
            </a:pPr>
          </a:p>
          <a:p>
            <a:pPr lvl="1" marL="876287" indent="-342900">
              <a:buFont typeface="Arial"/>
              <a:buChar char="•"/>
            </a:pPr>
            <a:r>
              <a:t>ограничивает в реализации сложного дизайна экрана</a:t>
            </a:r>
          </a:p>
        </p:txBody>
      </p:sp>
      <p:sp>
        <p:nvSpPr>
          <p:cNvPr id="311" name="Shape 311"/>
          <p:cNvSpPr/>
          <p:nvPr>
            <p:ph type="sldNum" sz="quarter" idx="2"/>
          </p:nvPr>
        </p:nvSpPr>
        <p:spPr>
          <a:xfrm>
            <a:off x="8706474" y="6293271"/>
            <a:ext cx="276963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041" y="2846509"/>
            <a:ext cx="662757" cy="662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041" y="5315491"/>
            <a:ext cx="662757" cy="662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5/9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Data source</a:t>
            </a:r>
          </a:p>
          <a:p>
            <a:pPr lvl="1" marL="876287" indent="-342900">
              <a:buFont typeface="Arial"/>
              <a:buChar char="•"/>
            </a:pPr>
            <a:r>
              <a:t>сколько секций</a:t>
            </a:r>
            <a:br/>
            <a:r>
              <a:rPr i="1" sz="1800"/>
              <a:t>- (</a:t>
            </a:r>
            <a:r>
              <a:rPr i="1" sz="1800">
                <a:latin typeface="PFIsotextPro-Bold"/>
                <a:ea typeface="PFIsotextPro-Bold"/>
                <a:cs typeface="PFIsotextPro-Bold"/>
                <a:sym typeface="PFIsotextPro-Bold"/>
              </a:rPr>
              <a:t>NSInteger</a:t>
            </a:r>
            <a:r>
              <a:rPr i="1" sz="1800"/>
              <a:t>)numberOfSectionsInTableView:(UITableView *)tableView;</a:t>
            </a:r>
            <a:br>
              <a:rPr i="1" sz="1800"/>
            </a:br>
          </a:p>
          <a:p>
            <a:pPr lvl="1" marL="876287" indent="-342900">
              <a:buFont typeface="Arial"/>
              <a:buChar char="•"/>
            </a:pPr>
            <a:r>
              <a:t>сколько ячеек в секции</a:t>
            </a:r>
            <a:br/>
            <a:r>
              <a:rPr i="1" sz="1800"/>
              <a:t>- (</a:t>
            </a:r>
            <a:r>
              <a:rPr i="1" sz="1800">
                <a:latin typeface="PFIsotextPro-Bold"/>
                <a:ea typeface="PFIsotextPro-Bold"/>
                <a:cs typeface="PFIsotextPro-Bold"/>
                <a:sym typeface="PFIsotextPro-Bold"/>
              </a:rPr>
              <a:t>NSInteger</a:t>
            </a:r>
            <a:r>
              <a:rPr i="1" sz="1800"/>
              <a:t>)tableView:(UITableView *)tableView numberOfRowsInSection:(NSInteger)section;</a:t>
            </a:r>
            <a:br>
              <a:rPr i="1" sz="1800"/>
            </a:br>
          </a:p>
          <a:p>
            <a:pPr lvl="1" marL="876287" indent="-342900">
              <a:buFont typeface="Arial"/>
              <a:buChar char="•"/>
            </a:pPr>
            <a:r>
              <a:t>какая должна быть ячейка</a:t>
            </a:r>
            <a:br/>
            <a:r>
              <a:rPr i="1" sz="1800"/>
              <a:t>- (</a:t>
            </a:r>
            <a:r>
              <a:rPr i="1" sz="1800">
                <a:latin typeface="PFIsotextPro-Bold"/>
                <a:ea typeface="PFIsotextPro-Bold"/>
                <a:cs typeface="PFIsotextPro-Bold"/>
                <a:sym typeface="PFIsotextPro-Bold"/>
              </a:rPr>
              <a:t>UITableViewCell</a:t>
            </a:r>
            <a:r>
              <a:rPr i="1" sz="1800"/>
              <a:t> *)tableView:(UITableView *)tableView cellForRowAtIndexPath:(NSIndexPath *)indexPath;</a:t>
            </a:r>
            <a:r>
              <a:t> 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xfrm>
            <a:off x="8706474" y="6293271"/>
            <a:ext cx="276963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6/9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t>Data source (другое)</a:t>
            </a:r>
          </a:p>
          <a:p>
            <a:pPr lvl="1" marL="849998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название для header’а и footer’а</a:t>
            </a:r>
            <a:br/>
            <a:r>
              <a:rPr i="1" sz="1746"/>
              <a:t>- (NSString *)tableView:(UITableView *)tableView titleForHeaderInSection:(NSInteger)section;</a:t>
            </a:r>
            <a:br>
              <a:rPr i="1" sz="1746"/>
            </a:br>
          </a:p>
          <a:p>
            <a:pPr lvl="1" marL="849998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высота для header’а и footer’а</a:t>
            </a:r>
          </a:p>
          <a:p>
            <a:pPr lvl="1" marL="849998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UIView для header’а и footer’а</a:t>
            </a:r>
          </a:p>
          <a:p>
            <a:pPr lvl="1" marL="849998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режим редактирования</a:t>
            </a:r>
          </a:p>
          <a:p>
            <a:pPr lvl="3" marL="1379701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удаление ячеек</a:t>
            </a:r>
          </a:p>
          <a:p>
            <a:pPr lvl="3" marL="1379701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вставка ячеек</a:t>
            </a:r>
          </a:p>
          <a:p>
            <a:pPr lvl="3" marL="1379701" indent="-332613" defTabSz="886945">
              <a:spcBef>
                <a:spcPts val="900"/>
              </a:spcBef>
              <a:buFont typeface="Arial"/>
              <a:buChar char="•"/>
              <a:defRPr sz="2328"/>
            </a:pPr>
            <a:r>
              <a:t>перетаскивание ячеек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xfrm>
            <a:off x="8706474" y="6293271"/>
            <a:ext cx="276963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-tableView:cellForRowAtIndexPath:</a:t>
            </a:r>
          </a:p>
        </p:txBody>
      </p:sp>
      <p:sp>
        <p:nvSpPr>
          <p:cNvPr id="324" name="Shape 324"/>
          <p:cNvSpPr/>
          <p:nvPr>
            <p:ph type="body" idx="13"/>
          </p:nvPr>
        </p:nvSpPr>
        <p:spPr>
          <a:xfrm>
            <a:off x="782322" y="2267100"/>
            <a:ext cx="7527729" cy="22131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FontTx/>
              <a:buAutoNum type="arabicPeriod" startAt="1"/>
              <a:defRPr sz="1400">
                <a:latin typeface="PT Mono"/>
                <a:ea typeface="PT Mono"/>
                <a:cs typeface="PT Mono"/>
                <a:sym typeface="PT Mono"/>
              </a:defRPr>
            </a:pPr>
            <a:r>
              <a:t>- (UITableViewCell *)tableView:(UITableView *)tableView cellForRowAtIndexPath:(NSIndexPath *)indexPath {</a:t>
            </a:r>
            <a:br/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FontTx/>
              <a:buAutoNum type="arabicPeriod" startAt="1"/>
              <a:defRPr sz="1400">
                <a:latin typeface="PT Mono"/>
                <a:ea typeface="PT Mono"/>
                <a:cs typeface="PT Mono"/>
                <a:sym typeface="PT Mono"/>
              </a:defRPr>
            </a:pPr>
            <a:r>
              <a:t>    UITableViewCell *cell = [tableView dequeueReusableCellWithIdentifier:@"CellIdentifier" forIndexPath:indexPath];</a:t>
            </a:r>
            <a:br/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FontTx/>
              <a:buAutoNum type="arabicPeriod" startAt="1"/>
              <a:defRPr sz="1400">
                <a:latin typeface="PT Mono"/>
                <a:ea typeface="PT Mono"/>
                <a:cs typeface="PT Mono"/>
                <a:sym typeface="PT Mono"/>
              </a:defRPr>
            </a:pPr>
            <a:r>
              <a:t>    cell.textLabel.text = _cellsDataArray[indexPath.row];</a:t>
            </a:r>
            <a:br/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FontTx/>
              <a:buAutoNum type="arabicPeriod" startAt="1"/>
              <a:defRPr sz="1400">
                <a:latin typeface="PT Mono"/>
                <a:ea typeface="PT Mono"/>
                <a:cs typeface="PT Mono"/>
                <a:sym typeface="PT Mono"/>
              </a:defRPr>
            </a:pPr>
            <a:r>
              <a:t>    return cell;</a:t>
            </a:r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FontTx/>
              <a:buAutoNum type="arabicPeriod" startAt="1"/>
              <a:defRPr sz="1400">
                <a:latin typeface="PT Mono"/>
                <a:ea typeface="PT Mono"/>
                <a:cs typeface="PT Mono"/>
                <a:sym typeface="PT Mono"/>
              </a:defRPr>
            </a:pPr>
            <a:r>
              <a:t>}</a:t>
            </a:r>
          </a:p>
        </p:txBody>
      </p:sp>
      <p:sp>
        <p:nvSpPr>
          <p:cNvPr id="325" name="Shape 3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Shape 326"/>
          <p:cNvSpPr/>
          <p:nvPr/>
        </p:nvSpPr>
        <p:spPr>
          <a:xfrm>
            <a:off x="782322" y="4636700"/>
            <a:ext cx="7527729" cy="160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46888" indent="-246888" defTabSz="65835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pPr>
            <a:r>
              <a:t>NSIndexPath</a:t>
            </a:r>
          </a:p>
          <a:p>
            <a:pPr lvl="1" marL="630926" indent="-246888" defTabSz="65835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pPr>
            <a:r>
              <a:t>section</a:t>
            </a:r>
          </a:p>
          <a:p>
            <a:pPr lvl="1" marL="630926" indent="-246888" defTabSz="65835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pPr>
            <a:r>
              <a:t>row</a:t>
            </a:r>
          </a:p>
          <a:p>
            <a:pPr marL="246888" indent="-246888" defTabSz="65835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pPr>
            <a:r>
              <a:t>cell identifier</a:t>
            </a:r>
          </a:p>
          <a:p>
            <a:pPr lvl="1" marL="630926" indent="-246888" defTabSz="658351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pPr>
            <a:r>
              <a:t>или в коде, или в 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7/9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Delegate</a:t>
            </a:r>
          </a:p>
          <a:p>
            <a:pPr lvl="1" marL="876287" indent="-342900">
              <a:buFont typeface="Arial"/>
              <a:buChar char="•"/>
            </a:pPr>
            <a:r>
              <a:t>была выбрана ячейка</a:t>
            </a:r>
            <a:br/>
            <a:r>
              <a:rPr i="1" sz="1800"/>
              <a:t>- (void)tableView:(UITableView *)tableView </a:t>
            </a:r>
            <a:r>
              <a:rPr i="1" sz="1800">
                <a:latin typeface="PFIsotextPro-Bold"/>
                <a:ea typeface="PFIsotextPro-Bold"/>
                <a:cs typeface="PFIsotextPro-Bold"/>
                <a:sym typeface="PFIsotextPro-Bold"/>
              </a:rPr>
              <a:t>didSelectRowAtIndexPath</a:t>
            </a:r>
            <a:r>
              <a:rPr i="1" sz="1800"/>
              <a:t>:(NSIndexPath *)indexPath;</a:t>
            </a:r>
            <a:br>
              <a:rPr i="1" sz="1800"/>
            </a:br>
          </a:p>
          <a:p>
            <a:pPr lvl="1" marL="876287" indent="-342900">
              <a:buFont typeface="Arial"/>
              <a:buChar char="•"/>
            </a:pPr>
            <a:r>
              <a:t>нажатие на accessoryButton</a:t>
            </a:r>
            <a:br/>
            <a:r>
              <a:rPr i="1" sz="1800"/>
              <a:t>- (void)tableView:(UITableView *)tableView accessoryButtonTappedForRowWithIndexPath:(NSIndexPath *)indexPath;</a:t>
            </a:r>
            <a:br>
              <a:rPr i="1" sz="1800"/>
            </a:br>
            <a:endParaRPr i="1" sz="1800"/>
          </a:p>
          <a:p>
            <a:pPr lvl="1" marL="876287" indent="-342900">
              <a:buFont typeface="Arial"/>
              <a:buChar char="•"/>
            </a:pPr>
            <a:r>
              <a:t>методы will / did</a:t>
            </a:r>
            <a:br/>
            <a:r>
              <a:rPr i="1" sz="1800"/>
              <a:t>- (void)tableView:(UITableView *)tableView willDisplayCell:(UITableViewCell *)cell forRowAtIndexPath:(NSIndexPath *)indexPath;</a:t>
            </a:r>
          </a:p>
        </p:txBody>
      </p:sp>
      <p:sp>
        <p:nvSpPr>
          <p:cNvPr id="330" name="Shape 330"/>
          <p:cNvSpPr/>
          <p:nvPr>
            <p:ph type="sldNum" sz="quarter" idx="2"/>
          </p:nvPr>
        </p:nvSpPr>
        <p:spPr>
          <a:xfrm>
            <a:off x="8706474" y="6293271"/>
            <a:ext cx="276963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asted-image.tif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8956" r="0" b="0"/>
          <a:stretch>
            <a:fillRect/>
          </a:stretch>
        </p:blipFill>
        <p:spPr>
          <a:xfrm>
            <a:off x="1576962" y="1292486"/>
            <a:ext cx="5932926" cy="5010546"/>
          </a:xfrm>
          <a:prstGeom prst="rect">
            <a:avLst/>
          </a:prstGeom>
        </p:spPr>
      </p:pic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UITableView 8/9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Shape 335"/>
          <p:cNvSpPr/>
          <p:nvPr/>
        </p:nvSpPr>
        <p:spPr>
          <a:xfrm>
            <a:off x="451143" y="6276065"/>
            <a:ext cx="81900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https://developer.apple.com/library/content/documentation/UserExperience/Conceptual/UIKitUICatalog/UITableView.html#//apple_ref/doc/uid/TP40012857-UITableView-SW1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imulator Screen Shot 13 окт. 2016 г., 14.08.42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11809"/>
          <a:stretch>
            <a:fillRect/>
          </a:stretch>
        </p:blipFill>
        <p:spPr>
          <a:xfrm>
            <a:off x="5002505" y="1791058"/>
            <a:ext cx="3297493" cy="4362101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338" name="Shape 33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Режим редактирования</a:t>
            </a:r>
          </a:p>
        </p:txBody>
      </p:sp>
      <p:sp>
        <p:nvSpPr>
          <p:cNvPr id="339" name="Shape 339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9/9</a:t>
            </a:r>
          </a:p>
        </p:txBody>
      </p:sp>
      <p:sp>
        <p:nvSpPr>
          <p:cNvPr id="340" name="Shape 3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uicollectionview_callouts_7b652d85-a927-4412-ae47-aec21eea257a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996693" y="2228376"/>
            <a:ext cx="3309116" cy="3487113"/>
          </a:xfrm>
          <a:prstGeom prst="rect">
            <a:avLst/>
          </a:prstGeom>
        </p:spPr>
      </p:pic>
      <p:sp>
        <p:nvSpPr>
          <p:cNvPr id="343" name="Shape 34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UICollectionView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scroll direction</a:t>
            </a:r>
          </a:p>
          <a:p>
            <a:pPr lvl="2" marL="970770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vertical / horizontal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layout</a:t>
            </a:r>
          </a:p>
          <a:p>
            <a:pPr lvl="2" marL="970770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flow / custom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разбита на секции?</a:t>
            </a:r>
          </a:p>
          <a:p>
            <a:pPr lvl="2" marL="970770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да / нет</a:t>
            </a:r>
            <a:br/>
            <a:r>
              <a:t>(header, footer)</a:t>
            </a:r>
          </a:p>
        </p:txBody>
      </p:sp>
      <p:sp>
        <p:nvSpPr>
          <p:cNvPr id="344" name="Shape 344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UICollectionView 1/2</a:t>
            </a:r>
          </a:p>
        </p:txBody>
      </p:sp>
      <p:sp>
        <p:nvSpPr>
          <p:cNvPr id="345" name="Shape 3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Shape 346"/>
          <p:cNvSpPr/>
          <p:nvPr/>
        </p:nvSpPr>
        <p:spPr>
          <a:xfrm>
            <a:off x="451143" y="6136365"/>
            <a:ext cx="819008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https://developer.apple.com/reference/uikit/uicollectionview?language=objc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UICollectionView 2/2</a:t>
            </a:r>
          </a:p>
        </p:txBody>
      </p:sp>
      <p:sp>
        <p:nvSpPr>
          <p:cNvPr id="349" name="Shape 3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Отличия от UITableView</a:t>
            </a:r>
          </a:p>
          <a:p>
            <a:pPr lvl="1" marL="876287" indent="-342900">
              <a:buFont typeface="Arial"/>
              <a:buChar char="•"/>
            </a:pPr>
            <a:r>
              <a:t>NSIndexPath</a:t>
            </a:r>
          </a:p>
          <a:p>
            <a:pPr lvl="3" marL="1422372" indent="-342900">
              <a:buFont typeface="Arial"/>
              <a:buChar char="•"/>
            </a:pPr>
            <a:r>
              <a:t>section - item вместо section - row</a:t>
            </a:r>
          </a:p>
          <a:p>
            <a:pPr lvl="1" marL="876287" indent="-342900">
              <a:buFont typeface="Arial"/>
              <a:buChar char="•"/>
            </a:pPr>
            <a:r>
              <a:t>Отдельный класс UICollectionViewLayout для пользовательского layout</a:t>
            </a:r>
          </a:p>
          <a:p>
            <a:pPr lvl="1" marL="876287" indent="-342900">
              <a:buFont typeface="Arial"/>
              <a:buChar char="•"/>
            </a:pPr>
            <a:r>
              <a:t>UICollectionViewCell вместо UITableViewCell</a:t>
            </a:r>
          </a:p>
          <a:p>
            <a:pPr lvl="1" marL="876287" indent="-342900">
              <a:buFont typeface="Arial"/>
              <a:buChar char="•"/>
            </a:pPr>
            <a:r>
              <a:t>UICollectionReusableView - для header и footer</a:t>
            </a:r>
          </a:p>
        </p:txBody>
      </p:sp>
      <p:sp>
        <p:nvSpPr>
          <p:cNvPr id="350" name="Shape 3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План лекции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Отметиться (чекин)?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UIScrollView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UITableView</a:t>
            </a:r>
          </a:p>
          <a:p>
            <a:pPr lvl="1" marL="876287" indent="-342900">
              <a:spcBef>
                <a:spcPts val="500"/>
              </a:spcBef>
              <a:buFont typeface="Arial"/>
              <a:buChar char="•"/>
              <a:defRPr sz="2200"/>
            </a:pPr>
            <a:r>
              <a:t>UITableView data source &amp; delegate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UICollectionView</a:t>
            </a:r>
          </a:p>
          <a:p>
            <a:pPr lvl="1" marL="876287" indent="-342900">
              <a:spcBef>
                <a:spcPts val="500"/>
              </a:spcBef>
              <a:buFont typeface="Arial"/>
              <a:buChar char="•"/>
              <a:defRPr sz="2200"/>
            </a:pPr>
            <a:r>
              <a:t>data source &amp; delegate</a:t>
            </a:r>
          </a:p>
          <a:p>
            <a:pPr lvl="1" marL="876287" indent="-342900">
              <a:spcBef>
                <a:spcPts val="500"/>
              </a:spcBef>
              <a:buFont typeface="Arial"/>
              <a:buChar char="•"/>
              <a:defRPr sz="2200"/>
            </a:pPr>
            <a:r>
              <a:t>UICollectionViewLayout</a:t>
            </a:r>
          </a:p>
          <a:p>
            <a:pPr marL="314325" indent="-314325">
              <a:buSzPct val="100000"/>
              <a:buFont typeface="Arial"/>
              <a:buChar char="•"/>
            </a:pPr>
            <a:r>
              <a:rPr sz="2200"/>
              <a:t>Демо</a:t>
            </a: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51529" indent="-195937"/>
            <a:r>
              <a:t>UITableViewController</a:t>
            </a:r>
            <a:br/>
          </a:p>
          <a:p>
            <a:pPr lvl="1" marL="551529" indent="-195937"/>
            <a:r>
              <a:t>UIViewController с table view вручную</a:t>
            </a:r>
          </a:p>
        </p:txBody>
      </p:sp>
      <p:sp>
        <p:nvSpPr>
          <p:cNvPr id="353" name="Shape 3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Демо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8026" indent="-208026" defTabSz="832083">
              <a:spcBef>
                <a:spcPts val="900"/>
              </a:spcBef>
              <a:buChar char="•"/>
              <a:defRPr sz="2184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UITableView &amp; UICollectionView</a:t>
            </a:r>
          </a:p>
          <a:p>
            <a:pPr lvl="1" marL="531614" indent="-208026" defTabSz="832083">
              <a:spcBef>
                <a:spcPts val="900"/>
              </a:spcBef>
              <a:buChar char="•"/>
              <a:defRPr sz="2184"/>
            </a:pPr>
            <a:r>
              <a:t>data source &amp; delegate</a:t>
            </a:r>
          </a:p>
          <a:p>
            <a:pPr marL="208026" indent="-208026" defTabSz="832083">
              <a:spcBef>
                <a:spcPts val="900"/>
              </a:spcBef>
              <a:buChar char="•"/>
              <a:defRPr sz="2184"/>
            </a:pPr>
          </a:p>
          <a:p>
            <a:pPr marL="208026" indent="-208026" defTabSz="832083">
              <a:spcBef>
                <a:spcPts val="900"/>
              </a:spcBef>
              <a:buChar char="•"/>
              <a:defRPr sz="2184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Следующая лекция</a:t>
            </a:r>
          </a:p>
          <a:p>
            <a:pPr lvl="1" marL="531614" indent="-208026" defTabSz="832083">
              <a:spcBef>
                <a:spcPts val="900"/>
              </a:spcBef>
              <a:buChar char="•"/>
              <a:defRPr sz="2184"/>
            </a:pPr>
            <a:r>
              <a:t>UIView</a:t>
            </a:r>
          </a:p>
          <a:p>
            <a:pPr marL="208026" indent="-208026" defTabSz="832083">
              <a:spcBef>
                <a:spcPts val="900"/>
              </a:spcBef>
              <a:buChar char="•"/>
              <a:defRPr sz="2184"/>
            </a:pPr>
          </a:p>
          <a:p>
            <a:pPr marL="208026" indent="-208026" defTabSz="832083">
              <a:spcBef>
                <a:spcPts val="900"/>
              </a:spcBef>
              <a:buChar char="•"/>
              <a:defRPr sz="2184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Отзыв</a:t>
            </a:r>
          </a:p>
          <a:p>
            <a:pPr marL="208026" indent="-208026" defTabSz="832083">
              <a:spcBef>
                <a:spcPts val="900"/>
              </a:spcBef>
              <a:buChar char="•"/>
              <a:defRPr sz="2184"/>
            </a:pPr>
          </a:p>
          <a:p>
            <a:pPr marL="208026" indent="-208026" defTabSz="832083">
              <a:spcBef>
                <a:spcPts val="900"/>
              </a:spcBef>
              <a:buChar char="•"/>
              <a:defRPr sz="2184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Вопросы?</a:t>
            </a:r>
          </a:p>
          <a:p>
            <a:pPr lvl="1" marL="531614" indent="-208026" defTabSz="832083">
              <a:spcBef>
                <a:spcPts val="900"/>
              </a:spcBef>
              <a:buChar char="•"/>
              <a:defRPr sz="2184"/>
            </a:pPr>
            <a:r>
              <a:t>по лекции</a:t>
            </a:r>
          </a:p>
          <a:p>
            <a:pPr lvl="1" marL="531614" indent="-208026" defTabSz="832083">
              <a:spcBef>
                <a:spcPts val="900"/>
              </a:spcBef>
              <a:buChar char="•"/>
              <a:defRPr sz="2184"/>
            </a:pPr>
            <a:r>
              <a:t>по домашним заданиям</a:t>
            </a:r>
          </a:p>
        </p:txBody>
      </p:sp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imulator Screen Shot 12 окт. 2016 г., 19.38.3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17" r="0" b="217"/>
          <a:stretch>
            <a:fillRect/>
          </a:stretch>
        </p:blipFill>
        <p:spPr>
          <a:xfrm>
            <a:off x="614795" y="2080402"/>
            <a:ext cx="2125910" cy="3175001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списков</a:t>
            </a: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0" name="Simulator Screen Shot 12 окт. 2016 г., 19.38.49.png"/>
          <p:cNvPicPr>
            <a:picLocks noChangeAspect="1"/>
          </p:cNvPicPr>
          <p:nvPr/>
        </p:nvPicPr>
        <p:blipFill>
          <a:blip r:embed="rId3">
            <a:extLst/>
          </a:blip>
          <a:srcRect l="0" t="217" r="0" b="217"/>
          <a:stretch>
            <a:fillRect/>
          </a:stretch>
        </p:blipFill>
        <p:spPr>
          <a:xfrm>
            <a:off x="2280948" y="3398460"/>
            <a:ext cx="2125911" cy="3175001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pic>
        <p:nvPicPr>
          <p:cNvPr id="271" name="Simulator Screen Shot 12 окт. 2016 г., 19.40.41.png"/>
          <p:cNvPicPr>
            <a:picLocks noChangeAspect="1"/>
          </p:cNvPicPr>
          <p:nvPr/>
        </p:nvPicPr>
        <p:blipFill>
          <a:blip r:embed="rId4">
            <a:extLst/>
          </a:blip>
          <a:srcRect l="0" t="217" r="0" b="217"/>
          <a:stretch>
            <a:fillRect/>
          </a:stretch>
        </p:blipFill>
        <p:spPr>
          <a:xfrm>
            <a:off x="4747130" y="2080402"/>
            <a:ext cx="2125910" cy="3175001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pic>
        <p:nvPicPr>
          <p:cNvPr id="272" name="Simulator Screen Shot 12 окт. 2016 г., 19.40.49.png"/>
          <p:cNvPicPr>
            <a:picLocks noChangeAspect="1"/>
          </p:cNvPicPr>
          <p:nvPr/>
        </p:nvPicPr>
        <p:blipFill>
          <a:blip r:embed="rId5">
            <a:extLst/>
          </a:blip>
          <a:srcRect l="0" t="217" r="0" b="217"/>
          <a:stretch>
            <a:fillRect/>
          </a:stretch>
        </p:blipFill>
        <p:spPr>
          <a:xfrm>
            <a:off x="6403542" y="3398459"/>
            <a:ext cx="2125742" cy="3174750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pic>
        <p:nvPicPr>
          <p:cNvPr id="273" name="image36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9827" y="1372301"/>
            <a:ext cx="2717801" cy="54365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1584403" y="1402408"/>
            <a:ext cx="1668648" cy="398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UITableView</a:t>
            </a:r>
          </a:p>
        </p:txBody>
      </p:sp>
      <p:pic>
        <p:nvPicPr>
          <p:cNvPr id="275" name="image36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26823" y="1372301"/>
            <a:ext cx="2722532" cy="543657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5677594" y="1414725"/>
            <a:ext cx="2195591" cy="398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UICollectionView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UIScrollView 1/3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Для контента, который не помещается на экране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Особенности</a:t>
            </a:r>
          </a:p>
          <a:p>
            <a:pPr lvl="1" marL="876287" indent="-342900">
              <a:buFont typeface="Arial"/>
              <a:buChar char="•"/>
            </a:pPr>
            <a:r>
              <a:t>масштабирование (zooming)</a:t>
            </a:r>
          </a:p>
          <a:p>
            <a:pPr lvl="1" marL="876287" indent="-342900">
              <a:buFont typeface="Arial"/>
              <a:buChar char="•"/>
            </a:pPr>
            <a:r>
              <a:t>перетаскивание (panning)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Координаты</a:t>
            </a:r>
          </a:p>
          <a:p>
            <a:pPr lvl="1" marL="876287" indent="-342900">
              <a:buFont typeface="Arial"/>
              <a:buChar char="•"/>
            </a:pPr>
            <a:r>
              <a:t>frame</a:t>
            </a:r>
          </a:p>
          <a:p>
            <a:pPr lvl="1" marL="876287" indent="-342900">
              <a:buFont typeface="Arial"/>
              <a:buChar char="•"/>
            </a:pPr>
            <a:r>
              <a:t>contentView</a:t>
            </a:r>
          </a:p>
          <a:p>
            <a:pPr lvl="1" marL="876287" indent="-342900">
              <a:buFont typeface="Arial"/>
              <a:buChar char="•"/>
            </a:pPr>
            <a:r>
              <a:t>contentSize, contentOffset, contentInset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UIScrollView 2/3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4" name="scrollview_cont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590" y="1240037"/>
            <a:ext cx="4939273" cy="493927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451051" y="6123665"/>
            <a:ext cx="349533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https://www.objc.io/issues/3-views/scroll-view/</a:t>
            </a:r>
          </a:p>
        </p:txBody>
      </p:sp>
      <p:sp>
        <p:nvSpPr>
          <p:cNvPr id="286" name="Shape 286"/>
          <p:cNvSpPr/>
          <p:nvPr/>
        </p:nvSpPr>
        <p:spPr>
          <a:xfrm>
            <a:off x="5700821" y="2157691"/>
            <a:ext cx="2715438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buSzPct val="100000"/>
              <a:buChar char="•"/>
              <a:defRPr sz="2800"/>
            </a:pPr>
            <a:r>
              <a:t>bounds</a:t>
            </a:r>
          </a:p>
          <a:p>
            <a:pPr>
              <a:defRPr sz="2800"/>
            </a:pPr>
          </a:p>
          <a:p>
            <a:pPr marL="280736" indent="-280736">
              <a:buSzPct val="100000"/>
              <a:buChar char="•"/>
              <a:defRPr sz="2800"/>
            </a:pPr>
            <a:r>
              <a:t>contentOffset</a:t>
            </a:r>
          </a:p>
          <a:p>
            <a:pPr>
              <a:defRPr sz="2800"/>
            </a:pPr>
          </a:p>
          <a:p>
            <a:pPr marL="280736" indent="-280736">
              <a:buSzPct val="100000"/>
              <a:buChar char="•"/>
              <a:defRPr sz="2800"/>
            </a:pPr>
            <a:r>
              <a:t>contentSize</a:t>
            </a:r>
          </a:p>
          <a:p>
            <a:pPr>
              <a:defRPr sz="2800"/>
            </a:pPr>
          </a:p>
          <a:p>
            <a:pPr marL="280736" indent="-280736">
              <a:buSzPct val="100000"/>
              <a:buChar char="•"/>
              <a:defRPr sz="2800"/>
            </a:pPr>
            <a:r>
              <a:t>contentInset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UIScrollView 3/3</a:t>
            </a:r>
          </a:p>
        </p:txBody>
      </p:sp>
      <p:sp>
        <p:nvSpPr>
          <p:cNvPr id="289" name="Shape 289"/>
          <p:cNvSpPr/>
          <p:nvPr>
            <p:ph type="body" sz="half" idx="1"/>
          </p:nvPr>
        </p:nvSpPr>
        <p:spPr>
          <a:xfrm>
            <a:off x="460854" y="2454907"/>
            <a:ext cx="4998559" cy="391048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Весь контент находится в памяти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Применение</a:t>
            </a:r>
          </a:p>
          <a:p>
            <a:pPr lvl="1" marL="876287" indent="-342900">
              <a:buFont typeface="Arial"/>
              <a:buChar char="•"/>
            </a:pPr>
            <a:r>
              <a:t>фотогалерея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87" y="1665857"/>
            <a:ext cx="1471077" cy="664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1/9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UITableView</a:t>
            </a:r>
          </a:p>
          <a:p>
            <a:pPr lvl="1" marL="876287" indent="-342900">
              <a:buFont typeface="Arial"/>
              <a:buChar char="•"/>
            </a:pPr>
            <a:r>
              <a:t>static / dynamic</a:t>
            </a:r>
          </a:p>
          <a:p>
            <a:pPr lvl="1" marL="876287" indent="-342900">
              <a:buFont typeface="Arial"/>
              <a:buChar char="•"/>
            </a:pPr>
            <a:r>
              <a:t>plain / grouped</a:t>
            </a:r>
          </a:p>
          <a:p>
            <a:pPr lvl="1" marL="876287" indent="-342900">
              <a:buFont typeface="Arial"/>
              <a:buChar char="•"/>
            </a:pPr>
            <a:r>
              <a:t>разбита на секции? да / нет</a:t>
            </a:r>
          </a:p>
          <a:p>
            <a:pPr lvl="1" marL="876287" indent="-342900">
              <a:buFont typeface="Arial"/>
              <a:buChar char="•"/>
            </a:pPr>
            <a:r>
              <a:t>разные виды ячеек</a:t>
            </a:r>
          </a:p>
        </p:txBody>
      </p:sp>
      <p:sp>
        <p:nvSpPr>
          <p:cNvPr id="295" name="Shape 295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2/9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Классы:</a:t>
            </a:r>
          </a:p>
          <a:p>
            <a:pPr lvl="1" marL="876287" indent="-342900">
              <a:buFont typeface="Arial"/>
              <a:buChar char="•"/>
            </a:pPr>
            <a:r>
              <a:t>UITableView</a:t>
            </a:r>
          </a:p>
          <a:p>
            <a:pPr lvl="1" marL="876287" indent="-342900">
              <a:buFont typeface="Arial"/>
              <a:buChar char="•"/>
            </a:pPr>
            <a:r>
              <a:t>UITableViewCell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Протоколы:</a:t>
            </a:r>
          </a:p>
          <a:p>
            <a:pPr lvl="1" marL="876287" indent="-342900">
              <a:buFont typeface="Arial"/>
              <a:buChar char="•"/>
            </a:pPr>
            <a:r>
              <a:t>UITableViewDataSource</a:t>
            </a:r>
          </a:p>
          <a:p>
            <a:pPr lvl="1" marL="876287" indent="-342900">
              <a:buFont typeface="Arial"/>
              <a:buChar char="•"/>
            </a:pPr>
            <a:r>
              <a:t>UITableViewDelegate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292147" y="258970"/>
            <a:ext cx="6963682" cy="868988"/>
          </a:xfrm>
          <a:prstGeom prst="rect">
            <a:avLst/>
          </a:prstGeom>
        </p:spPr>
        <p:txBody>
          <a:bodyPr/>
          <a:lstStyle/>
          <a:p>
            <a:pPr/>
            <a:r>
              <a:t>UITableView 3/9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782322" y="1808269"/>
            <a:ext cx="7527729" cy="4433592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Создание списка:</a:t>
            </a:r>
          </a:p>
          <a:p>
            <a:pPr lvl="1" marL="876287" indent="-342900">
              <a:buFont typeface="Arial"/>
              <a:buChar char="•"/>
            </a:pPr>
            <a:r>
              <a:t>с помощью Interface Builder</a:t>
            </a:r>
          </a:p>
          <a:p>
            <a:pPr lvl="3" marL="1422372" indent="-342900">
              <a:buFont typeface="Arial"/>
              <a:buChar char="•"/>
            </a:pPr>
            <a:r>
              <a:t>storyboard</a:t>
            </a:r>
          </a:p>
          <a:p>
            <a:pPr lvl="3" marL="1422372" indent="-342900">
              <a:buFont typeface="Arial"/>
              <a:buChar char="•"/>
            </a:pPr>
            <a:r>
              <a:t>отдельный xib-файл</a:t>
            </a:r>
          </a:p>
          <a:p>
            <a:pPr lvl="1" marL="876287" indent="-342900">
              <a:buFont typeface="Arial"/>
              <a:buChar char="•"/>
            </a:pPr>
            <a:r>
              <a:t>с помощью кода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xfrm>
            <a:off x="8792885" y="6293271"/>
            <a:ext cx="190552" cy="28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